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7" r:id="rId3"/>
    <p:sldId id="261" r:id="rId4"/>
    <p:sldId id="259" r:id="rId5"/>
    <p:sldId id="265" r:id="rId6"/>
    <p:sldId id="263" r:id="rId7"/>
    <p:sldId id="267" r:id="rId8"/>
    <p:sldId id="272" r:id="rId9"/>
    <p:sldId id="266" r:id="rId10"/>
    <p:sldId id="268" r:id="rId11"/>
    <p:sldId id="270" r:id="rId12"/>
    <p:sldId id="264" r:id="rId13"/>
    <p:sldId id="262" r:id="rId14"/>
    <p:sldId id="26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6EF2FE-E0C6-44D5-97FF-214DD548FB32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9B0C6F-E4B9-4869-8608-8ED6AFA9DCF0}">
      <dgm:prSet phldrT="[Текст]"/>
      <dgm:spPr/>
      <dgm:t>
        <a:bodyPr/>
        <a:lstStyle/>
        <a:p>
          <a:r>
            <a:rPr lang="uk-UA" dirty="0" smtClean="0"/>
            <a:t>Не статеве</a:t>
          </a:r>
          <a:endParaRPr lang="ru-RU" dirty="0"/>
        </a:p>
      </dgm:t>
    </dgm:pt>
    <dgm:pt modelId="{31463FDE-EC28-493E-BF95-8B2676A810BD}" type="parTrans" cxnId="{2C2F5DAB-4191-4E34-8BA3-8B46A7760FDE}">
      <dgm:prSet/>
      <dgm:spPr/>
      <dgm:t>
        <a:bodyPr/>
        <a:lstStyle/>
        <a:p>
          <a:endParaRPr lang="ru-RU"/>
        </a:p>
      </dgm:t>
    </dgm:pt>
    <dgm:pt modelId="{0A6634E9-323B-4032-BAEC-8071E514D7F2}" type="sibTrans" cxnId="{2C2F5DAB-4191-4E34-8BA3-8B46A7760FDE}">
      <dgm:prSet/>
      <dgm:spPr/>
      <dgm:t>
        <a:bodyPr/>
        <a:lstStyle/>
        <a:p>
          <a:endParaRPr lang="ru-RU"/>
        </a:p>
      </dgm:t>
    </dgm:pt>
    <dgm:pt modelId="{8D0F1E0B-EB4E-45C8-9EF0-A375A1899007}">
      <dgm:prSet phldrT="[Текст]"/>
      <dgm:spPr/>
      <dgm:t>
        <a:bodyPr/>
        <a:lstStyle/>
        <a:p>
          <a:r>
            <a:rPr lang="uk-UA" dirty="0" smtClean="0"/>
            <a:t>Утворення зооспор</a:t>
          </a:r>
          <a:endParaRPr lang="ru-RU" dirty="0"/>
        </a:p>
      </dgm:t>
    </dgm:pt>
    <dgm:pt modelId="{C1FE9224-F922-4A00-B4CD-7116BE36929C}" type="parTrans" cxnId="{703A3D1F-FEF5-468D-98F2-F026B9A45D6D}">
      <dgm:prSet/>
      <dgm:spPr/>
      <dgm:t>
        <a:bodyPr/>
        <a:lstStyle/>
        <a:p>
          <a:endParaRPr lang="ru-RU"/>
        </a:p>
      </dgm:t>
    </dgm:pt>
    <dgm:pt modelId="{4AA5E19C-01A5-4376-AB68-0480E277D067}" type="sibTrans" cxnId="{703A3D1F-FEF5-468D-98F2-F026B9A45D6D}">
      <dgm:prSet/>
      <dgm:spPr/>
      <dgm:t>
        <a:bodyPr/>
        <a:lstStyle/>
        <a:p>
          <a:endParaRPr lang="ru-RU"/>
        </a:p>
      </dgm:t>
    </dgm:pt>
    <dgm:pt modelId="{F3FABB12-75B1-4F06-A0CF-7C901722C902}">
      <dgm:prSet phldrT="[Текст]"/>
      <dgm:spPr/>
      <dgm:t>
        <a:bodyPr/>
        <a:lstStyle/>
        <a:p>
          <a:r>
            <a:rPr lang="uk-UA" dirty="0" smtClean="0"/>
            <a:t>Статеве</a:t>
          </a:r>
          <a:endParaRPr lang="ru-RU" dirty="0"/>
        </a:p>
      </dgm:t>
    </dgm:pt>
    <dgm:pt modelId="{59C255D0-EB7B-4019-8CB8-F331C7E20DC8}" type="parTrans" cxnId="{6A3E38FA-2296-43B6-BF56-CFA831935BD7}">
      <dgm:prSet/>
      <dgm:spPr/>
      <dgm:t>
        <a:bodyPr/>
        <a:lstStyle/>
        <a:p>
          <a:endParaRPr lang="ru-RU"/>
        </a:p>
      </dgm:t>
    </dgm:pt>
    <dgm:pt modelId="{2A33CB73-4F41-4872-A2F1-02E9E8CB9A75}" type="sibTrans" cxnId="{6A3E38FA-2296-43B6-BF56-CFA831935BD7}">
      <dgm:prSet/>
      <dgm:spPr/>
      <dgm:t>
        <a:bodyPr/>
        <a:lstStyle/>
        <a:p>
          <a:endParaRPr lang="ru-RU"/>
        </a:p>
      </dgm:t>
    </dgm:pt>
    <dgm:pt modelId="{5334159E-FCEB-47B7-8755-BC53D584047E}">
      <dgm:prSet phldrT="[Текст]"/>
      <dgm:spPr/>
      <dgm:t>
        <a:bodyPr/>
        <a:lstStyle/>
        <a:p>
          <a:r>
            <a:rPr lang="uk-UA" dirty="0" smtClean="0"/>
            <a:t>Утворення гамет</a:t>
          </a:r>
          <a:endParaRPr lang="ru-RU" dirty="0"/>
        </a:p>
      </dgm:t>
    </dgm:pt>
    <dgm:pt modelId="{E4DD130B-3B53-489D-801F-BBA46DDBC05C}" type="parTrans" cxnId="{A0171DB1-5913-48AB-95A4-DF46EE2B8976}">
      <dgm:prSet/>
      <dgm:spPr/>
      <dgm:t>
        <a:bodyPr/>
        <a:lstStyle/>
        <a:p>
          <a:endParaRPr lang="ru-RU"/>
        </a:p>
      </dgm:t>
    </dgm:pt>
    <dgm:pt modelId="{9478B59A-507E-481B-97CC-3966FA43E416}" type="sibTrans" cxnId="{A0171DB1-5913-48AB-95A4-DF46EE2B8976}">
      <dgm:prSet/>
      <dgm:spPr/>
      <dgm:t>
        <a:bodyPr/>
        <a:lstStyle/>
        <a:p>
          <a:endParaRPr lang="ru-RU"/>
        </a:p>
      </dgm:t>
    </dgm:pt>
    <dgm:pt modelId="{DDF95168-9256-4597-8764-C2B1F6C95F44}" type="pres">
      <dgm:prSet presAssocID="{986EF2FE-E0C6-44D5-97FF-214DD548FB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1831296E-A08E-406D-8D2E-17CE9921B2BB}" type="pres">
      <dgm:prSet presAssocID="{FD9B0C6F-E4B9-4869-8608-8ED6AFA9DCF0}" presName="vertFlow" presStyleCnt="0"/>
      <dgm:spPr/>
    </dgm:pt>
    <dgm:pt modelId="{B736881A-7E5F-4742-8085-B4D67923CBF6}" type="pres">
      <dgm:prSet presAssocID="{FD9B0C6F-E4B9-4869-8608-8ED6AFA9DCF0}" presName="header" presStyleLbl="node1" presStyleIdx="0" presStyleCnt="2" custLinFactY="-49965" custLinFactNeighborX="-288" custLinFactNeighborY="-100000"/>
      <dgm:spPr/>
      <dgm:t>
        <a:bodyPr/>
        <a:lstStyle/>
        <a:p>
          <a:endParaRPr lang="uk-UA"/>
        </a:p>
      </dgm:t>
    </dgm:pt>
    <dgm:pt modelId="{1A501A45-49FA-4AC0-9E85-23B85CBDCB8D}" type="pres">
      <dgm:prSet presAssocID="{C1FE9224-F922-4A00-B4CD-7116BE36929C}" presName="parTrans" presStyleLbl="sibTrans2D1" presStyleIdx="0" presStyleCnt="2"/>
      <dgm:spPr/>
      <dgm:t>
        <a:bodyPr/>
        <a:lstStyle/>
        <a:p>
          <a:endParaRPr lang="uk-UA"/>
        </a:p>
      </dgm:t>
    </dgm:pt>
    <dgm:pt modelId="{FF6050D7-4815-4211-8B8F-20B8D531B900}" type="pres">
      <dgm:prSet presAssocID="{8D0F1E0B-EB4E-45C8-9EF0-A375A1899007}" presName="child" presStyleLbl="alignAccFollow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AD260E8-3886-4058-84B1-C77148F1B58F}" type="pres">
      <dgm:prSet presAssocID="{FD9B0C6F-E4B9-4869-8608-8ED6AFA9DCF0}" presName="hSp" presStyleCnt="0"/>
      <dgm:spPr/>
    </dgm:pt>
    <dgm:pt modelId="{7AD77B7C-5B86-457B-ADB6-B96E7C393A2C}" type="pres">
      <dgm:prSet presAssocID="{F3FABB12-75B1-4F06-A0CF-7C901722C902}" presName="vertFlow" presStyleCnt="0"/>
      <dgm:spPr/>
    </dgm:pt>
    <dgm:pt modelId="{6CEFBE1B-3282-48B0-8EF6-7C9A14FF06A3}" type="pres">
      <dgm:prSet presAssocID="{F3FABB12-75B1-4F06-A0CF-7C901722C902}" presName="header" presStyleLbl="node1" presStyleIdx="1" presStyleCnt="2" custLinFactY="-49965" custLinFactNeighborX="-92" custLinFactNeighborY="-100000"/>
      <dgm:spPr/>
      <dgm:t>
        <a:bodyPr/>
        <a:lstStyle/>
        <a:p>
          <a:endParaRPr lang="ru-RU"/>
        </a:p>
      </dgm:t>
    </dgm:pt>
    <dgm:pt modelId="{D5C6C6E9-02F7-4104-AE12-15C2566060B6}" type="pres">
      <dgm:prSet presAssocID="{E4DD130B-3B53-489D-801F-BBA46DDBC05C}" presName="parTrans" presStyleLbl="sibTrans2D1" presStyleIdx="1" presStyleCnt="2"/>
      <dgm:spPr/>
      <dgm:t>
        <a:bodyPr/>
        <a:lstStyle/>
        <a:p>
          <a:endParaRPr lang="uk-UA"/>
        </a:p>
      </dgm:t>
    </dgm:pt>
    <dgm:pt modelId="{039E5677-BF1C-4C2D-BF0D-8AF87265E134}" type="pres">
      <dgm:prSet presAssocID="{5334159E-FCEB-47B7-8755-BC53D584047E}" presName="child" presStyleLbl="alignAccFollow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41B5AC6E-23A5-4DF3-968C-5B9B208F7818}" type="presOf" srcId="{8D0F1E0B-EB4E-45C8-9EF0-A375A1899007}" destId="{FF6050D7-4815-4211-8B8F-20B8D531B900}" srcOrd="0" destOrd="0" presId="urn:microsoft.com/office/officeart/2005/8/layout/lProcess1"/>
    <dgm:cxn modelId="{D532C94D-6ADC-40CA-A231-A0374BC22AC8}" type="presOf" srcId="{FD9B0C6F-E4B9-4869-8608-8ED6AFA9DCF0}" destId="{B736881A-7E5F-4742-8085-B4D67923CBF6}" srcOrd="0" destOrd="0" presId="urn:microsoft.com/office/officeart/2005/8/layout/lProcess1"/>
    <dgm:cxn modelId="{299E86C0-D7A7-4BA7-ABD4-40B9E7C7D545}" type="presOf" srcId="{E4DD130B-3B53-489D-801F-BBA46DDBC05C}" destId="{D5C6C6E9-02F7-4104-AE12-15C2566060B6}" srcOrd="0" destOrd="0" presId="urn:microsoft.com/office/officeart/2005/8/layout/lProcess1"/>
    <dgm:cxn modelId="{E999C2CB-35ED-42D1-B5A1-F9D3693E13FB}" type="presOf" srcId="{F3FABB12-75B1-4F06-A0CF-7C901722C902}" destId="{6CEFBE1B-3282-48B0-8EF6-7C9A14FF06A3}" srcOrd="0" destOrd="0" presId="urn:microsoft.com/office/officeart/2005/8/layout/lProcess1"/>
    <dgm:cxn modelId="{A0171DB1-5913-48AB-95A4-DF46EE2B8976}" srcId="{F3FABB12-75B1-4F06-A0CF-7C901722C902}" destId="{5334159E-FCEB-47B7-8755-BC53D584047E}" srcOrd="0" destOrd="0" parTransId="{E4DD130B-3B53-489D-801F-BBA46DDBC05C}" sibTransId="{9478B59A-507E-481B-97CC-3966FA43E416}"/>
    <dgm:cxn modelId="{6A3E38FA-2296-43B6-BF56-CFA831935BD7}" srcId="{986EF2FE-E0C6-44D5-97FF-214DD548FB32}" destId="{F3FABB12-75B1-4F06-A0CF-7C901722C902}" srcOrd="1" destOrd="0" parTransId="{59C255D0-EB7B-4019-8CB8-F331C7E20DC8}" sibTransId="{2A33CB73-4F41-4872-A2F1-02E9E8CB9A75}"/>
    <dgm:cxn modelId="{213D3270-C572-44EC-95A7-92B34E755EB5}" type="presOf" srcId="{5334159E-FCEB-47B7-8755-BC53D584047E}" destId="{039E5677-BF1C-4C2D-BF0D-8AF87265E134}" srcOrd="0" destOrd="0" presId="urn:microsoft.com/office/officeart/2005/8/layout/lProcess1"/>
    <dgm:cxn modelId="{05EA4359-F1BF-4175-9CBD-B1E3B823E54D}" type="presOf" srcId="{986EF2FE-E0C6-44D5-97FF-214DD548FB32}" destId="{DDF95168-9256-4597-8764-C2B1F6C95F44}" srcOrd="0" destOrd="0" presId="urn:microsoft.com/office/officeart/2005/8/layout/lProcess1"/>
    <dgm:cxn modelId="{80549FF5-53BA-4A15-A499-9C330ED1A538}" type="presOf" srcId="{C1FE9224-F922-4A00-B4CD-7116BE36929C}" destId="{1A501A45-49FA-4AC0-9E85-23B85CBDCB8D}" srcOrd="0" destOrd="0" presId="urn:microsoft.com/office/officeart/2005/8/layout/lProcess1"/>
    <dgm:cxn modelId="{2C2F5DAB-4191-4E34-8BA3-8B46A7760FDE}" srcId="{986EF2FE-E0C6-44D5-97FF-214DD548FB32}" destId="{FD9B0C6F-E4B9-4869-8608-8ED6AFA9DCF0}" srcOrd="0" destOrd="0" parTransId="{31463FDE-EC28-493E-BF95-8B2676A810BD}" sibTransId="{0A6634E9-323B-4032-BAEC-8071E514D7F2}"/>
    <dgm:cxn modelId="{703A3D1F-FEF5-468D-98F2-F026B9A45D6D}" srcId="{FD9B0C6F-E4B9-4869-8608-8ED6AFA9DCF0}" destId="{8D0F1E0B-EB4E-45C8-9EF0-A375A1899007}" srcOrd="0" destOrd="0" parTransId="{C1FE9224-F922-4A00-B4CD-7116BE36929C}" sibTransId="{4AA5E19C-01A5-4376-AB68-0480E277D067}"/>
    <dgm:cxn modelId="{4EE88A83-B55D-4417-BDEF-97ACCAA4224A}" type="presParOf" srcId="{DDF95168-9256-4597-8764-C2B1F6C95F44}" destId="{1831296E-A08E-406D-8D2E-17CE9921B2BB}" srcOrd="0" destOrd="0" presId="urn:microsoft.com/office/officeart/2005/8/layout/lProcess1"/>
    <dgm:cxn modelId="{50D43D30-8262-4078-9662-4AF443403C48}" type="presParOf" srcId="{1831296E-A08E-406D-8D2E-17CE9921B2BB}" destId="{B736881A-7E5F-4742-8085-B4D67923CBF6}" srcOrd="0" destOrd="0" presId="urn:microsoft.com/office/officeart/2005/8/layout/lProcess1"/>
    <dgm:cxn modelId="{C98A7EF7-318C-47E7-9C64-C17E8F6AF5C0}" type="presParOf" srcId="{1831296E-A08E-406D-8D2E-17CE9921B2BB}" destId="{1A501A45-49FA-4AC0-9E85-23B85CBDCB8D}" srcOrd="1" destOrd="0" presId="urn:microsoft.com/office/officeart/2005/8/layout/lProcess1"/>
    <dgm:cxn modelId="{FB48DDB8-63DF-4A76-8790-6FCDA669B0CF}" type="presParOf" srcId="{1831296E-A08E-406D-8D2E-17CE9921B2BB}" destId="{FF6050D7-4815-4211-8B8F-20B8D531B900}" srcOrd="2" destOrd="0" presId="urn:microsoft.com/office/officeart/2005/8/layout/lProcess1"/>
    <dgm:cxn modelId="{8E771BBF-A527-4161-8571-DDDCB2D3A4F1}" type="presParOf" srcId="{DDF95168-9256-4597-8764-C2B1F6C95F44}" destId="{1AD260E8-3886-4058-84B1-C77148F1B58F}" srcOrd="1" destOrd="0" presId="urn:microsoft.com/office/officeart/2005/8/layout/lProcess1"/>
    <dgm:cxn modelId="{EAE46F3D-1104-4D6D-8307-2FB84BDE694E}" type="presParOf" srcId="{DDF95168-9256-4597-8764-C2B1F6C95F44}" destId="{7AD77B7C-5B86-457B-ADB6-B96E7C393A2C}" srcOrd="2" destOrd="0" presId="urn:microsoft.com/office/officeart/2005/8/layout/lProcess1"/>
    <dgm:cxn modelId="{3C2986AB-3B09-4A23-9B5D-666545769F53}" type="presParOf" srcId="{7AD77B7C-5B86-457B-ADB6-B96E7C393A2C}" destId="{6CEFBE1B-3282-48B0-8EF6-7C9A14FF06A3}" srcOrd="0" destOrd="0" presId="urn:microsoft.com/office/officeart/2005/8/layout/lProcess1"/>
    <dgm:cxn modelId="{F5F2B77E-5EE1-45F0-A73B-4BC50D50C33F}" type="presParOf" srcId="{7AD77B7C-5B86-457B-ADB6-B96E7C393A2C}" destId="{D5C6C6E9-02F7-4104-AE12-15C2566060B6}" srcOrd="1" destOrd="0" presId="urn:microsoft.com/office/officeart/2005/8/layout/lProcess1"/>
    <dgm:cxn modelId="{C085CA19-A9D6-4744-A33B-750E8BF613DB}" type="presParOf" srcId="{7AD77B7C-5B86-457B-ADB6-B96E7C393A2C}" destId="{039E5677-BF1C-4C2D-BF0D-8AF87265E134}" srcOrd="2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36881A-7E5F-4742-8085-B4D67923CBF6}">
      <dsp:nvSpPr>
        <dsp:cNvPr id="0" name=""/>
        <dsp:cNvSpPr/>
      </dsp:nvSpPr>
      <dsp:spPr>
        <a:xfrm>
          <a:off x="0" y="0"/>
          <a:ext cx="3838927" cy="9597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400" kern="1200" dirty="0" smtClean="0"/>
            <a:t>Не статеве</a:t>
          </a:r>
          <a:endParaRPr lang="ru-RU" sz="5400" kern="1200" dirty="0"/>
        </a:p>
      </dsp:txBody>
      <dsp:txXfrm>
        <a:off x="28110" y="28110"/>
        <a:ext cx="3782707" cy="903511"/>
      </dsp:txXfrm>
    </dsp:sp>
    <dsp:sp modelId="{1A501A45-49FA-4AC0-9E85-23B85CBDCB8D}">
      <dsp:nvSpPr>
        <dsp:cNvPr id="0" name=""/>
        <dsp:cNvSpPr/>
      </dsp:nvSpPr>
      <dsp:spPr>
        <a:xfrm rot="5387139">
          <a:off x="1685357" y="1351111"/>
          <a:ext cx="475359" cy="16795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6050D7-4815-4211-8B8F-20B8D531B900}">
      <dsp:nvSpPr>
        <dsp:cNvPr id="0" name=""/>
        <dsp:cNvSpPr/>
      </dsp:nvSpPr>
      <dsp:spPr>
        <a:xfrm>
          <a:off x="7147" y="1910445"/>
          <a:ext cx="3838927" cy="95973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Утворення зооспор</a:t>
          </a:r>
          <a:endParaRPr lang="ru-RU" sz="3500" kern="1200" dirty="0"/>
        </a:p>
      </dsp:txBody>
      <dsp:txXfrm>
        <a:off x="35257" y="1938555"/>
        <a:ext cx="3782707" cy="903511"/>
      </dsp:txXfrm>
    </dsp:sp>
    <dsp:sp modelId="{6CEFBE1B-3282-48B0-8EF6-7C9A14FF06A3}">
      <dsp:nvSpPr>
        <dsp:cNvPr id="0" name=""/>
        <dsp:cNvSpPr/>
      </dsp:nvSpPr>
      <dsp:spPr>
        <a:xfrm>
          <a:off x="4379993" y="0"/>
          <a:ext cx="3838927" cy="9597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400" kern="1200" dirty="0" smtClean="0"/>
            <a:t>Статеве</a:t>
          </a:r>
          <a:endParaRPr lang="ru-RU" sz="5400" kern="1200" dirty="0"/>
        </a:p>
      </dsp:txBody>
      <dsp:txXfrm>
        <a:off x="4408103" y="28110"/>
        <a:ext cx="3782707" cy="903511"/>
      </dsp:txXfrm>
    </dsp:sp>
    <dsp:sp modelId="{D5C6C6E9-02F7-4104-AE12-15C2566060B6}">
      <dsp:nvSpPr>
        <dsp:cNvPr id="0" name=""/>
        <dsp:cNvSpPr/>
      </dsp:nvSpPr>
      <dsp:spPr>
        <a:xfrm rot="5393645">
          <a:off x="6063544" y="1351111"/>
          <a:ext cx="475357" cy="16795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9E5677-BF1C-4C2D-BF0D-8AF87265E134}">
      <dsp:nvSpPr>
        <dsp:cNvPr id="0" name=""/>
        <dsp:cNvSpPr/>
      </dsp:nvSpPr>
      <dsp:spPr>
        <a:xfrm>
          <a:off x="4383524" y="1910445"/>
          <a:ext cx="3838927" cy="95973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Утворення гамет</a:t>
          </a:r>
          <a:endParaRPr lang="ru-RU" sz="3500" kern="1200" dirty="0"/>
        </a:p>
      </dsp:txBody>
      <dsp:txXfrm>
        <a:off x="4411634" y="1938555"/>
        <a:ext cx="3782707" cy="9035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5D8-6F5F-4D07-9195-5B8BE253072A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704C2-3A31-442D-ACEF-1341AF1380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5D8-6F5F-4D07-9195-5B8BE253072A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704C2-3A31-442D-ACEF-1341AF1380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5D8-6F5F-4D07-9195-5B8BE253072A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704C2-3A31-442D-ACEF-1341AF1380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5D8-6F5F-4D07-9195-5B8BE253072A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704C2-3A31-442D-ACEF-1341AF1380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5D8-6F5F-4D07-9195-5B8BE253072A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704C2-3A31-442D-ACEF-1341AF1380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5D8-6F5F-4D07-9195-5B8BE253072A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704C2-3A31-442D-ACEF-1341AF1380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5D8-6F5F-4D07-9195-5B8BE253072A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704C2-3A31-442D-ACEF-1341AF1380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5D8-6F5F-4D07-9195-5B8BE253072A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704C2-3A31-442D-ACEF-1341AF1380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5D8-6F5F-4D07-9195-5B8BE253072A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704C2-3A31-442D-ACEF-1341AF1380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5D8-6F5F-4D07-9195-5B8BE253072A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704C2-3A31-442D-ACEF-1341AF1380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5D8-6F5F-4D07-9195-5B8BE253072A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704C2-3A31-442D-ACEF-1341AF1380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8D5D8-6F5F-4D07-9195-5B8BE253072A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704C2-3A31-442D-ACEF-1341AF13804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87208" cy="1138138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 fontScale="90000"/>
          </a:bodyPr>
          <a:lstStyle/>
          <a:p>
            <a:r>
              <a:rPr lang="uk-UA" b="1" dirty="0" smtClean="0"/>
              <a:t>Хламідомонада ,хлорела-одноклітинні рослини</a:t>
            </a:r>
            <a:endParaRPr lang="ru-RU" b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0" y="4365103"/>
            <a:ext cx="3816424" cy="2146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988840"/>
            <a:ext cx="3466728" cy="230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600" y="4581128"/>
            <a:ext cx="2952328" cy="2110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8023" y="1772816"/>
            <a:ext cx="3357543" cy="2243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0438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Середовище існування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6314" y="3786190"/>
            <a:ext cx="3900486" cy="233997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785926"/>
            <a:ext cx="1633545" cy="11213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6" descr="грунт водорос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1571612"/>
            <a:ext cx="2857500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6" descr="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3357562"/>
            <a:ext cx="2833688" cy="2192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4286248" y="3500438"/>
            <a:ext cx="4429156" cy="307183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600" dirty="0" smtClean="0">
                <a:solidFill>
                  <a:schemeClr val="tx1"/>
                </a:solidFill>
              </a:rPr>
              <a:t>Забарвлення снігу може бути зеленим, жовтим, блакитним, бурим і, навіть, чорним. Колір залежить від переважання у ньому тих чи інших видів сніжних водоростей та інших організмів. </a:t>
            </a:r>
          </a:p>
          <a:p>
            <a:r>
              <a:rPr lang="uk-UA" sz="1600" dirty="0" smtClean="0">
                <a:solidFill>
                  <a:schemeClr val="tx1"/>
                </a:solidFill>
              </a:rPr>
              <a:t> І все-таки частіше від                                  інших зустрічається                                           зелене «цвітіння» снігу,                           викликане різними                                        видами зелених водоростей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198" y="1357298"/>
            <a:ext cx="2571767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28794" y="5112644"/>
            <a:ext cx="2000264" cy="1492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SS856589+[01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2974" y="3589807"/>
            <a:ext cx="3641026" cy="27307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53105" y="1124511"/>
            <a:ext cx="5295532" cy="489364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 wrap="square">
            <a:spAutoFit/>
          </a:bodyPr>
          <a:lstStyle/>
          <a:p>
            <a:r>
              <a:rPr lang="uk-UA" sz="2400" dirty="0" smtClean="0"/>
              <a:t>  Водорості – велика група найдавніших,</a:t>
            </a:r>
            <a:r>
              <a:rPr lang="ru-RU" sz="2400" dirty="0" smtClean="0"/>
              <a:t> </a:t>
            </a:r>
            <a:r>
              <a:rPr lang="ru-RU" sz="2400" dirty="0" err="1" smtClean="0"/>
              <a:t>відносно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простих</a:t>
            </a:r>
            <a:r>
              <a:rPr lang="ru-RU" sz="2400" dirty="0" smtClean="0"/>
              <a:t> за структурою </a:t>
            </a:r>
            <a:r>
              <a:rPr lang="ru-RU" sz="2400" dirty="0" err="1" smtClean="0"/>
              <a:t>живих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організмів</a:t>
            </a:r>
            <a:r>
              <a:rPr lang="ru-RU" sz="2400" dirty="0" smtClean="0"/>
              <a:t>, </a:t>
            </a:r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 smtClean="0"/>
              <a:t>отримують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необхідну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життєдіяльності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енергію</a:t>
            </a:r>
            <a:r>
              <a:rPr lang="ru-RU" sz="2400" dirty="0" smtClean="0"/>
              <a:t> шляхом фотосинтезу.</a:t>
            </a:r>
          </a:p>
          <a:p>
            <a:r>
              <a:rPr lang="ru-RU" sz="2400" dirty="0" smtClean="0"/>
              <a:t>  </a:t>
            </a:r>
            <a:r>
              <a:rPr lang="ru-RU" sz="2400" dirty="0" err="1" smtClean="0"/>
              <a:t>Мешкають</a:t>
            </a:r>
            <a:r>
              <a:rPr lang="ru-RU" sz="2400" dirty="0" smtClean="0"/>
              <a:t> вони </a:t>
            </a:r>
            <a:r>
              <a:rPr lang="ru-RU" sz="2400" dirty="0" err="1" smtClean="0"/>
              <a:t>переважно</a:t>
            </a:r>
            <a:r>
              <a:rPr lang="ru-RU" sz="2400" dirty="0" smtClean="0"/>
              <a:t> у водному </a:t>
            </a:r>
            <a:r>
              <a:rPr lang="ru-RU" sz="2400" dirty="0" err="1" smtClean="0"/>
              <a:t>середовищі</a:t>
            </a:r>
            <a:r>
              <a:rPr lang="ru-RU" sz="2400" dirty="0" smtClean="0"/>
              <a:t>, </a:t>
            </a:r>
            <a:r>
              <a:rPr lang="ru-RU" sz="2400" dirty="0" err="1" smtClean="0"/>
              <a:t>тобто</a:t>
            </a:r>
            <a:r>
              <a:rPr lang="ru-RU" sz="2400" dirty="0" smtClean="0"/>
              <a:t> у </a:t>
            </a:r>
            <a:r>
              <a:rPr lang="ru-RU" sz="2400" dirty="0" err="1" smtClean="0"/>
              <a:t>воді</a:t>
            </a:r>
            <a:r>
              <a:rPr lang="ru-RU" sz="2400" dirty="0" smtClean="0"/>
              <a:t> </a:t>
            </a:r>
            <a:r>
              <a:rPr lang="ru-RU" sz="2400" dirty="0" err="1" smtClean="0"/>
              <a:t>морів</a:t>
            </a:r>
            <a:r>
              <a:rPr lang="ru-RU" sz="2400" dirty="0" smtClean="0"/>
              <a:t>, озер, </a:t>
            </a:r>
            <a:r>
              <a:rPr lang="ru-RU" sz="2400" dirty="0" err="1" smtClean="0"/>
              <a:t>річок</a:t>
            </a:r>
            <a:r>
              <a:rPr lang="ru-RU" sz="2400" dirty="0" smtClean="0"/>
              <a:t>, </a:t>
            </a:r>
            <a:r>
              <a:rPr lang="ru-RU" sz="2400" dirty="0" err="1" smtClean="0"/>
              <a:t>ставків</a:t>
            </a:r>
            <a:r>
              <a:rPr lang="ru-RU" sz="2400" dirty="0" smtClean="0"/>
              <a:t>, </a:t>
            </a:r>
            <a:r>
              <a:rPr lang="ru-RU" sz="2400" dirty="0" err="1" smtClean="0"/>
              <a:t>боліт</a:t>
            </a:r>
            <a:r>
              <a:rPr lang="ru-RU" sz="2400" dirty="0" smtClean="0"/>
              <a:t>. В </a:t>
            </a:r>
            <a:r>
              <a:rPr lang="ru-RU" sz="2400" dirty="0" err="1" smtClean="0"/>
              <a:t>будь-якій</a:t>
            </a:r>
            <a:r>
              <a:rPr lang="ru-RU" sz="2400" dirty="0" smtClean="0"/>
              <a:t> </a:t>
            </a:r>
            <a:r>
              <a:rPr lang="ru-RU" sz="2400" dirty="0" err="1" smtClean="0"/>
              <a:t>канаві</a:t>
            </a:r>
            <a:r>
              <a:rPr lang="ru-RU" sz="2400" dirty="0" smtClean="0"/>
              <a:t> </a:t>
            </a:r>
            <a:r>
              <a:rPr lang="ru-RU" sz="2400" dirty="0" err="1" smtClean="0"/>
              <a:t>чи</a:t>
            </a:r>
            <a:r>
              <a:rPr lang="ru-RU" sz="2400" dirty="0" smtClean="0"/>
              <a:t> </a:t>
            </a:r>
            <a:r>
              <a:rPr lang="ru-RU" sz="2400" dirty="0" err="1" smtClean="0"/>
              <a:t>калюжі</a:t>
            </a:r>
            <a:r>
              <a:rPr lang="ru-RU" sz="2400" dirty="0" smtClean="0"/>
              <a:t> </a:t>
            </a:r>
            <a:r>
              <a:rPr lang="ru-RU" sz="2400" dirty="0" err="1" smtClean="0"/>
              <a:t>їх</a:t>
            </a:r>
            <a:r>
              <a:rPr lang="ru-RU" sz="2400" dirty="0" smtClean="0"/>
              <a:t> </a:t>
            </a:r>
            <a:r>
              <a:rPr lang="ru-RU" sz="2400" dirty="0" err="1" smtClean="0"/>
              <a:t>безліч</a:t>
            </a:r>
            <a:r>
              <a:rPr lang="ru-RU" sz="2400" dirty="0" smtClean="0"/>
              <a:t>. </a:t>
            </a:r>
          </a:p>
          <a:p>
            <a:r>
              <a:rPr lang="ru-RU" sz="2400" dirty="0" smtClean="0"/>
              <a:t> При </a:t>
            </a:r>
            <a:r>
              <a:rPr lang="ru-RU" sz="2400" dirty="0" err="1" smtClean="0"/>
              <a:t>світлі</a:t>
            </a:r>
            <a:r>
              <a:rPr lang="ru-RU" sz="2400" dirty="0" smtClean="0"/>
              <a:t> вони </a:t>
            </a:r>
            <a:r>
              <a:rPr lang="ru-RU" sz="2400" dirty="0" err="1" smtClean="0"/>
              <a:t>асимілюють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вуглець</a:t>
            </a:r>
            <a:r>
              <a:rPr lang="ru-RU" sz="2400" dirty="0" smtClean="0"/>
              <a:t>                            </a:t>
            </a:r>
            <a:r>
              <a:rPr lang="ru-RU" sz="2400" dirty="0" err="1" smtClean="0"/>
              <a:t>з</a:t>
            </a:r>
            <a:r>
              <a:rPr lang="ru-RU" sz="2400" dirty="0" smtClean="0"/>
              <a:t> </a:t>
            </a:r>
            <a:r>
              <a:rPr lang="ru-RU" sz="2400" dirty="0" err="1" smtClean="0"/>
              <a:t>вуглекислого</a:t>
            </a:r>
            <a:r>
              <a:rPr lang="ru-RU" sz="2400" dirty="0" smtClean="0"/>
              <a:t> газу, </a:t>
            </a:r>
            <a:r>
              <a:rPr lang="ru-RU" sz="2400" dirty="0" err="1" smtClean="0"/>
              <a:t>розчиненого</a:t>
            </a:r>
            <a:r>
              <a:rPr lang="ru-RU" sz="2400" dirty="0" smtClean="0"/>
              <a:t> у</a:t>
            </a:r>
          </a:p>
          <a:p>
            <a:r>
              <a:rPr lang="ru-RU" sz="2400" dirty="0" err="1" smtClean="0"/>
              <a:t>воді</a:t>
            </a:r>
            <a:r>
              <a:rPr lang="ru-RU" sz="2400" dirty="0" smtClean="0"/>
              <a:t>, </a:t>
            </a:r>
            <a:r>
              <a:rPr lang="ru-RU" sz="2400" dirty="0" err="1" smtClean="0"/>
              <a:t>виділяючи</a:t>
            </a:r>
            <a:r>
              <a:rPr lang="ru-RU" sz="2400" dirty="0" smtClean="0"/>
              <a:t> при </a:t>
            </a:r>
            <a:r>
              <a:rPr lang="ru-RU" sz="2400" dirty="0" err="1" smtClean="0"/>
              <a:t>цьому</a:t>
            </a:r>
            <a:r>
              <a:rPr lang="ru-RU" sz="2400" dirty="0" smtClean="0"/>
              <a:t> </a:t>
            </a:r>
            <a:r>
              <a:rPr lang="ru-RU" sz="2400" dirty="0" err="1" smtClean="0"/>
              <a:t>кисень</a:t>
            </a:r>
            <a:r>
              <a:rPr lang="ru-RU" sz="2400" dirty="0" smtClean="0"/>
              <a:t>.</a:t>
            </a:r>
            <a:r>
              <a:rPr lang="uk-UA" sz="2400" dirty="0" smtClean="0"/>
              <a:t> </a:t>
            </a:r>
            <a:endParaRPr lang="uk-UA" sz="24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Водорості – найдавніші</a:t>
            </a:r>
            <a:r>
              <a:rPr kumimoji="0" lang="uk-UA" sz="41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рослини</a:t>
            </a:r>
            <a:endParaRPr kumimoji="0" lang="uk-UA" sz="41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274638"/>
            <a:ext cx="6543692" cy="1154098"/>
          </a:xfrm>
        </p:spPr>
        <p:txBody>
          <a:bodyPr/>
          <a:lstStyle/>
          <a:p>
            <a:r>
              <a:rPr lang="uk-UA" dirty="0" smtClean="0"/>
              <a:t>Будова хламідомонади</a:t>
            </a:r>
            <a:endParaRPr lang="ru-RU" dirty="0"/>
          </a:p>
        </p:txBody>
      </p:sp>
      <p:pic>
        <p:nvPicPr>
          <p:cNvPr id="4" name="Picture 4" descr="j03052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42844" y="2071678"/>
            <a:ext cx="1676400" cy="2693987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3" y="357166"/>
            <a:ext cx="1603985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8691" y="1367558"/>
            <a:ext cx="4327423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01128" y="4005064"/>
            <a:ext cx="3786214" cy="25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Хламідомонада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Хламідомонади</a:t>
            </a:r>
            <a:r>
              <a:rPr lang="ru-RU" dirty="0" smtClean="0"/>
              <a:t> </a:t>
            </a:r>
            <a:r>
              <a:rPr lang="ru-RU" dirty="0" err="1" smtClean="0"/>
              <a:t>живуть</a:t>
            </a:r>
            <a:r>
              <a:rPr lang="ru-RU" dirty="0" smtClean="0"/>
              <a:t> у невеликих, </a:t>
            </a:r>
            <a:r>
              <a:rPr lang="ru-RU" dirty="0" err="1" smtClean="0"/>
              <a:t>дуже</a:t>
            </a:r>
            <a:r>
              <a:rPr lang="ru-RU" dirty="0" smtClean="0"/>
              <a:t> </a:t>
            </a:r>
            <a:r>
              <a:rPr lang="ru-RU" dirty="0" err="1" smtClean="0"/>
              <a:t>забруднених</a:t>
            </a:r>
            <a:r>
              <a:rPr lang="ru-RU" dirty="0" smtClean="0"/>
              <a:t> </a:t>
            </a:r>
            <a:r>
              <a:rPr lang="ru-RU" dirty="0" err="1" smtClean="0"/>
              <a:t>водоймах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добре </a:t>
            </a:r>
            <a:r>
              <a:rPr lang="ru-RU" dirty="0" err="1" smtClean="0"/>
              <a:t>прогріваються</a:t>
            </a:r>
            <a:r>
              <a:rPr lang="ru-RU" dirty="0" smtClean="0"/>
              <a:t> (</a:t>
            </a:r>
            <a:r>
              <a:rPr lang="ru-RU" dirty="0" err="1" smtClean="0"/>
              <a:t>калюжі</a:t>
            </a:r>
            <a:r>
              <a:rPr lang="ru-RU" dirty="0" smtClean="0"/>
              <a:t>, </a:t>
            </a:r>
            <a:r>
              <a:rPr lang="ru-RU" dirty="0" err="1" smtClean="0"/>
              <a:t>стічні</a:t>
            </a:r>
            <a:r>
              <a:rPr lang="ru-RU" dirty="0" smtClean="0"/>
              <a:t> </a:t>
            </a:r>
            <a:r>
              <a:rPr lang="ru-RU" dirty="0" err="1" smtClean="0"/>
              <a:t>канави</a:t>
            </a:r>
            <a:r>
              <a:rPr lang="ru-RU" dirty="0" smtClean="0"/>
              <a:t>). У таких </a:t>
            </a:r>
            <a:r>
              <a:rPr lang="ru-RU" dirty="0" err="1" smtClean="0"/>
              <a:t>водоймах</a:t>
            </a:r>
            <a:r>
              <a:rPr lang="ru-RU" dirty="0" smtClean="0"/>
              <a:t> вони </a:t>
            </a:r>
            <a:r>
              <a:rPr lang="ru-RU" dirty="0" err="1" smtClean="0"/>
              <a:t>дуже</a:t>
            </a:r>
            <a:r>
              <a:rPr lang="ru-RU" dirty="0" smtClean="0"/>
              <a:t> </a:t>
            </a:r>
            <a:r>
              <a:rPr lang="ru-RU" dirty="0" err="1" smtClean="0"/>
              <a:t>швидко</a:t>
            </a:r>
            <a:r>
              <a:rPr lang="ru-RU" dirty="0" smtClean="0"/>
              <a:t> </a:t>
            </a:r>
            <a:r>
              <a:rPr lang="ru-RU" dirty="0" err="1" smtClean="0"/>
              <a:t>розмножуються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спричинюють</a:t>
            </a:r>
            <a:r>
              <a:rPr lang="ru-RU" dirty="0" smtClean="0"/>
              <a:t> "</a:t>
            </a:r>
            <a:r>
              <a:rPr lang="ru-RU" dirty="0" err="1" smtClean="0"/>
              <a:t>цвітіння</a:t>
            </a:r>
            <a:r>
              <a:rPr lang="ru-RU" dirty="0" smtClean="0"/>
              <a:t>" води. </a:t>
            </a:r>
            <a:r>
              <a:rPr lang="ru-RU" dirty="0" err="1" smtClean="0"/>
              <a:t>Оскільки</a:t>
            </a:r>
            <a:r>
              <a:rPr lang="ru-RU" dirty="0" smtClean="0"/>
              <a:t> </a:t>
            </a:r>
            <a:r>
              <a:rPr lang="ru-RU" dirty="0" err="1" smtClean="0"/>
              <a:t>поряд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автотрофним</a:t>
            </a:r>
            <a:r>
              <a:rPr lang="ru-RU" dirty="0" smtClean="0"/>
              <a:t> способом </a:t>
            </a:r>
            <a:r>
              <a:rPr lang="ru-RU" dirty="0" err="1" smtClean="0"/>
              <a:t>живлення</a:t>
            </a:r>
            <a:r>
              <a:rPr lang="ru-RU" dirty="0" smtClean="0"/>
              <a:t> </a:t>
            </a:r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 smtClean="0"/>
              <a:t>хламідомонад</a:t>
            </a:r>
            <a:r>
              <a:rPr lang="ru-RU" dirty="0" smtClean="0"/>
              <a:t> </a:t>
            </a:r>
            <a:r>
              <a:rPr lang="ru-RU" dirty="0" err="1" smtClean="0"/>
              <a:t>поглинають</a:t>
            </a:r>
            <a:r>
              <a:rPr lang="ru-RU" dirty="0" smtClean="0"/>
              <a:t> </a:t>
            </a:r>
            <a:r>
              <a:rPr lang="ru-RU" dirty="0" err="1" smtClean="0"/>
              <a:t>розчинені</a:t>
            </a:r>
            <a:r>
              <a:rPr lang="ru-RU" dirty="0" smtClean="0"/>
              <a:t> </a:t>
            </a:r>
            <a:r>
              <a:rPr lang="ru-RU" dirty="0" err="1" smtClean="0"/>
              <a:t>органічні</a:t>
            </a:r>
            <a:r>
              <a:rPr lang="ru-RU" dirty="0" smtClean="0"/>
              <a:t> </a:t>
            </a:r>
            <a:r>
              <a:rPr lang="ru-RU" dirty="0" err="1" smtClean="0"/>
              <a:t>речовини</a:t>
            </a:r>
            <a:r>
              <a:rPr lang="ru-RU" dirty="0" smtClean="0"/>
              <a:t>, вони </a:t>
            </a:r>
            <a:r>
              <a:rPr lang="ru-RU" dirty="0" err="1" smtClean="0"/>
              <a:t>тим</a:t>
            </a:r>
            <a:r>
              <a:rPr lang="ru-RU" dirty="0" smtClean="0"/>
              <a:t> самим </a:t>
            </a:r>
            <a:r>
              <a:rPr lang="ru-RU" dirty="0" err="1" smtClean="0"/>
              <a:t>сприяють</a:t>
            </a:r>
            <a:r>
              <a:rPr lang="ru-RU" dirty="0" smtClean="0"/>
              <a:t> </a:t>
            </a:r>
            <a:r>
              <a:rPr lang="ru-RU" dirty="0" err="1" smtClean="0"/>
              <a:t>процесу</a:t>
            </a:r>
            <a:r>
              <a:rPr lang="ru-RU" dirty="0" smtClean="0"/>
              <a:t> </a:t>
            </a:r>
            <a:r>
              <a:rPr lang="ru-RU" dirty="0" err="1" smtClean="0"/>
              <a:t>очищення</a:t>
            </a:r>
            <a:r>
              <a:rPr lang="ru-RU" dirty="0" smtClean="0"/>
              <a:t> </a:t>
            </a:r>
            <a:r>
              <a:rPr lang="ru-RU" dirty="0" err="1" smtClean="0"/>
              <a:t>забрудненої</a:t>
            </a:r>
            <a:r>
              <a:rPr lang="ru-RU" dirty="0" smtClean="0"/>
              <a:t> води (</a:t>
            </a:r>
            <a:r>
              <a:rPr lang="ru-RU" dirty="0" err="1" smtClean="0"/>
              <a:t>самоочищенню</a:t>
            </a:r>
            <a:r>
              <a:rPr lang="ru-RU" dirty="0" smtClean="0"/>
              <a:t>). Цей </a:t>
            </a:r>
            <a:r>
              <a:rPr lang="ru-RU" dirty="0" err="1" smtClean="0"/>
              <a:t>процес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спостерігати</a:t>
            </a:r>
            <a:r>
              <a:rPr lang="ru-RU" dirty="0" smtClean="0"/>
              <a:t> у </a:t>
            </a:r>
            <a:r>
              <a:rPr lang="ru-RU" dirty="0" err="1" smtClean="0"/>
              <a:t>відстійниках</a:t>
            </a:r>
            <a:r>
              <a:rPr lang="ru-RU" dirty="0" smtClean="0"/>
              <a:t>, </a:t>
            </a:r>
            <a:r>
              <a:rPr lang="ru-RU" dirty="0" err="1" smtClean="0"/>
              <a:t>очисних</a:t>
            </a:r>
            <a:r>
              <a:rPr lang="ru-RU" dirty="0" smtClean="0"/>
              <a:t> </a:t>
            </a:r>
            <a:r>
              <a:rPr lang="ru-RU" dirty="0" err="1" smtClean="0"/>
              <a:t>спорудах</a:t>
            </a:r>
            <a:r>
              <a:rPr lang="ru-RU" dirty="0" smtClean="0"/>
              <a:t> </a:t>
            </a:r>
            <a:r>
              <a:rPr lang="ru-RU" dirty="0" err="1" smtClean="0"/>
              <a:t>міської</a:t>
            </a:r>
            <a:r>
              <a:rPr lang="ru-RU" dirty="0" smtClean="0"/>
              <a:t> </a:t>
            </a:r>
            <a:r>
              <a:rPr lang="ru-RU" dirty="0" err="1" smtClean="0"/>
              <a:t>каналізації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Будова </a:t>
            </a:r>
            <a:r>
              <a:rPr lang="uk-UA" dirty="0" err="1" smtClean="0"/>
              <a:t>хлорелли</a:t>
            </a:r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571612"/>
            <a:ext cx="4071934" cy="2680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3429000"/>
            <a:ext cx="4852996" cy="3213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9" y="4431320"/>
            <a:ext cx="2857520" cy="218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 descr="j030525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6500826" y="500042"/>
            <a:ext cx="1676400" cy="26939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Хлорела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 smtClean="0"/>
              <a:t>Хлорела</a:t>
            </a:r>
            <a:r>
              <a:rPr lang="ru-RU" dirty="0" smtClean="0"/>
              <a:t> — </a:t>
            </a:r>
            <a:r>
              <a:rPr lang="ru-RU" dirty="0" err="1" smtClean="0"/>
              <a:t>одноклітинна</a:t>
            </a:r>
            <a:r>
              <a:rPr lang="ru-RU" dirty="0" smtClean="0"/>
              <a:t> зелена </a:t>
            </a:r>
            <a:r>
              <a:rPr lang="ru-RU" dirty="0" err="1" smtClean="0"/>
              <a:t>водорість</a:t>
            </a:r>
            <a:r>
              <a:rPr lang="ru-RU" dirty="0" smtClean="0"/>
              <a:t>,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вигляд</a:t>
            </a:r>
            <a:r>
              <a:rPr lang="ru-RU" dirty="0" smtClean="0"/>
              <a:t> </a:t>
            </a:r>
            <a:r>
              <a:rPr lang="ru-RU" dirty="0" err="1" smtClean="0"/>
              <a:t>мікроскопічної</a:t>
            </a:r>
            <a:r>
              <a:rPr lang="ru-RU" dirty="0" smtClean="0"/>
              <a:t> </a:t>
            </a:r>
            <a:r>
              <a:rPr lang="ru-RU" dirty="0" err="1" smtClean="0"/>
              <a:t>нерухомої</a:t>
            </a:r>
            <a:r>
              <a:rPr lang="ru-RU" dirty="0" smtClean="0"/>
              <a:t> (без </a:t>
            </a:r>
            <a:r>
              <a:rPr lang="ru-RU" dirty="0" err="1" smtClean="0"/>
              <a:t>джгутиків</a:t>
            </a:r>
            <a:r>
              <a:rPr lang="ru-RU" dirty="0" smtClean="0"/>
              <a:t>) кульки до. 15 мкм у </a:t>
            </a:r>
            <a:r>
              <a:rPr lang="ru-RU" dirty="0" err="1" smtClean="0"/>
              <a:t>діаметрі</a:t>
            </a:r>
            <a:r>
              <a:rPr lang="ru-RU" dirty="0" smtClean="0"/>
              <a:t>. </a:t>
            </a:r>
            <a:r>
              <a:rPr lang="ru-RU" dirty="0" err="1" smtClean="0"/>
              <a:t>Зовні</a:t>
            </a:r>
            <a:r>
              <a:rPr lang="ru-RU" dirty="0" smtClean="0"/>
              <a:t> </a:t>
            </a:r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 smtClean="0"/>
              <a:t>вкриті</a:t>
            </a:r>
            <a:r>
              <a:rPr lang="ru-RU" dirty="0" smtClean="0"/>
              <a:t> твердою </a:t>
            </a:r>
            <a:r>
              <a:rPr lang="ru-RU" dirty="0" err="1" smtClean="0"/>
              <a:t>двоконтурною</a:t>
            </a:r>
            <a:r>
              <a:rPr lang="ru-RU" dirty="0" smtClean="0"/>
              <a:t> </a:t>
            </a:r>
            <a:r>
              <a:rPr lang="ru-RU" dirty="0" err="1" smtClean="0"/>
              <a:t>оболонкою</a:t>
            </a:r>
            <a:r>
              <a:rPr lang="ru-RU" dirty="0" smtClean="0"/>
              <a:t> </a:t>
            </a:r>
            <a:r>
              <a:rPr lang="ru-RU" dirty="0" err="1" smtClean="0"/>
              <a:t>целюлозної</a:t>
            </a:r>
            <a:r>
              <a:rPr lang="ru-RU" dirty="0" smtClean="0"/>
              <a:t> </a:t>
            </a:r>
            <a:r>
              <a:rPr lang="ru-RU" dirty="0" err="1" smtClean="0"/>
              <a:t>природи</a:t>
            </a:r>
            <a:r>
              <a:rPr lang="ru-RU" dirty="0" smtClean="0"/>
              <a:t>. В </a:t>
            </a:r>
            <a:r>
              <a:rPr lang="ru-RU" dirty="0" err="1" smtClean="0"/>
              <a:t>цитоплазмі</a:t>
            </a:r>
            <a:r>
              <a:rPr lang="ru-RU" dirty="0" smtClean="0"/>
              <a:t> </a:t>
            </a:r>
            <a:r>
              <a:rPr lang="ru-RU" dirty="0" err="1" smtClean="0"/>
              <a:t>міститься</a:t>
            </a:r>
            <a:r>
              <a:rPr lang="ru-RU" dirty="0" smtClean="0"/>
              <a:t> один </a:t>
            </a:r>
            <a:r>
              <a:rPr lang="ru-RU" dirty="0" err="1" smtClean="0"/>
              <a:t>чашоподібний</a:t>
            </a:r>
            <a:r>
              <a:rPr lang="ru-RU" dirty="0" smtClean="0"/>
              <a:t> хлоропласт </a:t>
            </a:r>
            <a:r>
              <a:rPr lang="ru-RU" dirty="0" err="1" smtClean="0"/>
              <a:t>з</a:t>
            </a:r>
            <a:r>
              <a:rPr lang="ru-RU" dirty="0" smtClean="0"/>
              <a:t> одним </a:t>
            </a:r>
            <a:r>
              <a:rPr lang="ru-RU" dirty="0" err="1" smtClean="0"/>
              <a:t>піре-ноїдом</a:t>
            </a:r>
            <a:r>
              <a:rPr lang="ru-RU" dirty="0" smtClean="0"/>
              <a:t> у </a:t>
            </a:r>
            <a:r>
              <a:rPr lang="ru-RU" dirty="0" err="1" smtClean="0"/>
              <a:t>потовщеній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частині</a:t>
            </a:r>
            <a:r>
              <a:rPr lang="ru-RU" dirty="0" smtClean="0"/>
              <a:t>. Ядро </a:t>
            </a:r>
            <a:r>
              <a:rPr lang="ru-RU" dirty="0" err="1" smtClean="0"/>
              <a:t>одне</a:t>
            </a:r>
            <a:r>
              <a:rPr lang="ru-RU" dirty="0" smtClean="0"/>
              <a:t>, </a:t>
            </a:r>
            <a:r>
              <a:rPr lang="ru-RU" dirty="0" err="1" smtClean="0"/>
              <a:t>однак</a:t>
            </a:r>
            <a:r>
              <a:rPr lang="ru-RU" dirty="0" smtClean="0"/>
              <a:t> у </a:t>
            </a:r>
            <a:r>
              <a:rPr lang="ru-RU" dirty="0" err="1" smtClean="0"/>
              <a:t>живій</a:t>
            </a:r>
            <a:r>
              <a:rPr lang="ru-RU" dirty="0" smtClean="0"/>
              <a:t> </a:t>
            </a:r>
            <a:r>
              <a:rPr lang="ru-RU" dirty="0" err="1" smtClean="0"/>
              <a:t>клітині</a:t>
            </a:r>
            <a:r>
              <a:rPr lang="ru-RU" dirty="0" smtClean="0"/>
              <a:t> без </a:t>
            </a:r>
            <a:r>
              <a:rPr lang="ru-RU" dirty="0" err="1" smtClean="0"/>
              <a:t>спеціальної</a:t>
            </a:r>
            <a:r>
              <a:rPr lang="ru-RU" dirty="0" smtClean="0"/>
              <a:t> </a:t>
            </a:r>
            <a:r>
              <a:rPr lang="ru-RU" dirty="0" err="1" smtClean="0"/>
              <a:t>обробки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не видно.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Форми розмноження хламідомонади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6009098"/>
              </p:ext>
            </p:extLst>
          </p:nvPr>
        </p:nvGraphicFramePr>
        <p:xfrm>
          <a:off x="457200" y="1600201"/>
          <a:ext cx="8229600" cy="3484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584" y="4653136"/>
            <a:ext cx="2590800" cy="17621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0112" y="4542673"/>
            <a:ext cx="245745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866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162962"/>
            <a:ext cx="8676120" cy="626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4357694"/>
            <a:ext cx="7758138" cy="1768469"/>
          </a:xfrm>
        </p:spPr>
        <p:txBody>
          <a:bodyPr>
            <a:noAutofit/>
          </a:bodyPr>
          <a:lstStyle/>
          <a:p>
            <a:r>
              <a:rPr lang="ru-RU" sz="1400" b="1" dirty="0" smtClean="0"/>
              <a:t>Мал. 62. </a:t>
            </a:r>
            <a:r>
              <a:rPr lang="ru-RU" sz="1400" b="1" dirty="0" err="1" smtClean="0"/>
              <a:t>Хламідомонада</a:t>
            </a:r>
            <a:r>
              <a:rPr lang="ru-RU" sz="1400" b="1" dirty="0" smtClean="0"/>
              <a:t>: Мал. 63. </a:t>
            </a:r>
            <a:r>
              <a:rPr lang="ru-RU" sz="1400" b="1" dirty="0" err="1" smtClean="0"/>
              <a:t>Хлорела</a:t>
            </a:r>
            <a:r>
              <a:rPr lang="ru-RU" sz="1400" b="1" dirty="0" smtClean="0"/>
              <a:t>:</a:t>
            </a:r>
          </a:p>
          <a:p>
            <a:endParaRPr lang="ru-RU" sz="1400" b="1" dirty="0" smtClean="0"/>
          </a:p>
          <a:p>
            <a:r>
              <a:rPr lang="ru-RU" sz="1400" b="1" dirty="0" smtClean="0"/>
              <a:t>1 - </a:t>
            </a:r>
            <a:r>
              <a:rPr lang="ru-RU" sz="1400" b="1" dirty="0" err="1" smtClean="0"/>
              <a:t>клітинна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оболонка</a:t>
            </a:r>
            <a:r>
              <a:rPr lang="ru-RU" sz="1400" b="1" dirty="0" smtClean="0"/>
              <a:t>; 2 - ядро; 1 - </a:t>
            </a:r>
            <a:r>
              <a:rPr lang="ru-RU" sz="1400" b="1" dirty="0" err="1" smtClean="0"/>
              <a:t>материнська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клітина</a:t>
            </a:r>
            <a:r>
              <a:rPr lang="ru-RU" sz="1400" b="1" dirty="0" smtClean="0"/>
              <a:t>;</a:t>
            </a:r>
          </a:p>
          <a:p>
            <a:endParaRPr lang="ru-RU" sz="1400" b="1" dirty="0" smtClean="0"/>
          </a:p>
          <a:p>
            <a:r>
              <a:rPr lang="ru-RU" sz="1400" b="1" dirty="0" smtClean="0"/>
              <a:t>З - </a:t>
            </a:r>
            <a:r>
              <a:rPr lang="ru-RU" sz="1400" b="1" dirty="0" err="1" smtClean="0"/>
              <a:t>скоротливі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вакуолі</a:t>
            </a:r>
            <a:r>
              <a:rPr lang="ru-RU" sz="1400" b="1" dirty="0" smtClean="0"/>
              <a:t>; 4 - </a:t>
            </a:r>
            <a:r>
              <a:rPr lang="ru-RU" sz="1400" b="1" dirty="0" err="1" smtClean="0"/>
              <a:t>джгутик</a:t>
            </a:r>
            <a:r>
              <a:rPr lang="ru-RU" sz="1400" b="1" dirty="0" smtClean="0"/>
              <a:t>; 2 - </a:t>
            </a:r>
            <a:r>
              <a:rPr lang="ru-RU" sz="1400" b="1" dirty="0" err="1" smtClean="0"/>
              <a:t>клітина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зі</a:t>
            </a:r>
            <a:r>
              <a:rPr lang="ru-RU" sz="1400" b="1" dirty="0" smtClean="0"/>
              <a:t> спорами;</a:t>
            </a:r>
          </a:p>
          <a:p>
            <a:endParaRPr lang="ru-RU" sz="1400" b="1" dirty="0" smtClean="0"/>
          </a:p>
          <a:p>
            <a:r>
              <a:rPr lang="ru-RU" sz="1400" b="1" dirty="0" smtClean="0"/>
              <a:t>5 - </a:t>
            </a:r>
            <a:r>
              <a:rPr lang="ru-RU" sz="1400" b="1" dirty="0" err="1" smtClean="0"/>
              <a:t>вічко</a:t>
            </a:r>
            <a:r>
              <a:rPr lang="ru-RU" sz="1400" b="1" dirty="0" smtClean="0"/>
              <a:t>; 6 - хроматофор; 3 - </a:t>
            </a:r>
            <a:r>
              <a:rPr lang="ru-RU" sz="1400" b="1" dirty="0" err="1" smtClean="0"/>
              <a:t>вихід</a:t>
            </a:r>
            <a:r>
              <a:rPr lang="ru-RU" sz="1400" b="1" dirty="0" smtClean="0"/>
              <a:t> спор</a:t>
            </a:r>
          </a:p>
          <a:p>
            <a:endParaRPr lang="ru-RU" sz="1400" b="1" dirty="0" smtClean="0"/>
          </a:p>
          <a:p>
            <a:r>
              <a:rPr lang="ru-RU" sz="1400" b="1" dirty="0" smtClean="0"/>
              <a:t>7 - цитоплазма</a:t>
            </a:r>
            <a:endParaRPr lang="ru-RU" sz="1400" b="1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430314"/>
            <a:ext cx="7143800" cy="3485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Розмноження хламідомонади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5265" t="16660" r="6077"/>
          <a:stretch/>
        </p:blipFill>
        <p:spPr bwMode="auto">
          <a:xfrm>
            <a:off x="971600" y="1412776"/>
            <a:ext cx="7056784" cy="49750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1049" b="11609"/>
          <a:stretch>
            <a:fillRect/>
          </a:stretch>
        </p:blipFill>
        <p:spPr bwMode="auto">
          <a:xfrm>
            <a:off x="714348" y="857232"/>
            <a:ext cx="800510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Харчування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</a:rPr>
              <a:t>Харчування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водоростей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даної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групи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може</a:t>
            </a:r>
            <a:r>
              <a:rPr lang="ru-RU" dirty="0" smtClean="0">
                <a:solidFill>
                  <a:schemeClr val="bg1"/>
                </a:solidFill>
              </a:rPr>
              <a:t> бути як </a:t>
            </a:r>
            <a:r>
              <a:rPr lang="ru-RU" dirty="0" err="1" smtClean="0">
                <a:solidFill>
                  <a:schemeClr val="bg1"/>
                </a:solidFill>
              </a:rPr>
              <a:t>атотрофне</a:t>
            </a:r>
            <a:r>
              <a:rPr lang="ru-RU" dirty="0" smtClean="0">
                <a:solidFill>
                  <a:schemeClr val="bg1"/>
                </a:solidFill>
              </a:rPr>
              <a:t>, так </a:t>
            </a:r>
            <a:r>
              <a:rPr lang="ru-RU" dirty="0" err="1" smtClean="0">
                <a:solidFill>
                  <a:schemeClr val="bg1"/>
                </a:solidFill>
              </a:rPr>
              <a:t>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гетеротрофне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3212976"/>
            <a:ext cx="3672408" cy="3060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Значення</a:t>
            </a:r>
            <a:endParaRPr lang="ru-RU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Значення</a:t>
            </a:r>
            <a:r>
              <a:rPr lang="ru-RU" dirty="0" smtClean="0"/>
              <a:t>. </a:t>
            </a:r>
            <a:r>
              <a:rPr lang="ru-RU" dirty="0" err="1" smtClean="0"/>
              <a:t>Хламідомонади</a:t>
            </a:r>
            <a:r>
              <a:rPr lang="ru-RU" dirty="0" smtClean="0"/>
              <a:t>, </a:t>
            </a:r>
            <a:r>
              <a:rPr lang="ru-RU" dirty="0" err="1" smtClean="0"/>
              <a:t>поряд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іншими</a:t>
            </a:r>
            <a:r>
              <a:rPr lang="ru-RU" dirty="0" smtClean="0"/>
              <a:t> </a:t>
            </a:r>
            <a:r>
              <a:rPr lang="ru-RU" dirty="0" err="1" smtClean="0"/>
              <a:t>зеленими</a:t>
            </a:r>
            <a:r>
              <a:rPr lang="ru-RU" dirty="0" smtClean="0"/>
              <a:t> </a:t>
            </a:r>
            <a:r>
              <a:rPr lang="ru-RU" dirty="0" err="1" smtClean="0"/>
              <a:t>водоростями</a:t>
            </a:r>
            <a:r>
              <a:rPr lang="ru-RU" dirty="0" smtClean="0"/>
              <a:t>,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провокувати</a:t>
            </a:r>
            <a:r>
              <a:rPr lang="ru-RU" dirty="0" smtClean="0"/>
              <a:t> «</a:t>
            </a:r>
            <a:r>
              <a:rPr lang="ru-RU" dirty="0" err="1" smtClean="0"/>
              <a:t>цвітіння</a:t>
            </a:r>
            <a:r>
              <a:rPr lang="ru-RU" dirty="0" smtClean="0"/>
              <a:t>» води, </a:t>
            </a:r>
            <a:r>
              <a:rPr lang="ru-RU" dirty="0" err="1" smtClean="0"/>
              <a:t>іноді</a:t>
            </a:r>
            <a:r>
              <a:rPr lang="ru-RU" dirty="0" smtClean="0"/>
              <a:t> </a:t>
            </a:r>
            <a:r>
              <a:rPr lang="ru-RU" dirty="0" err="1" smtClean="0"/>
              <a:t>снігу</a:t>
            </a:r>
            <a:r>
              <a:rPr lang="ru-RU" dirty="0" smtClean="0"/>
              <a:t>. </a:t>
            </a:r>
            <a:r>
              <a:rPr lang="ru-RU" dirty="0" err="1" smtClean="0"/>
              <a:t>Водорості</a:t>
            </a:r>
            <a:r>
              <a:rPr lang="ru-RU" dirty="0" smtClean="0"/>
              <a:t> </a:t>
            </a:r>
            <a:r>
              <a:rPr lang="ru-RU" dirty="0" err="1" smtClean="0"/>
              <a:t>даного</a:t>
            </a:r>
            <a:r>
              <a:rPr lang="ru-RU" dirty="0" smtClean="0"/>
              <a:t> роду </a:t>
            </a:r>
            <a:r>
              <a:rPr lang="ru-RU" dirty="0" err="1" smtClean="0"/>
              <a:t>використовуються</a:t>
            </a:r>
            <a:r>
              <a:rPr lang="ru-RU" dirty="0" smtClean="0"/>
              <a:t> в </a:t>
            </a:r>
            <a:r>
              <a:rPr lang="ru-RU" dirty="0" err="1" smtClean="0"/>
              <a:t>очисних</a:t>
            </a:r>
            <a:r>
              <a:rPr lang="ru-RU" dirty="0" smtClean="0"/>
              <a:t> </a:t>
            </a:r>
            <a:r>
              <a:rPr lang="ru-RU" dirty="0" err="1" smtClean="0"/>
              <a:t>спорудах</a:t>
            </a:r>
            <a:r>
              <a:rPr lang="ru-RU" dirty="0" smtClean="0"/>
              <a:t>, </a:t>
            </a:r>
            <a:r>
              <a:rPr lang="ru-RU" dirty="0" err="1" smtClean="0"/>
              <a:t>оскільки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здатність</a:t>
            </a:r>
            <a:r>
              <a:rPr lang="ru-RU" dirty="0" smtClean="0"/>
              <a:t> </a:t>
            </a:r>
            <a:r>
              <a:rPr lang="ru-RU" dirty="0" err="1" smtClean="0"/>
              <a:t>поглинати</a:t>
            </a:r>
            <a:r>
              <a:rPr lang="ru-RU" dirty="0" smtClean="0"/>
              <a:t> </a:t>
            </a:r>
            <a:r>
              <a:rPr lang="ru-RU" dirty="0" err="1" smtClean="0"/>
              <a:t>органічні</a:t>
            </a:r>
            <a:r>
              <a:rPr lang="ru-RU" dirty="0" smtClean="0"/>
              <a:t> </a:t>
            </a:r>
            <a:r>
              <a:rPr lang="ru-RU" dirty="0" err="1" smtClean="0"/>
              <a:t>речовини</a:t>
            </a:r>
            <a:r>
              <a:rPr lang="ru-RU" dirty="0" smtClean="0"/>
              <a:t>, </a:t>
            </a:r>
            <a:r>
              <a:rPr lang="ru-RU" dirty="0" err="1" smtClean="0"/>
              <a:t>розчинені</a:t>
            </a:r>
            <a:r>
              <a:rPr lang="ru-RU" dirty="0" smtClean="0"/>
              <a:t> у </a:t>
            </a:r>
            <a:r>
              <a:rPr lang="ru-RU" dirty="0" err="1" smtClean="0"/>
              <a:t>воді</a:t>
            </a:r>
            <a:r>
              <a:rPr lang="ru-RU" dirty="0" smtClean="0"/>
              <a:t>. </a:t>
            </a:r>
            <a:r>
              <a:rPr lang="ru-RU" dirty="0" err="1" smtClean="0"/>
              <a:t>Хламідомонада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об'єктом</a:t>
            </a:r>
            <a:r>
              <a:rPr lang="ru-RU" dirty="0" smtClean="0"/>
              <a:t> </a:t>
            </a:r>
            <a:r>
              <a:rPr lang="ru-RU" dirty="0" err="1" smtClean="0"/>
              <a:t>дослідження</a:t>
            </a:r>
            <a:r>
              <a:rPr lang="ru-RU" dirty="0" smtClean="0"/>
              <a:t> в </a:t>
            </a:r>
            <a:r>
              <a:rPr lang="ru-RU" dirty="0" err="1" smtClean="0"/>
              <a:t>генетичних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біологічних</a:t>
            </a:r>
            <a:r>
              <a:rPr lang="ru-RU" dirty="0" smtClean="0"/>
              <a:t> </a:t>
            </a:r>
            <a:r>
              <a:rPr lang="ru-RU" dirty="0" err="1" smtClean="0"/>
              <a:t>лабораторіях</a:t>
            </a:r>
            <a:r>
              <a:rPr lang="ru-RU" dirty="0" smtClean="0"/>
              <a:t>, </a:t>
            </a:r>
            <a:r>
              <a:rPr lang="ru-RU" dirty="0" err="1" smtClean="0"/>
              <a:t>завдяки</a:t>
            </a:r>
            <a:r>
              <a:rPr lang="ru-RU" dirty="0" smtClean="0"/>
              <a:t> </a:t>
            </a:r>
            <a:r>
              <a:rPr lang="ru-RU" dirty="0" err="1" smtClean="0"/>
              <a:t>відносній</a:t>
            </a:r>
            <a:r>
              <a:rPr lang="ru-RU" dirty="0" smtClean="0"/>
              <a:t> </a:t>
            </a:r>
            <a:r>
              <a:rPr lang="ru-RU" dirty="0" err="1" smtClean="0"/>
              <a:t>простоті</a:t>
            </a:r>
            <a:r>
              <a:rPr lang="ru-RU" dirty="0" smtClean="0"/>
              <a:t> </a:t>
            </a:r>
            <a:r>
              <a:rPr lang="ru-RU" dirty="0" err="1" smtClean="0"/>
              <a:t>підтримки</a:t>
            </a:r>
            <a:r>
              <a:rPr lang="ru-RU" dirty="0" smtClean="0"/>
              <a:t> </a:t>
            </a:r>
            <a:r>
              <a:rPr lang="ru-RU" dirty="0" err="1" smtClean="0"/>
              <a:t>клітинної</a:t>
            </a:r>
            <a:r>
              <a:rPr lang="ru-RU" dirty="0" smtClean="0"/>
              <a:t> </a:t>
            </a:r>
            <a:r>
              <a:rPr lang="ru-RU" dirty="0" err="1" smtClean="0"/>
              <a:t>культури</a:t>
            </a:r>
            <a:r>
              <a:rPr lang="ru-RU" dirty="0" smtClean="0"/>
              <a:t>. </a:t>
            </a:r>
            <a:r>
              <a:rPr lang="ru-RU" dirty="0" err="1" smtClean="0"/>
              <a:t>Цю</a:t>
            </a:r>
            <a:r>
              <a:rPr lang="ru-RU" dirty="0" smtClean="0"/>
              <a:t> </a:t>
            </a:r>
            <a:r>
              <a:rPr lang="ru-RU" dirty="0" err="1" smtClean="0"/>
              <a:t>водорість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застосовують</a:t>
            </a:r>
            <a:r>
              <a:rPr lang="ru-RU" dirty="0" smtClean="0"/>
              <a:t> для </a:t>
            </a:r>
            <a:r>
              <a:rPr lang="ru-RU" dirty="0" err="1" smtClean="0"/>
              <a:t>визначення</a:t>
            </a:r>
            <a:r>
              <a:rPr lang="ru-RU" dirty="0" smtClean="0"/>
              <a:t> </a:t>
            </a:r>
            <a:r>
              <a:rPr lang="ru-RU" dirty="0" err="1" smtClean="0"/>
              <a:t>токсичності</a:t>
            </a:r>
            <a:r>
              <a:rPr lang="ru-RU" dirty="0" smtClean="0"/>
              <a:t> </a:t>
            </a:r>
            <a:r>
              <a:rPr lang="ru-RU" dirty="0" err="1" smtClean="0"/>
              <a:t>забрудненої</a:t>
            </a:r>
            <a:r>
              <a:rPr lang="ru-RU" dirty="0" smtClean="0"/>
              <a:t> води.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377</Words>
  <Application>Microsoft Office PowerPoint</Application>
  <PresentationFormat>Экран (4:3)</PresentationFormat>
  <Paragraphs>34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Хламідомонада ,хлорела-одноклітинні рослини</vt:lpstr>
      <vt:lpstr>Середовище існування </vt:lpstr>
      <vt:lpstr>Презентация PowerPoint</vt:lpstr>
      <vt:lpstr>Будова хламідомонади</vt:lpstr>
      <vt:lpstr>Хламідомонада</vt:lpstr>
      <vt:lpstr>Будова хлорелли </vt:lpstr>
      <vt:lpstr>Хлорела</vt:lpstr>
      <vt:lpstr>Форми розмноження хламідомонади</vt:lpstr>
      <vt:lpstr>Презентация PowerPoint</vt:lpstr>
      <vt:lpstr>Презентация PowerPoint</vt:lpstr>
      <vt:lpstr>Розмноження хламідомонади</vt:lpstr>
      <vt:lpstr>Презентация PowerPoint</vt:lpstr>
      <vt:lpstr>Харчування. </vt:lpstr>
      <vt:lpstr>Значення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Lena_Z</cp:lastModifiedBy>
  <cp:revision>9</cp:revision>
  <dcterms:created xsi:type="dcterms:W3CDTF">2014-11-09T17:58:27Z</dcterms:created>
  <dcterms:modified xsi:type="dcterms:W3CDTF">2018-04-24T18:46:04Z</dcterms:modified>
</cp:coreProperties>
</file>