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8" r:id="rId3"/>
    <p:sldId id="257" r:id="rId4"/>
    <p:sldId id="258" r:id="rId5"/>
    <p:sldId id="259" r:id="rId6"/>
    <p:sldId id="260" r:id="rId7"/>
    <p:sldId id="263" r:id="rId8"/>
    <p:sldId id="261" r:id="rId9"/>
    <p:sldId id="264" r:id="rId10"/>
    <p:sldId id="265" r:id="rId11"/>
    <p:sldId id="262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DDB2B5-76F8-47A3-9BBB-63C9615751B6}" type="doc">
      <dgm:prSet loTypeId="urn:microsoft.com/office/officeart/2005/8/layout/gear1" loCatId="relationship" qsTypeId="urn:microsoft.com/office/officeart/2005/8/quickstyle/simple5" qsCatId="simple" csTypeId="urn:microsoft.com/office/officeart/2005/8/colors/colorful3" csCatId="colorful" phldr="1"/>
      <dgm:spPr/>
    </dgm:pt>
    <dgm:pt modelId="{9FBFCE5C-C8BD-413B-A61B-BC41B11A0DA2}">
      <dgm:prSet phldrT="[Текст]"/>
      <dgm:spPr/>
      <dgm:t>
        <a:bodyPr/>
        <a:lstStyle/>
        <a:p>
          <a:r>
            <a:rPr lang="uk-UA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Тканинна рідина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gm:t>
    </dgm:pt>
    <dgm:pt modelId="{35620038-A265-41FB-B721-9C312F7CA454}" type="parTrans" cxnId="{2427D9AD-5A8D-4436-B394-DB8A0466B6D8}">
      <dgm:prSet/>
      <dgm:spPr/>
      <dgm:t>
        <a:bodyPr/>
        <a:lstStyle/>
        <a:p>
          <a:endParaRPr lang="ru-RU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191918-7E4B-403A-A021-E77400511A83}" type="sibTrans" cxnId="{2427D9AD-5A8D-4436-B394-DB8A0466B6D8}">
      <dgm:prSet/>
      <dgm:spPr/>
      <dgm:t>
        <a:bodyPr/>
        <a:lstStyle/>
        <a:p>
          <a:endParaRPr lang="ru-RU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45BC741-5518-428F-B290-696A72D45D69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Л</a:t>
          </a:r>
          <a:r>
            <a:rPr lang="uk-UA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і</a:t>
          </a:r>
          <a:r>
            <a:rPr lang="ru-RU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мфа</a:t>
          </a:r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 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gm:t>
    </dgm:pt>
    <dgm:pt modelId="{19496934-A924-4526-9AAE-FE6E0271AAC3}" type="parTrans" cxnId="{CFC25992-D71C-44ED-9697-6206A11852F4}">
      <dgm:prSet/>
      <dgm:spPr/>
      <dgm:t>
        <a:bodyPr/>
        <a:lstStyle/>
        <a:p>
          <a:endParaRPr lang="ru-RU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F1AFA2-27B0-4744-BC8E-0C3B37B81D53}" type="sibTrans" cxnId="{CFC25992-D71C-44ED-9697-6206A11852F4}">
      <dgm:prSet/>
      <dgm:spPr/>
      <dgm:t>
        <a:bodyPr/>
        <a:lstStyle/>
        <a:p>
          <a:endParaRPr lang="ru-RU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E77D21-4357-4257-A304-4D0A06402242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Кров 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gm:t>
    </dgm:pt>
    <dgm:pt modelId="{C17A95E1-DA2D-40EC-871E-96F85F65F576}" type="parTrans" cxnId="{A15EEAA1-617A-4391-8978-DA9E1038A1EA}">
      <dgm:prSet/>
      <dgm:spPr/>
      <dgm:t>
        <a:bodyPr/>
        <a:lstStyle/>
        <a:p>
          <a:endParaRPr lang="ru-RU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981C81-508A-46F8-A398-B2E58943532F}" type="sibTrans" cxnId="{A15EEAA1-617A-4391-8978-DA9E1038A1EA}">
      <dgm:prSet/>
      <dgm:spPr/>
      <dgm:t>
        <a:bodyPr/>
        <a:lstStyle/>
        <a:p>
          <a:endParaRPr lang="ru-RU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7E0ED34-20FD-4281-85EF-103EFD456C33}" type="pres">
      <dgm:prSet presAssocID="{51DDB2B5-76F8-47A3-9BBB-63C9615751B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C86406B-223C-4B72-B9BF-1EEC0CF99040}" type="pres">
      <dgm:prSet presAssocID="{9FBFCE5C-C8BD-413B-A61B-BC41B11A0DA2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E10FD1-DE05-4C36-82DC-003A894EC12E}" type="pres">
      <dgm:prSet presAssocID="{9FBFCE5C-C8BD-413B-A61B-BC41B11A0DA2}" presName="gear1srcNode" presStyleLbl="node1" presStyleIdx="0" presStyleCnt="3"/>
      <dgm:spPr/>
      <dgm:t>
        <a:bodyPr/>
        <a:lstStyle/>
        <a:p>
          <a:endParaRPr lang="ru-RU"/>
        </a:p>
      </dgm:t>
    </dgm:pt>
    <dgm:pt modelId="{64044DC0-EC29-482C-84C1-4FD587C54584}" type="pres">
      <dgm:prSet presAssocID="{9FBFCE5C-C8BD-413B-A61B-BC41B11A0DA2}" presName="gear1dstNode" presStyleLbl="node1" presStyleIdx="0" presStyleCnt="3"/>
      <dgm:spPr/>
      <dgm:t>
        <a:bodyPr/>
        <a:lstStyle/>
        <a:p>
          <a:endParaRPr lang="ru-RU"/>
        </a:p>
      </dgm:t>
    </dgm:pt>
    <dgm:pt modelId="{A34D3811-8FCA-4426-B23D-0BB884F61490}" type="pres">
      <dgm:prSet presAssocID="{C45BC741-5518-428F-B290-696A72D45D69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A0D951-CD93-43DE-8E12-C4FBA10041B2}" type="pres">
      <dgm:prSet presAssocID="{C45BC741-5518-428F-B290-696A72D45D69}" presName="gear2srcNode" presStyleLbl="node1" presStyleIdx="1" presStyleCnt="3"/>
      <dgm:spPr/>
      <dgm:t>
        <a:bodyPr/>
        <a:lstStyle/>
        <a:p>
          <a:endParaRPr lang="ru-RU"/>
        </a:p>
      </dgm:t>
    </dgm:pt>
    <dgm:pt modelId="{CD2AB025-2A0E-4CAC-91AF-DBED7743F37C}" type="pres">
      <dgm:prSet presAssocID="{C45BC741-5518-428F-B290-696A72D45D69}" presName="gear2dstNode" presStyleLbl="node1" presStyleIdx="1" presStyleCnt="3"/>
      <dgm:spPr/>
      <dgm:t>
        <a:bodyPr/>
        <a:lstStyle/>
        <a:p>
          <a:endParaRPr lang="ru-RU"/>
        </a:p>
      </dgm:t>
    </dgm:pt>
    <dgm:pt modelId="{D661775B-D04A-4EED-A39F-4A19D9752261}" type="pres">
      <dgm:prSet presAssocID="{F9E77D21-4357-4257-A304-4D0A06402242}" presName="gear3" presStyleLbl="node1" presStyleIdx="2" presStyleCnt="3"/>
      <dgm:spPr/>
      <dgm:t>
        <a:bodyPr/>
        <a:lstStyle/>
        <a:p>
          <a:endParaRPr lang="ru-RU"/>
        </a:p>
      </dgm:t>
    </dgm:pt>
    <dgm:pt modelId="{A68D71F0-4C60-404A-A207-D317D49AC726}" type="pres">
      <dgm:prSet presAssocID="{F9E77D21-4357-4257-A304-4D0A06402242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1B6686-532E-4851-8ADB-E250FF0040B1}" type="pres">
      <dgm:prSet presAssocID="{F9E77D21-4357-4257-A304-4D0A06402242}" presName="gear3srcNode" presStyleLbl="node1" presStyleIdx="2" presStyleCnt="3"/>
      <dgm:spPr/>
      <dgm:t>
        <a:bodyPr/>
        <a:lstStyle/>
        <a:p>
          <a:endParaRPr lang="ru-RU"/>
        </a:p>
      </dgm:t>
    </dgm:pt>
    <dgm:pt modelId="{68887F8C-40A9-4F67-90C5-F7BE2238B1D2}" type="pres">
      <dgm:prSet presAssocID="{F9E77D21-4357-4257-A304-4D0A06402242}" presName="gear3dstNode" presStyleLbl="node1" presStyleIdx="2" presStyleCnt="3"/>
      <dgm:spPr/>
      <dgm:t>
        <a:bodyPr/>
        <a:lstStyle/>
        <a:p>
          <a:endParaRPr lang="ru-RU"/>
        </a:p>
      </dgm:t>
    </dgm:pt>
    <dgm:pt modelId="{9FB06C5D-D4F8-43F9-8D03-571346391B6D}" type="pres">
      <dgm:prSet presAssocID="{40191918-7E4B-403A-A021-E77400511A83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3B042F8E-D108-4717-A456-384870804C65}" type="pres">
      <dgm:prSet presAssocID="{54F1AFA2-27B0-4744-BC8E-0C3B37B81D53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E413AFC5-83DE-42F3-9B21-52655FFD052D}" type="pres">
      <dgm:prSet presAssocID="{A7981C81-508A-46F8-A398-B2E58943532F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A15EEAA1-617A-4391-8978-DA9E1038A1EA}" srcId="{51DDB2B5-76F8-47A3-9BBB-63C9615751B6}" destId="{F9E77D21-4357-4257-A304-4D0A06402242}" srcOrd="2" destOrd="0" parTransId="{C17A95E1-DA2D-40EC-871E-96F85F65F576}" sibTransId="{A7981C81-508A-46F8-A398-B2E58943532F}"/>
    <dgm:cxn modelId="{22106DD7-3632-42BC-A2F8-854CFC5D23CE}" type="presOf" srcId="{C45BC741-5518-428F-B290-696A72D45D69}" destId="{A34D3811-8FCA-4426-B23D-0BB884F61490}" srcOrd="0" destOrd="0" presId="urn:microsoft.com/office/officeart/2005/8/layout/gear1"/>
    <dgm:cxn modelId="{30CB0343-3D57-4ED0-A5FD-7FF466F8015A}" type="presOf" srcId="{C45BC741-5518-428F-B290-696A72D45D69}" destId="{D0A0D951-CD93-43DE-8E12-C4FBA10041B2}" srcOrd="1" destOrd="0" presId="urn:microsoft.com/office/officeart/2005/8/layout/gear1"/>
    <dgm:cxn modelId="{CFC25992-D71C-44ED-9697-6206A11852F4}" srcId="{51DDB2B5-76F8-47A3-9BBB-63C9615751B6}" destId="{C45BC741-5518-428F-B290-696A72D45D69}" srcOrd="1" destOrd="0" parTransId="{19496934-A924-4526-9AAE-FE6E0271AAC3}" sibTransId="{54F1AFA2-27B0-4744-BC8E-0C3B37B81D53}"/>
    <dgm:cxn modelId="{4FD08665-F351-42B8-8B02-42B9866350DD}" type="presOf" srcId="{9FBFCE5C-C8BD-413B-A61B-BC41B11A0DA2}" destId="{ADE10FD1-DE05-4C36-82DC-003A894EC12E}" srcOrd="1" destOrd="0" presId="urn:microsoft.com/office/officeart/2005/8/layout/gear1"/>
    <dgm:cxn modelId="{EBC3D1CD-E21D-4E6B-B244-9FCA3240E77A}" type="presOf" srcId="{40191918-7E4B-403A-A021-E77400511A83}" destId="{9FB06C5D-D4F8-43F9-8D03-571346391B6D}" srcOrd="0" destOrd="0" presId="urn:microsoft.com/office/officeart/2005/8/layout/gear1"/>
    <dgm:cxn modelId="{2427D9AD-5A8D-4436-B394-DB8A0466B6D8}" srcId="{51DDB2B5-76F8-47A3-9BBB-63C9615751B6}" destId="{9FBFCE5C-C8BD-413B-A61B-BC41B11A0DA2}" srcOrd="0" destOrd="0" parTransId="{35620038-A265-41FB-B721-9C312F7CA454}" sibTransId="{40191918-7E4B-403A-A021-E77400511A83}"/>
    <dgm:cxn modelId="{77D3A7E3-DF7A-44A5-B75A-EED3E1448A9F}" type="presOf" srcId="{F9E77D21-4357-4257-A304-4D0A06402242}" destId="{BA1B6686-532E-4851-8ADB-E250FF0040B1}" srcOrd="2" destOrd="0" presId="urn:microsoft.com/office/officeart/2005/8/layout/gear1"/>
    <dgm:cxn modelId="{04EF2CFD-9B81-4A87-82DA-C9EC185039AD}" type="presOf" srcId="{F9E77D21-4357-4257-A304-4D0A06402242}" destId="{D661775B-D04A-4EED-A39F-4A19D9752261}" srcOrd="0" destOrd="0" presId="urn:microsoft.com/office/officeart/2005/8/layout/gear1"/>
    <dgm:cxn modelId="{1C6B1E0A-EFE4-456B-B194-96948B45B385}" type="presOf" srcId="{9FBFCE5C-C8BD-413B-A61B-BC41B11A0DA2}" destId="{64044DC0-EC29-482C-84C1-4FD587C54584}" srcOrd="2" destOrd="0" presId="urn:microsoft.com/office/officeart/2005/8/layout/gear1"/>
    <dgm:cxn modelId="{AD8508BE-CB99-462E-AE4F-0FB736E27FAA}" type="presOf" srcId="{51DDB2B5-76F8-47A3-9BBB-63C9615751B6}" destId="{97E0ED34-20FD-4281-85EF-103EFD456C33}" srcOrd="0" destOrd="0" presId="urn:microsoft.com/office/officeart/2005/8/layout/gear1"/>
    <dgm:cxn modelId="{26439B12-F56A-4C5F-B8F6-BA543F6B536E}" type="presOf" srcId="{A7981C81-508A-46F8-A398-B2E58943532F}" destId="{E413AFC5-83DE-42F3-9B21-52655FFD052D}" srcOrd="0" destOrd="0" presId="urn:microsoft.com/office/officeart/2005/8/layout/gear1"/>
    <dgm:cxn modelId="{3E2D494D-456D-4021-BBFE-0DEC7E4A563A}" type="presOf" srcId="{54F1AFA2-27B0-4744-BC8E-0C3B37B81D53}" destId="{3B042F8E-D108-4717-A456-384870804C65}" srcOrd="0" destOrd="0" presId="urn:microsoft.com/office/officeart/2005/8/layout/gear1"/>
    <dgm:cxn modelId="{11D08467-2388-432B-9BD8-73310372118F}" type="presOf" srcId="{F9E77D21-4357-4257-A304-4D0A06402242}" destId="{68887F8C-40A9-4F67-90C5-F7BE2238B1D2}" srcOrd="3" destOrd="0" presId="urn:microsoft.com/office/officeart/2005/8/layout/gear1"/>
    <dgm:cxn modelId="{6ED111F2-2C6B-4049-A97C-A45138EA843E}" type="presOf" srcId="{C45BC741-5518-428F-B290-696A72D45D69}" destId="{CD2AB025-2A0E-4CAC-91AF-DBED7743F37C}" srcOrd="2" destOrd="0" presId="urn:microsoft.com/office/officeart/2005/8/layout/gear1"/>
    <dgm:cxn modelId="{E0395B86-C540-4FF2-85A4-F13F19D16A5E}" type="presOf" srcId="{F9E77D21-4357-4257-A304-4D0A06402242}" destId="{A68D71F0-4C60-404A-A207-D317D49AC726}" srcOrd="1" destOrd="0" presId="urn:microsoft.com/office/officeart/2005/8/layout/gear1"/>
    <dgm:cxn modelId="{89BD7128-9249-42FF-8E3A-AF24AC47DF8C}" type="presOf" srcId="{9FBFCE5C-C8BD-413B-A61B-BC41B11A0DA2}" destId="{5C86406B-223C-4B72-B9BF-1EEC0CF99040}" srcOrd="0" destOrd="0" presId="urn:microsoft.com/office/officeart/2005/8/layout/gear1"/>
    <dgm:cxn modelId="{44EE8865-3B39-48F8-BCBF-7356BFA0BC30}" type="presParOf" srcId="{97E0ED34-20FD-4281-85EF-103EFD456C33}" destId="{5C86406B-223C-4B72-B9BF-1EEC0CF99040}" srcOrd="0" destOrd="0" presId="urn:microsoft.com/office/officeart/2005/8/layout/gear1"/>
    <dgm:cxn modelId="{3603F943-343C-4D24-9BDD-9DF9D35C36A8}" type="presParOf" srcId="{97E0ED34-20FD-4281-85EF-103EFD456C33}" destId="{ADE10FD1-DE05-4C36-82DC-003A894EC12E}" srcOrd="1" destOrd="0" presId="urn:microsoft.com/office/officeart/2005/8/layout/gear1"/>
    <dgm:cxn modelId="{5BCF06C1-CAE3-450B-A142-4B2C6E211FFC}" type="presParOf" srcId="{97E0ED34-20FD-4281-85EF-103EFD456C33}" destId="{64044DC0-EC29-482C-84C1-4FD587C54584}" srcOrd="2" destOrd="0" presId="urn:microsoft.com/office/officeart/2005/8/layout/gear1"/>
    <dgm:cxn modelId="{C0DF1C75-758F-4839-B187-CA7C2EDB87EF}" type="presParOf" srcId="{97E0ED34-20FD-4281-85EF-103EFD456C33}" destId="{A34D3811-8FCA-4426-B23D-0BB884F61490}" srcOrd="3" destOrd="0" presId="urn:microsoft.com/office/officeart/2005/8/layout/gear1"/>
    <dgm:cxn modelId="{57C23B33-2420-4693-8C9E-B179E1816F34}" type="presParOf" srcId="{97E0ED34-20FD-4281-85EF-103EFD456C33}" destId="{D0A0D951-CD93-43DE-8E12-C4FBA10041B2}" srcOrd="4" destOrd="0" presId="urn:microsoft.com/office/officeart/2005/8/layout/gear1"/>
    <dgm:cxn modelId="{CE91F79A-C313-47BD-BF3B-0B7C405D3A0A}" type="presParOf" srcId="{97E0ED34-20FD-4281-85EF-103EFD456C33}" destId="{CD2AB025-2A0E-4CAC-91AF-DBED7743F37C}" srcOrd="5" destOrd="0" presId="urn:microsoft.com/office/officeart/2005/8/layout/gear1"/>
    <dgm:cxn modelId="{7F8DD7E9-8CB8-4A45-B4C4-AC2C7FE74BB1}" type="presParOf" srcId="{97E0ED34-20FD-4281-85EF-103EFD456C33}" destId="{D661775B-D04A-4EED-A39F-4A19D9752261}" srcOrd="6" destOrd="0" presId="urn:microsoft.com/office/officeart/2005/8/layout/gear1"/>
    <dgm:cxn modelId="{D26E0FF1-71DB-4133-8233-67E79660B3BD}" type="presParOf" srcId="{97E0ED34-20FD-4281-85EF-103EFD456C33}" destId="{A68D71F0-4C60-404A-A207-D317D49AC726}" srcOrd="7" destOrd="0" presId="urn:microsoft.com/office/officeart/2005/8/layout/gear1"/>
    <dgm:cxn modelId="{6D6A5C94-5D47-43FF-A6C2-34215B90ACBF}" type="presParOf" srcId="{97E0ED34-20FD-4281-85EF-103EFD456C33}" destId="{BA1B6686-532E-4851-8ADB-E250FF0040B1}" srcOrd="8" destOrd="0" presId="urn:microsoft.com/office/officeart/2005/8/layout/gear1"/>
    <dgm:cxn modelId="{FF5687DE-EF52-4835-9F03-B55762CF20C5}" type="presParOf" srcId="{97E0ED34-20FD-4281-85EF-103EFD456C33}" destId="{68887F8C-40A9-4F67-90C5-F7BE2238B1D2}" srcOrd="9" destOrd="0" presId="urn:microsoft.com/office/officeart/2005/8/layout/gear1"/>
    <dgm:cxn modelId="{8D854C59-956B-4930-B631-DA39AE60F158}" type="presParOf" srcId="{97E0ED34-20FD-4281-85EF-103EFD456C33}" destId="{9FB06C5D-D4F8-43F9-8D03-571346391B6D}" srcOrd="10" destOrd="0" presId="urn:microsoft.com/office/officeart/2005/8/layout/gear1"/>
    <dgm:cxn modelId="{1007A518-E68D-4850-9A2D-8CEB843D8073}" type="presParOf" srcId="{97E0ED34-20FD-4281-85EF-103EFD456C33}" destId="{3B042F8E-D108-4717-A456-384870804C65}" srcOrd="11" destOrd="0" presId="urn:microsoft.com/office/officeart/2005/8/layout/gear1"/>
    <dgm:cxn modelId="{76004CD4-357A-471B-B78E-E1FF5F2F684E}" type="presParOf" srcId="{97E0ED34-20FD-4281-85EF-103EFD456C33}" destId="{E413AFC5-83DE-42F3-9B21-52655FFD052D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6406B-223C-4B72-B9BF-1EEC0CF99040}">
      <dsp:nvSpPr>
        <dsp:cNvPr id="0" name=""/>
        <dsp:cNvSpPr/>
      </dsp:nvSpPr>
      <dsp:spPr>
        <a:xfrm>
          <a:off x="2973724" y="1847199"/>
          <a:ext cx="2257688" cy="2257688"/>
        </a:xfrm>
        <a:prstGeom prst="gear9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Тканинна рідина</a:t>
          </a:r>
          <a:endParaRPr lang="ru-RU" sz="19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sp:txBody>
      <dsp:txXfrm>
        <a:off x="3427620" y="2376052"/>
        <a:ext cx="1349896" cy="1160498"/>
      </dsp:txXfrm>
    </dsp:sp>
    <dsp:sp modelId="{A34D3811-8FCA-4426-B23D-0BB884F61490}">
      <dsp:nvSpPr>
        <dsp:cNvPr id="0" name=""/>
        <dsp:cNvSpPr/>
      </dsp:nvSpPr>
      <dsp:spPr>
        <a:xfrm>
          <a:off x="1660159" y="1313564"/>
          <a:ext cx="1641955" cy="1641955"/>
        </a:xfrm>
        <a:prstGeom prst="gear6">
          <a:avLst/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Л</a:t>
          </a:r>
          <a:r>
            <a:rPr lang="uk-UA" sz="19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і</a:t>
          </a:r>
          <a:r>
            <a:rPr lang="ru-RU" sz="19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мфа</a:t>
          </a:r>
          <a:r>
            <a:rPr lang="ru-RU" sz="19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 </a:t>
          </a:r>
          <a:endParaRPr lang="ru-RU" sz="19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sp:txBody>
      <dsp:txXfrm>
        <a:off x="2073526" y="1729429"/>
        <a:ext cx="815221" cy="810225"/>
      </dsp:txXfrm>
    </dsp:sp>
    <dsp:sp modelId="{D661775B-D04A-4EED-A39F-4A19D9752261}">
      <dsp:nvSpPr>
        <dsp:cNvPr id="0" name=""/>
        <dsp:cNvSpPr/>
      </dsp:nvSpPr>
      <dsp:spPr>
        <a:xfrm rot="20700000">
          <a:off x="2579822" y="180782"/>
          <a:ext cx="1608780" cy="1608780"/>
        </a:xfrm>
        <a:prstGeom prst="gear6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Кров </a:t>
          </a:r>
          <a:endParaRPr lang="ru-RU" sz="19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sp:txBody>
      <dsp:txXfrm rot="-20700000">
        <a:off x="2932675" y="533635"/>
        <a:ext cx="903075" cy="903075"/>
      </dsp:txXfrm>
    </dsp:sp>
    <dsp:sp modelId="{9FB06C5D-D4F8-43F9-8D03-571346391B6D}">
      <dsp:nvSpPr>
        <dsp:cNvPr id="0" name=""/>
        <dsp:cNvSpPr/>
      </dsp:nvSpPr>
      <dsp:spPr>
        <a:xfrm>
          <a:off x="2799146" y="1507073"/>
          <a:ext cx="2889841" cy="2889841"/>
        </a:xfrm>
        <a:prstGeom prst="circularArrow">
          <a:avLst>
            <a:gd name="adj1" fmla="val 4688"/>
            <a:gd name="adj2" fmla="val 299029"/>
            <a:gd name="adj3" fmla="val 2514094"/>
            <a:gd name="adj4" fmla="val 15865746"/>
            <a:gd name="adj5" fmla="val 5469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B042F8E-D108-4717-A456-384870804C65}">
      <dsp:nvSpPr>
        <dsp:cNvPr id="0" name=""/>
        <dsp:cNvSpPr/>
      </dsp:nvSpPr>
      <dsp:spPr>
        <a:xfrm>
          <a:off x="1369372" y="950645"/>
          <a:ext cx="2099650" cy="209965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13AFC5-83DE-42F3-9B21-52655FFD052D}">
      <dsp:nvSpPr>
        <dsp:cNvPr id="0" name=""/>
        <dsp:cNvSpPr/>
      </dsp:nvSpPr>
      <dsp:spPr>
        <a:xfrm>
          <a:off x="2207694" y="-171217"/>
          <a:ext cx="2263845" cy="226384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3ECC3-CF47-4EED-8332-33EA48C3C1F4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C715E-A081-443B-82A7-89C76FCC08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5670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Заповнення</a:t>
            </a:r>
            <a:r>
              <a:rPr lang="ru-RU" dirty="0" smtClean="0"/>
              <a:t> таблиц</a:t>
            </a:r>
            <a:r>
              <a:rPr lang="uk-UA" dirty="0" smtClean="0"/>
              <a:t>і</a:t>
            </a:r>
            <a:r>
              <a:rPr lang="uk-UA" baseline="0" dirty="0" smtClean="0"/>
              <a:t> за даними підручника. </a:t>
            </a:r>
          </a:p>
          <a:p>
            <a:r>
              <a:rPr lang="uk-UA" baseline="0" dirty="0" smtClean="0"/>
              <a:t>І варіант – тканинна рідина</a:t>
            </a:r>
          </a:p>
          <a:p>
            <a:r>
              <a:rPr lang="uk-UA" baseline="0" dirty="0" smtClean="0"/>
              <a:t>ІІ варіант – лімфа.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715E-A081-443B-82A7-89C76FCC086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7217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baseline="0" dirty="0" smtClean="0"/>
              <a:t>Перевірка – захист даних за підручниками. Доповнення за даними таблиці. Обговорення отриманих результатів.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715E-A081-443B-82A7-89C76FCC086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4524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Заповнення таблиці в зошиті з використанням підручника.</a:t>
            </a:r>
          </a:p>
          <a:p>
            <a:r>
              <a:rPr lang="uk-UA" baseline="0" dirty="0" smtClean="0"/>
              <a:t>І варіант </a:t>
            </a:r>
            <a:r>
              <a:rPr lang="uk-UA" baseline="0" dirty="0" err="1" smtClean="0"/>
              <a:t>–формені</a:t>
            </a:r>
            <a:r>
              <a:rPr lang="uk-UA" baseline="0" dirty="0" smtClean="0"/>
              <a:t> елементи</a:t>
            </a:r>
          </a:p>
          <a:p>
            <a:r>
              <a:rPr lang="uk-UA" baseline="0" dirty="0" smtClean="0"/>
              <a:t>ІІ варіант – плазма</a:t>
            </a:r>
          </a:p>
          <a:p>
            <a:r>
              <a:rPr lang="uk-UA" baseline="0" dirty="0" smtClean="0"/>
              <a:t>Перевірка з даними таблиці. Обговорення отриманих результатів.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715E-A081-443B-82A7-89C76FCC086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8428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E8C2D-09D9-4BD4-8F5F-A3424F2B0B28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4AC40-7C66-4166-9704-B106ED44F2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406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E8C2D-09D9-4BD4-8F5F-A3424F2B0B28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4AC40-7C66-4166-9704-B106ED44F2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6861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E8C2D-09D9-4BD4-8F5F-A3424F2B0B28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4AC40-7C66-4166-9704-B106ED44F2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652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E8C2D-09D9-4BD4-8F5F-A3424F2B0B28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4AC40-7C66-4166-9704-B106ED44F2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48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E8C2D-09D9-4BD4-8F5F-A3424F2B0B28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4AC40-7C66-4166-9704-B106ED44F2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1685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E8C2D-09D9-4BD4-8F5F-A3424F2B0B28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4AC40-7C66-4166-9704-B106ED44F2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3474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E8C2D-09D9-4BD4-8F5F-A3424F2B0B28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4AC40-7C66-4166-9704-B106ED44F2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896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E8C2D-09D9-4BD4-8F5F-A3424F2B0B28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4AC40-7C66-4166-9704-B106ED44F2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0575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E8C2D-09D9-4BD4-8F5F-A3424F2B0B28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4AC40-7C66-4166-9704-B106ED44F2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104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E8C2D-09D9-4BD4-8F5F-A3424F2B0B28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4AC40-7C66-4166-9704-B106ED44F2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9985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E8C2D-09D9-4BD4-8F5F-A3424F2B0B28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4AC40-7C66-4166-9704-B106ED44F2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744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E8C2D-09D9-4BD4-8F5F-A3424F2B0B28}" type="datetimeFigureOut">
              <a:rPr lang="ru-RU" smtClean="0"/>
              <a:pPr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4AC40-7C66-4166-9704-B106ED44F2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110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872837" y="1043998"/>
            <a:ext cx="7772400" cy="2387600"/>
          </a:xfrm>
        </p:spPr>
        <p:txBody>
          <a:bodyPr>
            <a:noAutofit/>
          </a:bodyPr>
          <a:lstStyle/>
          <a:p>
            <a:pPr algn="ctr"/>
            <a:r>
              <a:rPr lang="uk-UA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Внутрішнє рідке середовище організму </a:t>
            </a:r>
            <a:r>
              <a:rPr lang="uk-UA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людини. Склад і функції крові</a:t>
            </a:r>
            <a:r>
              <a:rPr lang="ru-RU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ru-RU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531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1255517" y="2017141"/>
            <a:ext cx="6972300" cy="161448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Внутрішнє середовище</a:t>
            </a:r>
            <a:endParaRPr lang="ru-RU" sz="2400" dirty="0">
              <a:solidFill>
                <a:schemeClr val="bg1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4547703" y="680177"/>
            <a:ext cx="0" cy="1234360"/>
          </a:xfrm>
          <a:prstGeom prst="line">
            <a:avLst/>
          </a:prstGeom>
          <a:ln w="57150">
            <a:solidFill>
              <a:srgbClr val="C00000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6754091" y="1033468"/>
            <a:ext cx="900545" cy="983673"/>
          </a:xfrm>
          <a:prstGeom prst="line">
            <a:avLst/>
          </a:prstGeom>
          <a:ln w="57150">
            <a:solidFill>
              <a:srgbClr val="C00000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 flipV="1">
            <a:off x="1399309" y="915705"/>
            <a:ext cx="791390" cy="1101436"/>
          </a:xfrm>
          <a:prstGeom prst="line">
            <a:avLst/>
          </a:prstGeom>
          <a:ln w="57150">
            <a:solidFill>
              <a:srgbClr val="C00000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3117273" y="3893127"/>
            <a:ext cx="734291" cy="1136073"/>
          </a:xfrm>
          <a:prstGeom prst="line">
            <a:avLst/>
          </a:prstGeom>
          <a:ln w="57150">
            <a:solidFill>
              <a:srgbClr val="C00000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1524000" y="3631628"/>
            <a:ext cx="900545" cy="983673"/>
          </a:xfrm>
          <a:prstGeom prst="line">
            <a:avLst/>
          </a:prstGeom>
          <a:ln w="57150">
            <a:solidFill>
              <a:srgbClr val="C00000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6414655" y="4031673"/>
            <a:ext cx="789709" cy="872836"/>
          </a:xfrm>
          <a:prstGeom prst="line">
            <a:avLst/>
          </a:prstGeom>
          <a:ln w="57150">
            <a:solidFill>
              <a:srgbClr val="C00000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 flipV="1">
            <a:off x="5043055" y="4047265"/>
            <a:ext cx="221672" cy="1136072"/>
          </a:xfrm>
          <a:prstGeom prst="line">
            <a:avLst/>
          </a:prstGeom>
          <a:ln w="57150">
            <a:solidFill>
              <a:srgbClr val="C00000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59351" y="91164"/>
            <a:ext cx="76762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Я</a:t>
            </a:r>
            <a:r>
              <a:rPr lang="uk-UA" sz="2400" dirty="0" err="1" smtClean="0">
                <a:latin typeface="Comic Sans MS" pitchFamily="66" charset="0"/>
              </a:rPr>
              <a:t>кі</a:t>
            </a:r>
            <a:r>
              <a:rPr lang="uk-UA" sz="2400" dirty="0" smtClean="0">
                <a:latin typeface="Comic Sans MS" pitchFamily="66" charset="0"/>
              </a:rPr>
              <a:t> асоціації у вас виникають з поняттям  «внутрішнє середовище»?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90698" y="6015092"/>
            <a:ext cx="7676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Comic Sans MS" pitchFamily="66" charset="0"/>
              </a:rPr>
              <a:t>Заповніть  «асоціативний кущ» 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3074" name="Picture 2" descr="E:\картинки по теме Школа\цифры знаки\images1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2929" b="21879"/>
          <a:stretch/>
        </p:blipFill>
        <p:spPr bwMode="auto">
          <a:xfrm>
            <a:off x="7810854" y="211934"/>
            <a:ext cx="595290" cy="125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E:\картинки по теме Школа\цифры знаки\images1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2929" b="21879"/>
          <a:stretch/>
        </p:blipFill>
        <p:spPr bwMode="auto">
          <a:xfrm>
            <a:off x="841766" y="4082430"/>
            <a:ext cx="557543" cy="117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E:\картинки по теме Школа\цифры знаки\images1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2929" b="21879"/>
          <a:stretch/>
        </p:blipFill>
        <p:spPr bwMode="auto">
          <a:xfrm>
            <a:off x="7375864" y="4243488"/>
            <a:ext cx="557543" cy="117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E:\картинки по теме Школа\цифры знаки\images1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2929" b="21879"/>
          <a:stretch/>
        </p:blipFill>
        <p:spPr bwMode="auto">
          <a:xfrm>
            <a:off x="4722582" y="348973"/>
            <a:ext cx="519374" cy="109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E:\картинки по теме Школа\цифры знаки\images1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2929" b="21879"/>
          <a:stretch/>
        </p:blipFill>
        <p:spPr bwMode="auto">
          <a:xfrm>
            <a:off x="735357" y="695320"/>
            <a:ext cx="594678" cy="12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E:\картинки по теме Школа\цифры знаки\images1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2929" b="21879"/>
          <a:stretch/>
        </p:blipFill>
        <p:spPr bwMode="auto">
          <a:xfrm>
            <a:off x="3151909" y="4739294"/>
            <a:ext cx="527002" cy="111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E:\картинки по теме Школа\цифры знаки\images1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2929" b="21879"/>
          <a:stretch/>
        </p:blipFill>
        <p:spPr bwMode="auto">
          <a:xfrm>
            <a:off x="5389418" y="4746648"/>
            <a:ext cx="484707" cy="10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307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16109"/>
          <a:stretch/>
        </p:blipFill>
        <p:spPr>
          <a:xfrm>
            <a:off x="2414588" y="738025"/>
            <a:ext cx="6393657" cy="478851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43025" y="122222"/>
            <a:ext cx="81581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Внутрішнє рідке середовище організму, його склад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4" y="1098836"/>
            <a:ext cx="22002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Обмін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речовин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між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організмом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і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зовнішнім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середовищем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полягає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надходженні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організм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кисню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й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поживних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речовин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через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1885" y="5526538"/>
            <a:ext cx="84581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органи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травлення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і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дихання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та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наступному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виділенні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з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нього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продуктів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життєдіяльності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21954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clrChange>
              <a:clrFrom>
                <a:srgbClr val="F9F9F8"/>
              </a:clrFrom>
              <a:clrTo>
                <a:srgbClr val="F9F9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4096" y="3164892"/>
            <a:ext cx="4469904" cy="362424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567"/>
          <a:stretch/>
        </p:blipFill>
        <p:spPr>
          <a:xfrm>
            <a:off x="-340518" y="1614909"/>
            <a:ext cx="7509142" cy="309996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068" y="600954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Зв’язок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між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органами й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клітинами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тіла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здійснюється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через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внутрішнє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середовище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організму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що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складається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з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крові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лімфи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та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тканинної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рідини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5775" y="119651"/>
            <a:ext cx="81581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Внутрішнє рідке середовище організму, його склад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461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57223" y="434828"/>
            <a:ext cx="74723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Незважаючи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на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активний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обмін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склад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внутрішнього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середовища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залишається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практично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незмінним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тобто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підтримується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гомеостаз.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2575" y="4247838"/>
            <a:ext cx="3567113" cy="24797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42896" y="1488237"/>
            <a:ext cx="812958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0" algn="just">
              <a:spcAft>
                <a:spcPts val="0"/>
              </a:spcAft>
            </a:pPr>
            <a:r>
              <a:rPr lang="uk-UA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</a:rPr>
              <a:t>Гомеостаз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</a:rPr>
              <a:t> — це сукупність складних пристосувальних реакцій організму, направлених на усунення або максимальне обмеження дії чинників зовнішнього і внутрішнього середовища, які порушують відносну динамічну сталість внутрішнього середовища організму.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60259" y="288125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15900" algn="just">
              <a:spcAft>
                <a:spcPts val="0"/>
              </a:spcAft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</a:rPr>
              <a:t>(сталість температури тіла, концентрації глюкози і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</a:rPr>
              <a:t>йонів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</a:rPr>
              <a:t> Кальцію в крові, концентрації іонів Гідрогену, рівня кров’яного тиску …)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4323" y="454122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15900" algn="just">
              <a:spcAft>
                <a:spcPts val="0"/>
              </a:spcAft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</a:rPr>
              <a:t>Сталість внутрішнього середовища забезпечується безперервною роботою органів дихання, виділення, травлення і регулюється нервовою та ендокринною системами.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4323" y="23962"/>
            <a:ext cx="81581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Внутрішнє рідке середовище організму, його склад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6988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251" y="2920684"/>
            <a:ext cx="5374749" cy="393731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7162" y="219761"/>
            <a:ext cx="89868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 рідин внутрішнього середовища організму людини.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4338" y="1226674"/>
            <a:ext cx="7943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0" algn="ctr">
              <a:lnSpc>
                <a:spcPct val="150000"/>
              </a:lnSpc>
              <a:spcAft>
                <a:spcPts val="0"/>
              </a:spcAft>
            </a:pPr>
            <a:r>
              <a:rPr lang="uk-UA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</a:rPr>
              <a:t>Між трьома складовими внутрішнього середовища (кров, тканинна рідина, лімфа) існує тісний зв’язок.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594293373"/>
              </p:ext>
            </p:extLst>
          </p:nvPr>
        </p:nvGraphicFramePr>
        <p:xfrm>
          <a:off x="-1228724" y="2714798"/>
          <a:ext cx="6357937" cy="4104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28016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7183" y="0"/>
            <a:ext cx="5894563" cy="667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</a:rPr>
              <a:t>Внутрішнє середовище організму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2617564"/>
              </p:ext>
            </p:extLst>
          </p:nvPr>
        </p:nvGraphicFramePr>
        <p:xfrm>
          <a:off x="271465" y="700089"/>
          <a:ext cx="8415338" cy="5986461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371598"/>
                <a:gridCol w="1571625"/>
                <a:gridCol w="1185862"/>
                <a:gridCol w="1985965"/>
                <a:gridCol w="2300288"/>
              </a:tblGrid>
              <a:tr h="10586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Внутрішнє середовище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Склад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Місце знаходження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Джерело й місце утворення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Функції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78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Тканинна рідина</a:t>
                      </a:r>
                      <a:endParaRPr lang="ru-RU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(від 20 л, 26,5 % від маси тіла)</a:t>
                      </a:r>
                      <a:endParaRPr lang="ru-RU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Вода, розчинені в ній поживні речовини, кисень, вуглекислий газ, продукти розпаду, які виділились із клітини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Проміжки між клітинами всіх тканин</a:t>
                      </a:r>
                      <a:endParaRPr lang="ru-RU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рахунок плазми крові й кінцевих продуктів розпаду</a:t>
                      </a:r>
                      <a:endParaRPr lang="ru-RU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Проміжне середовище між кров’ю й клітинами організму.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uk-UA" sz="2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Переносить</a:t>
                      </a:r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у крові в клітини органів кисень, поживні речовини, гормони тощо.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Повертає в кров’яне русло через лімфу воду, продукти розпаду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189" y="3814763"/>
            <a:ext cx="3042557" cy="2228850"/>
          </a:xfrm>
          <a:prstGeom prst="rect">
            <a:avLst/>
          </a:prstGeom>
        </p:spPr>
      </p:pic>
      <p:pic>
        <p:nvPicPr>
          <p:cNvPr id="1026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6556" y="3014229"/>
            <a:ext cx="3804805" cy="138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45748" y="2229729"/>
            <a:ext cx="1902399" cy="105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43226" y="1840166"/>
            <a:ext cx="1902399" cy="183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25519" y="3036504"/>
            <a:ext cx="4552953" cy="209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2133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707" y="0"/>
            <a:ext cx="5894563" cy="667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</a:rPr>
              <a:t>Внутрішнє середовище організму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38433813"/>
              </p:ext>
            </p:extLst>
          </p:nvPr>
        </p:nvGraphicFramePr>
        <p:xfrm>
          <a:off x="400052" y="971551"/>
          <a:ext cx="8415340" cy="4896351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443036"/>
                <a:gridCol w="1543050"/>
                <a:gridCol w="1428752"/>
                <a:gridCol w="1700214"/>
                <a:gridCol w="2300288"/>
              </a:tblGrid>
              <a:tr h="8254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Внутрішнє середовище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Склад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Місце знаходження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Джерело й місце утворення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Функції</a:t>
                      </a:r>
                      <a:endParaRPr lang="ru-RU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19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Лімфа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(1–2 л)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Вода, розчинені в ній продукти розпаду органічних речовин, лімфоцити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Лімфатична </a:t>
                      </a:r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рахунок тканинної рідини</a:t>
                      </a:r>
                      <a:endParaRPr lang="ru-RU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Повернення в кров’яне русло тканинної рідини.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Фільтрація і знезараження тканинної рідини, які здійснюються в лімфатичних вузлах завдяки лімфоцитам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352" y="3419726"/>
            <a:ext cx="3042557" cy="2228850"/>
          </a:xfrm>
          <a:prstGeom prst="rect">
            <a:avLst/>
          </a:prstGeom>
        </p:spPr>
      </p:pic>
      <p:pic>
        <p:nvPicPr>
          <p:cNvPr id="5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65908" y="3027219"/>
            <a:ext cx="3505200" cy="130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33859" y="2002073"/>
            <a:ext cx="1510146" cy="132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55114" y="1970194"/>
            <a:ext cx="1373949" cy="138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57429" y="2757307"/>
            <a:ext cx="3804805" cy="210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730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542232"/>
            <a:ext cx="1496454" cy="13157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522"/>
          <a:stretch/>
        </p:blipFill>
        <p:spPr>
          <a:xfrm>
            <a:off x="114301" y="48289"/>
            <a:ext cx="8643223" cy="64256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3810" y="2735692"/>
            <a:ext cx="2099549" cy="1574088"/>
          </a:xfrm>
          <a:prstGeom prst="ellipse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0136" y="2474701"/>
            <a:ext cx="2157916" cy="1616951"/>
          </a:xfrm>
          <a:prstGeom prst="ellipse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136" y="126870"/>
            <a:ext cx="2682979" cy="22692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74660" y="4091652"/>
            <a:ext cx="1561252" cy="1450581"/>
          </a:xfrm>
          <a:prstGeom prst="ellipse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600225" y="48289"/>
            <a:ext cx="37721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Склад і функції крові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56681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EEDD9"/>
              </a:clrFrom>
              <a:clrTo>
                <a:srgbClr val="EEEDD9">
                  <a:alpha val="0"/>
                </a:srgbClr>
              </a:clrTo>
            </a:clrChange>
          </a:blip>
          <a:srcRect t="7292"/>
          <a:stretch/>
        </p:blipFill>
        <p:spPr>
          <a:xfrm>
            <a:off x="423325" y="585788"/>
            <a:ext cx="8239876" cy="57292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542232"/>
            <a:ext cx="1496454" cy="131576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42950" y="14290"/>
            <a:ext cx="37721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Склад і функції крові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80420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1028" y="-136698"/>
            <a:ext cx="51507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</a:rPr>
              <a:t>Внутрішнє середовище організму.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20921235"/>
              </p:ext>
            </p:extLst>
          </p:nvPr>
        </p:nvGraphicFramePr>
        <p:xfrm>
          <a:off x="264319" y="457201"/>
          <a:ext cx="8722518" cy="5926124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450181"/>
                <a:gridCol w="1803245"/>
                <a:gridCol w="1311430"/>
                <a:gridCol w="1773408"/>
                <a:gridCol w="2384254"/>
              </a:tblGrid>
              <a:tr h="988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Внутрішнє середовище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Склад</a:t>
                      </a:r>
                      <a:endParaRPr lang="ru-RU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Місце знаходження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Джерело й місце утворення</a:t>
                      </a:r>
                      <a:endParaRPr lang="ru-RU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Функції</a:t>
                      </a:r>
                      <a:endParaRPr lang="ru-RU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26533" marR="265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112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Кров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(7,7 % від загальної маси тіла)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Плазма</a:t>
                      </a: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8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55–60 % об’єму крові)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Вода — 90 %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Білки — 7–8%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Жири — 0,7–0,8 %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Вуглеводи 0,12 %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Мінеральні солі — 0,9 %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Кровоносні судини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рахунок всмоктування білків, жирів і вуглеводів, мінеральних солей їжі та води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Взаємозв’язок усіх органів організму із зовнішнім середовищем.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Транспорт поживних речовин.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Видільна.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Захисна.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Регуляторна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0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Формені елементи </a:t>
                      </a:r>
                      <a:endParaRPr lang="uk-UA" sz="1800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40–45 % від об’єму крові); еритроцити, лейкоцити, тромбоцити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Плазма крові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Червоний кістковий мозок, селезінка, лімфатичні вузли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Транспортна.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Захисна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533" marR="26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2742" y="2566721"/>
            <a:ext cx="3951725" cy="32058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4319" y="3263100"/>
            <a:ext cx="214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319" y="3971307"/>
            <a:ext cx="790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Л,Т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8606" y="4463644"/>
            <a:ext cx="214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Е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61798" y="-17474"/>
            <a:ext cx="3339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Склад і функції крові.</a:t>
            </a:r>
            <a:endParaRPr lang="ru-RU" sz="2400" dirty="0"/>
          </a:p>
        </p:txBody>
      </p:sp>
      <p:pic>
        <p:nvPicPr>
          <p:cNvPr id="11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98072" y="2233564"/>
            <a:ext cx="2599307" cy="167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2743" y="2407647"/>
            <a:ext cx="2890249" cy="109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99723" y="2156487"/>
            <a:ext cx="2905861" cy="152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69649" y="1846449"/>
            <a:ext cx="2860917" cy="218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18851" y="4897580"/>
            <a:ext cx="1260764" cy="157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59276" y="4921825"/>
            <a:ext cx="1752601" cy="103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76647" y="4679076"/>
            <a:ext cx="1752011" cy="152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E:\!!!\влад\ponigenui-gematokrit-3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091560" y="4162928"/>
            <a:ext cx="1223646" cy="199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495426" y="5429250"/>
            <a:ext cx="1648574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719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287"/>
          <a:stretch/>
        </p:blipFill>
        <p:spPr>
          <a:xfrm>
            <a:off x="137145" y="1643061"/>
            <a:ext cx="8433190" cy="4847803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094673" y="1"/>
            <a:ext cx="6972300" cy="17456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Функції крові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542232"/>
            <a:ext cx="1496454" cy="131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038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098" y="1414462"/>
            <a:ext cx="80391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Домашнє завдання: опрацювати </a:t>
            </a:r>
            <a:r>
              <a:rPr lang="uk-UA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§ </a:t>
            </a:r>
            <a:r>
              <a:rPr lang="uk-UA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16</a:t>
            </a:r>
            <a:endParaRPr lang="uk-UA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917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540</Words>
  <Application>Microsoft Office PowerPoint</Application>
  <PresentationFormat>Экран (4:3)</PresentationFormat>
  <Paragraphs>93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Внутрішнє рідке середовище організму людини. Склад і функції крові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Внутрішнє рідке середовище організму людини </dc:title>
  <dc:creator>Ирина)</dc:creator>
  <cp:lastModifiedBy>Roshko</cp:lastModifiedBy>
  <cp:revision>20</cp:revision>
  <dcterms:created xsi:type="dcterms:W3CDTF">2015-10-10T16:47:37Z</dcterms:created>
  <dcterms:modified xsi:type="dcterms:W3CDTF">2020-10-31T13:27:55Z</dcterms:modified>
</cp:coreProperties>
</file>