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6" r:id="rId6"/>
    <p:sldId id="261" r:id="rId7"/>
    <p:sldId id="262" r:id="rId8"/>
    <p:sldId id="284" r:id="rId9"/>
    <p:sldId id="283" r:id="rId10"/>
    <p:sldId id="285" r:id="rId11"/>
    <p:sldId id="286" r:id="rId12"/>
    <p:sldId id="287" r:id="rId13"/>
    <p:sldId id="282" r:id="rId14"/>
    <p:sldId id="296" r:id="rId15"/>
    <p:sldId id="267" r:id="rId16"/>
    <p:sldId id="297" r:id="rId17"/>
    <p:sldId id="269" r:id="rId18"/>
    <p:sldId id="298" r:id="rId19"/>
    <p:sldId id="271" r:id="rId20"/>
    <p:sldId id="277" r:id="rId21"/>
    <p:sldId id="278" r:id="rId22"/>
    <p:sldId id="288" r:id="rId23"/>
    <p:sldId id="289" r:id="rId24"/>
    <p:sldId id="274" r:id="rId25"/>
    <p:sldId id="279" r:id="rId26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EA7F3F9-5B32-4163-AAD7-04C5F48A64DB}" type="datetimeFigureOut">
              <a:rPr lang="uk-UA"/>
              <a:pPr>
                <a:defRPr/>
              </a:pPr>
              <a:t>31.10.2020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ADBD405-B20B-485C-BE90-110A33F6046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CD87988-0A93-488C-B2AA-10CB71560B9E}" type="slidenum">
              <a:rPr lang="uk-UA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642AD-B3F5-4C4A-9C17-0E201514A62A}" type="datetimeFigureOut">
              <a:rPr lang="uk-UA"/>
              <a:pPr>
                <a:defRPr/>
              </a:pPr>
              <a:t>31.10.2020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89368-4127-4DB3-B989-85CA3024955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510F4-384C-40EF-A417-FEF4BF71927C}" type="datetimeFigureOut">
              <a:rPr lang="uk-UA"/>
              <a:pPr>
                <a:defRPr/>
              </a:pPr>
              <a:t>31.10.2020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32654-A7FF-4D59-9FCD-B67F906AF44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05DFE-FA2E-4CF6-900D-70C638738DF5}" type="datetimeFigureOut">
              <a:rPr lang="uk-UA"/>
              <a:pPr>
                <a:defRPr/>
              </a:pPr>
              <a:t>31.10.2020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B85F1-DCAF-4796-BC58-6F24F0C9FC9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C604D-D4D3-4503-A083-17F139850CA8}" type="datetimeFigureOut">
              <a:rPr lang="uk-UA"/>
              <a:pPr>
                <a:defRPr/>
              </a:pPr>
              <a:t>31.10.2020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B1911-F9A2-4549-936B-5ED85C782BA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65C62-614C-47F5-B143-456A5C45B6B5}" type="datetimeFigureOut">
              <a:rPr lang="uk-UA"/>
              <a:pPr>
                <a:defRPr/>
              </a:pPr>
              <a:t>31.10.2020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326C3-35DE-4936-BFA1-F30738AB1D5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3F06C-7CB5-4501-B49C-7AB3F9497364}" type="datetimeFigureOut">
              <a:rPr lang="uk-UA"/>
              <a:pPr>
                <a:defRPr/>
              </a:pPr>
              <a:t>31.10.2020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AA2A6-41A2-4BC6-81D8-0C5FE179518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37DBE-BE25-4232-AD37-857DC093B1E1}" type="datetimeFigureOut">
              <a:rPr lang="uk-UA"/>
              <a:pPr>
                <a:defRPr/>
              </a:pPr>
              <a:t>31.10.2020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F2A07-16CF-438E-BADC-6B31A157B53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4A662-D949-4BF2-8FA3-AF728C307680}" type="datetimeFigureOut">
              <a:rPr lang="uk-UA"/>
              <a:pPr>
                <a:defRPr/>
              </a:pPr>
              <a:t>31.10.2020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CE3BF-EAA2-436B-9606-D45D7255EF6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565F5-8083-46DF-9A54-523547BBD9CB}" type="datetimeFigureOut">
              <a:rPr lang="uk-UA"/>
              <a:pPr>
                <a:defRPr/>
              </a:pPr>
              <a:t>31.10.2020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B25EB-8388-4430-946B-8B218BDF2C9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DB2EF-E962-4BAE-92CA-9AE2E79B43F3}" type="datetimeFigureOut">
              <a:rPr lang="uk-UA"/>
              <a:pPr>
                <a:defRPr/>
              </a:pPr>
              <a:t>31.10.2020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7CEB7-7C3F-4854-B5C2-5CD0DDE6FEC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3E854-92C4-46E5-BCDD-F54390ED38A0}" type="datetimeFigureOut">
              <a:rPr lang="uk-UA"/>
              <a:pPr>
                <a:defRPr/>
              </a:pPr>
              <a:t>31.10.2020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A5FB4-AA74-48EA-8E6D-090EBE00331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56333-C562-42C8-99E3-94A3C235EC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7EAAD6-9630-4FBB-91C4-0E9F7AF5B511}" type="datetimeFigureOut">
              <a:rPr lang="uk-UA"/>
              <a:pPr>
                <a:defRPr/>
              </a:pPr>
              <a:t>31.10.2020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94AE23B-9A93-4F53-865F-6FC6B9EFD38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0113" y="333375"/>
            <a:ext cx="7772400" cy="2447925"/>
          </a:xfrm>
          <a:solidFill>
            <a:srgbClr val="92D050"/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dirty="0">
                <a:solidFill>
                  <a:schemeClr val="bg2">
                    <a:lumMod val="10000"/>
                  </a:schemeClr>
                </a:solidFill>
              </a:rPr>
              <a:t>Обмін речовин та перетворення енергії в організмі людини – основна властивість живого</a:t>
            </a:r>
            <a:r>
              <a:rPr lang="uk-UA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uk-UA" dirty="0"/>
          </a:p>
        </p:txBody>
      </p:sp>
      <p:pic>
        <p:nvPicPr>
          <p:cNvPr id="3076" name="Picture 2" descr="http://jakvylikuvaty.pp.ua/foto/1/image_1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3068638"/>
            <a:ext cx="4967288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Мета:</a:t>
            </a:r>
            <a:r>
              <a:rPr lang="ru-RU" smtClean="0"/>
              <a:t> </a:t>
            </a:r>
            <a:endParaRPr lang="uk-UA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256212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розширити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життєві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розкрити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пластичного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енергетичного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обмінів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знань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дихання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травлення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всмоктування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формувати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обмін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енергії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сукупність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життєвих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функцій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людського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закріпити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поняття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термінів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асиміляція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дисиміляція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анаболізм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катаболізм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метаболізм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”;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виявляти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єдність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взаємопротилежних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сторін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довести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єдність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елементарного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хімічного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складу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неживої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природи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6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err="1" smtClean="0"/>
              <a:t>Поясніть</a:t>
            </a:r>
            <a:r>
              <a:rPr lang="ru-RU" sz="3600" dirty="0" smtClean="0"/>
              <a:t> </a:t>
            </a:r>
            <a:r>
              <a:rPr lang="ru-RU" sz="3600" dirty="0" err="1" smtClean="0"/>
              <a:t>малюнок</a:t>
            </a:r>
            <a:r>
              <a:rPr lang="ru-RU" sz="3600" dirty="0" smtClean="0"/>
              <a:t>.</a:t>
            </a:r>
            <a:br>
              <a:rPr lang="ru-RU" sz="3600" dirty="0" smtClean="0"/>
            </a:br>
            <a:r>
              <a:rPr lang="ru-RU" sz="3600" dirty="0" err="1" smtClean="0"/>
              <a:t>Що</a:t>
            </a:r>
            <a:r>
              <a:rPr lang="ru-RU" sz="3600" dirty="0" smtClean="0"/>
              <a:t> </a:t>
            </a:r>
            <a:r>
              <a:rPr lang="ru-RU" sz="3600" dirty="0" err="1" smtClean="0"/>
              <a:t>потрібно</a:t>
            </a:r>
            <a:r>
              <a:rPr lang="ru-RU" sz="3600" dirty="0" smtClean="0"/>
              <a:t> </a:t>
            </a:r>
            <a:r>
              <a:rPr lang="ru-RU" sz="3600" dirty="0" err="1" smtClean="0"/>
              <a:t>рослинам</a:t>
            </a:r>
            <a:r>
              <a:rPr lang="ru-RU" sz="3600" dirty="0" smtClean="0"/>
              <a:t> та </a:t>
            </a:r>
            <a:r>
              <a:rPr lang="ru-RU" sz="3600" dirty="0" err="1" smtClean="0"/>
              <a:t>тваринам</a:t>
            </a:r>
            <a:r>
              <a:rPr lang="ru-RU" sz="3600" dirty="0" smtClean="0"/>
              <a:t> </a:t>
            </a:r>
            <a:r>
              <a:rPr lang="ru-RU" sz="3600" dirty="0"/>
              <a:t>для </a:t>
            </a:r>
            <a:r>
              <a:rPr lang="ru-RU" sz="3600" dirty="0" err="1"/>
              <a:t>життєдіяльності</a:t>
            </a:r>
            <a:r>
              <a:rPr lang="ru-RU" sz="3600" dirty="0"/>
              <a:t>?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124" name="Picture 2" descr="http://www.gandex.ru/upl/oboi/u12032_2245_1252948624_buster-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484313"/>
            <a:ext cx="7127875" cy="505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7900" y="274638"/>
            <a:ext cx="3898900" cy="365918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То, </a:t>
            </a:r>
            <a:r>
              <a:rPr lang="ru-RU" dirty="0" err="1"/>
              <a:t>що</a:t>
            </a:r>
            <a:r>
              <a:rPr lang="ru-RU" dirty="0"/>
              <a:t> ж нам людям як живим </a:t>
            </a:r>
            <a:r>
              <a:rPr lang="ru-RU" dirty="0" err="1"/>
              <a:t>організмам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для того,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жити</a:t>
            </a:r>
            <a:r>
              <a:rPr lang="ru-RU" dirty="0"/>
              <a:t>?</a:t>
            </a:r>
            <a:br>
              <a:rPr lang="ru-RU" dirty="0"/>
            </a:br>
            <a:endParaRPr lang="uk-UA" dirty="0"/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148" name="Picture 2" descr="http://intranet.tdmu.edu.te.ua/data/kafedra/internal/normal_phiz/classes_stud/uk/%D0%BC%D0%B5%D0%B4%D0%B8%D1%87%D0%BD%D0%B8%D0%B9/Health/2%20%D0%BA%D1%83%D1%80%D1%81/%D1%86%D0%B8%D0%BA%D0%BB%204%20%D1%84%D1%96%D0%B7%D1%96%D0%BE%D0%BB%D0%BE%D0%B3%D1%96%D1%8F%20%D0%B4%D0%B8%D1%85%D0%B0%D0%BD%D0%BD%D1%8F%20%D1%96%20%D0%BE%D0%B1%D0%BC%D1%96%D0%BD%20%D1%80%D0%B5%D1%87%D0%BE%D0%B2%D0%B8%D0%BD/03%20%D0%9E%D0%B1%D0%BC%D1%96%D0%BD%20%D1%80%D0%B5%D1%87%D0%BE%D0%B2%D0%B8%D0%BD.%D0%86%D0%BD%D1%82%D0%B5%D0%BD%D1%81%D0%B8%D0%B2%D0%BD%D1%96%D1%81%D1%82%D1%8C%20%D0%BE%D0%B1%D0%BC%D1%96%D0%BD%D0%BD%D0%B8%D1%85%20%D0%BF%D1%80%D0%BE%D1%86%D0%B5%D1%81%D1%96%D0%B2%20%D0%B2%20%D0%BE%D1%80%D0%B3%D0%B0%D0%BD%D1%96%D0%B7%D0%BC%D1%96..files/image0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076700"/>
            <a:ext cx="4465638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4" descr="Картинки по запросу Обмін речовин та перетворення енергії в організмі людини – основна властивість живого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3933825"/>
            <a:ext cx="3551237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http://intranet.tdmu.edu.te.ua/data/kafedra/internal/normal_phiz/classes_stud/uk/%D0%BC%D0%B5%D0%B4%D0%B8%D1%87%D0%BD%D0%B8%D0%B9/Health/2%20%D0%BA%D1%83%D1%80%D1%81/%D1%86%D0%B8%D0%BA%D0%BB%204%20%D1%84%D1%96%D0%B7%D1%96%D0%BE%D0%BB%D0%BE%D0%B3%D1%96%D1%8F%20%D0%B4%D0%B8%D1%85%D0%B0%D0%BD%D0%BD%D1%8F%20%D1%96%20%D0%BE%D0%B1%D0%BC%D1%96%D0%BD%20%D1%80%D0%B5%D1%87%D0%BE%D0%B2%D0%B8%D0%BD/03%20%D0%9E%D0%B1%D0%BC%D1%96%D0%BD%20%D1%80%D0%B5%D1%87%D0%BE%D0%B2%D0%B8%D0%BD.%D0%86%D0%BD%D1%82%D0%B5%D0%BD%D1%81%D0%B8%D0%B2%D0%BD%D1%96%D1%81%D1%82%D1%8C%20%D0%BE%D0%B1%D0%BC%D1%96%D0%BD%D0%BD%D0%B8%D1%85%20%D0%BF%D1%80%D0%BE%D1%86%D0%B5%D1%81%D1%96%D0%B2%20%D0%B2%20%D0%BE%D1%80%D0%B3%D0%B0%D0%BD%D1%96%D0%B7%D0%BC%D1%96..files/image05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620713"/>
            <a:ext cx="431482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85750" y="1571625"/>
            <a:ext cx="8229600" cy="4643438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2800" dirty="0" smtClean="0">
                <a:solidFill>
                  <a:schemeClr val="accent5">
                    <a:lumMod val="25000"/>
                  </a:schemeClr>
                </a:solidFill>
              </a:rPr>
              <a:t>І етап – травлення – розщеплення у травному каналі складних молекул;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2800" dirty="0" smtClean="0">
                <a:solidFill>
                  <a:schemeClr val="accent5">
                    <a:lumMod val="25000"/>
                  </a:schemeClr>
                </a:solidFill>
              </a:rPr>
              <a:t>ІІ етап – всмоктування в кишечнику                          та надходження у кров поживних                     речовин;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2800" dirty="0" smtClean="0">
                <a:solidFill>
                  <a:schemeClr val="accent5">
                    <a:lumMod val="25000"/>
                  </a:schemeClr>
                </a:solidFill>
              </a:rPr>
              <a:t>ІІІ етап – побудова у клітинах з простих речовин, що надійшли до них, складних молекул, потрібних організму;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2800" dirty="0" smtClean="0">
                <a:solidFill>
                  <a:schemeClr val="accent5">
                    <a:lumMod val="25000"/>
                  </a:schemeClr>
                </a:solidFill>
              </a:rPr>
              <a:t>І</a:t>
            </a:r>
            <a:r>
              <a:rPr lang="en-US" sz="2800" dirty="0" smtClean="0">
                <a:solidFill>
                  <a:schemeClr val="accent5">
                    <a:lumMod val="25000"/>
                  </a:schemeClr>
                </a:solidFill>
              </a:rPr>
              <a:t>V</a:t>
            </a:r>
            <a:r>
              <a:rPr lang="uk-UA" sz="2800" dirty="0" smtClean="0">
                <a:solidFill>
                  <a:schemeClr val="accent5">
                    <a:lumMod val="25000"/>
                  </a:schemeClr>
                </a:solidFill>
              </a:rPr>
              <a:t> етап – розщеплення синтезованих сполук і вивільнення енергії;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accent5">
                    <a:lumMod val="25000"/>
                  </a:schemeClr>
                </a:solidFill>
              </a:rPr>
              <a:t>V</a:t>
            </a:r>
            <a:r>
              <a:rPr lang="uk-UA" sz="2800" dirty="0" smtClean="0">
                <a:solidFill>
                  <a:schemeClr val="accent5">
                    <a:lumMod val="25000"/>
                  </a:schemeClr>
                </a:solidFill>
              </a:rPr>
              <a:t> етап – використання енергії АТФ на виконання різних функцій організму і виведення з нього кінцевих продуктів обміну.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>
                <a:solidFill>
                  <a:schemeClr val="accent5">
                    <a:lumMod val="25000"/>
                  </a:schemeClr>
                </a:solidFill>
              </a:rPr>
              <a:t>Етапи обміну речовин </a:t>
            </a:r>
            <a:endParaRPr lang="ru-RU" dirty="0" smtClean="0">
              <a:solidFill>
                <a:schemeClr val="accent5">
                  <a:lumMod val="25000"/>
                </a:schemeClr>
              </a:solidFill>
            </a:endParaRPr>
          </a:p>
        </p:txBody>
      </p:sp>
      <p:pic>
        <p:nvPicPr>
          <p:cNvPr id="7172" name="Рисунок 3" descr="-food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75" y="1914525"/>
            <a:ext cx="17145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Структури організму, що беруть участь в обміні речовин: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7563" y="1500188"/>
            <a:ext cx="5572125" cy="4643437"/>
          </a:xfrm>
        </p:spPr>
        <p:txBody>
          <a:bodyPr rtlCol="0">
            <a:normAutofit fontScale="77500" lnSpcReduction="20000"/>
          </a:bodyPr>
          <a:lstStyle/>
          <a:p>
            <a:pPr indent="17463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3400" dirty="0" smtClean="0">
                <a:latin typeface="Times New Roman" pitchFamily="18" charset="0"/>
                <a:cs typeface="Times New Roman" pitchFamily="18" charset="0"/>
              </a:rPr>
              <a:t>Розчеплення складних органічних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400" dirty="0" smtClean="0">
                <a:latin typeface="Times New Roman" pitchFamily="18" charset="0"/>
                <a:cs typeface="Times New Roman" pitchFamily="18" charset="0"/>
              </a:rPr>
              <a:t>речовин на простіші під дією ферментів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indent="17463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uk-UA" sz="3400" dirty="0" smtClean="0">
              <a:latin typeface="Times New Roman" pitchFamily="18" charset="0"/>
              <a:cs typeface="Times New Roman" pitchFamily="18" charset="0"/>
            </a:endParaRPr>
          </a:p>
          <a:p>
            <a:pPr indent="17463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3400" dirty="0" smtClean="0">
                <a:latin typeface="Times New Roman" pitchFamily="18" charset="0"/>
                <a:cs typeface="Times New Roman" pitchFamily="18" charset="0"/>
              </a:rPr>
              <a:t>Транспортують ці речовини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indent="17463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400" dirty="0" smtClean="0">
                <a:latin typeface="Times New Roman" pitchFamily="18" charset="0"/>
                <a:cs typeface="Times New Roman" pitchFamily="18" charset="0"/>
              </a:rPr>
            </a:b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indent="17463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3400" dirty="0" smtClean="0">
                <a:latin typeface="Times New Roman" pitchFamily="18" charset="0"/>
                <a:cs typeface="Times New Roman" pitchFamily="18" charset="0"/>
              </a:rPr>
              <a:t> Остаточне розщеплення і окиснення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400" dirty="0" smtClean="0">
                <a:latin typeface="Times New Roman" pitchFamily="18" charset="0"/>
                <a:cs typeface="Times New Roman" pitchFamily="18" charset="0"/>
              </a:rPr>
              <a:t>органічних сполук до кінцевих продуктів; синтез властивих людському організму сполук 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643188" y="1714500"/>
            <a:ext cx="7858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85720" y="1500174"/>
            <a:ext cx="2357454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Травний  канал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2857496"/>
            <a:ext cx="2214578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90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Кров і лімфа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4214818"/>
            <a:ext cx="2071702" cy="4770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90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5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Клітини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2571750" y="3071813"/>
            <a:ext cx="78581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571750" y="4429125"/>
            <a:ext cx="78581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трелка вниз 16"/>
          <p:cNvSpPr/>
          <p:nvPr/>
        </p:nvSpPr>
        <p:spPr>
          <a:xfrm>
            <a:off x="1285875" y="1928813"/>
            <a:ext cx="71438" cy="9286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flipH="1">
            <a:off x="1285875" y="3286125"/>
            <a:ext cx="46038" cy="928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14563"/>
            <a:ext cx="3357563" cy="1571625"/>
          </a:xfrm>
        </p:spPr>
        <p:txBody>
          <a:bodyPr rtlCol="0">
            <a:noAutofit/>
          </a:bodyPr>
          <a:lstStyle/>
          <a:p>
            <a:pPr indent="17463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Білки                                                                  Жири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  Вуглеводи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357166"/>
            <a:ext cx="4071966" cy="98488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Які речовини надходять</a:t>
            </a:r>
            <a:endParaRPr lang="ru-RU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 в організм?                                                             </a:t>
            </a:r>
            <a:endParaRPr lang="ru-RU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0562" y="357166"/>
            <a:ext cx="4429156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Які речовини виділяються з організму?</a:t>
            </a:r>
            <a:endParaRPr lang="ru-RU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1" name="TextBox 7"/>
          <p:cNvSpPr txBox="1">
            <a:spLocks noChangeArrowheads="1"/>
          </p:cNvSpPr>
          <p:nvPr/>
        </p:nvSpPr>
        <p:spPr bwMode="auto">
          <a:xfrm>
            <a:off x="6072188" y="2214563"/>
            <a:ext cx="2928937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>
                <a:latin typeface="Times New Roman" pitchFamily="18" charset="0"/>
                <a:cs typeface="Times New Roman" pitchFamily="18" charset="0"/>
              </a:rPr>
              <a:t>Вуглекислий газ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uk-UA" sz="2800">
                <a:latin typeface="Times New Roman" pitchFamily="18" charset="0"/>
                <a:cs typeface="Times New Roman" pitchFamily="18" charset="0"/>
              </a:rPr>
              <a:t>Сечова кислота</a:t>
            </a:r>
          </a:p>
          <a:p>
            <a:r>
              <a:rPr lang="uk-UA" sz="2800">
                <a:latin typeface="Times New Roman" pitchFamily="18" charset="0"/>
                <a:cs typeface="Times New Roman" pitchFamily="18" charset="0"/>
              </a:rPr>
              <a:t>Аміак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2" name="TextBox 8"/>
          <p:cNvSpPr txBox="1">
            <a:spLocks noChangeArrowheads="1"/>
          </p:cNvSpPr>
          <p:nvPr/>
        </p:nvSpPr>
        <p:spPr bwMode="auto">
          <a:xfrm>
            <a:off x="6215063" y="3786188"/>
            <a:ext cx="2357437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>
                <a:latin typeface="Times New Roman" pitchFamily="18" charset="0"/>
                <a:cs typeface="Times New Roman" pitchFamily="18" charset="0"/>
              </a:rPr>
              <a:t>Вода </a:t>
            </a:r>
          </a:p>
          <a:p>
            <a:r>
              <a:rPr lang="uk-UA" sz="2800">
                <a:latin typeface="Times New Roman" pitchFamily="18" charset="0"/>
                <a:cs typeface="Times New Roman" pitchFamily="18" charset="0"/>
              </a:rPr>
              <a:t>Мінеральні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>
                <a:latin typeface="Times New Roman" pitchFamily="18" charset="0"/>
                <a:cs typeface="Times New Roman" pitchFamily="18" charset="0"/>
              </a:rPr>
              <a:t>речовини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786188"/>
            <a:ext cx="2714625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69875" indent="174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Вода </a:t>
            </a:r>
          </a:p>
          <a:p>
            <a:pPr marL="269875" indent="174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Мінеральні речовини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4" name="TextBox 12"/>
          <p:cNvSpPr txBox="1">
            <a:spLocks noChangeArrowheads="1"/>
          </p:cNvSpPr>
          <p:nvPr/>
        </p:nvSpPr>
        <p:spPr bwMode="auto">
          <a:xfrm>
            <a:off x="2571750" y="2214563"/>
            <a:ext cx="3429000" cy="2636837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r>
              <a:rPr lang="uk-UA" sz="3200" b="1">
                <a:latin typeface="Times New Roman" pitchFamily="18" charset="0"/>
                <a:cs typeface="Times New Roman" pitchFamily="18" charset="0"/>
              </a:rPr>
              <a:t>Організм людини</a:t>
            </a:r>
          </a:p>
          <a:p>
            <a:pPr algn="ctr">
              <a:spcAft>
                <a:spcPts val="1000"/>
              </a:spcAft>
            </a:pPr>
            <a:r>
              <a:rPr lang="uk-UA" sz="3200" b="1">
                <a:latin typeface="Times New Roman" pitchFamily="18" charset="0"/>
                <a:cs typeface="Times New Roman" pitchFamily="18" charset="0"/>
              </a:rPr>
              <a:t>(відкрита жива</a:t>
            </a:r>
          </a:p>
          <a:p>
            <a:pPr algn="ctr">
              <a:spcAft>
                <a:spcPts val="1000"/>
              </a:spcAft>
            </a:pPr>
            <a:r>
              <a:rPr lang="uk-UA" sz="3200" b="1">
                <a:latin typeface="Times New Roman" pitchFamily="18" charset="0"/>
                <a:cs typeface="Times New Roman" pitchFamily="18" charset="0"/>
              </a:rPr>
              <a:t>система)</a:t>
            </a:r>
          </a:p>
          <a:p>
            <a:pPr algn="ctr">
              <a:spcAft>
                <a:spcPts val="1000"/>
              </a:spcAft>
            </a:pPr>
            <a:endParaRPr lang="uk-UA" b="1">
              <a:latin typeface="Calibri" pitchFamily="34" charset="0"/>
            </a:endParaRPr>
          </a:p>
          <a:p>
            <a:pPr algn="ctr">
              <a:spcAft>
                <a:spcPts val="1000"/>
              </a:spcAft>
            </a:pPr>
            <a:endParaRPr lang="uk-UA" b="1">
              <a:latin typeface="Calibri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428625" y="2643188"/>
            <a:ext cx="2071688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57188" y="3071813"/>
            <a:ext cx="21431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28625" y="3571875"/>
            <a:ext cx="20716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357188" y="4214813"/>
            <a:ext cx="20002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357188" y="4643438"/>
            <a:ext cx="207168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6143625" y="2713038"/>
            <a:ext cx="25717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6143625" y="3141663"/>
            <a:ext cx="25717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6143625" y="3500438"/>
            <a:ext cx="25717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6286500" y="4286250"/>
            <a:ext cx="23574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286500" y="4714875"/>
            <a:ext cx="23574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Ферменти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4" descr="ÐÐ¾ÑÐ¾Ð¶ÐµÐµ Ð¸Ð·Ð¾Ð±ÑÐ°Ð¶ÐµÐ½Ð¸Ðµ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0675" y="2286000"/>
            <a:ext cx="8537575" cy="3000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Обмін речовин</a:t>
            </a: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(метаболізм)</a:t>
            </a: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TextBox 3"/>
          <p:cNvSpPr txBox="1">
            <a:spLocks noChangeArrowheads="1"/>
          </p:cNvSpPr>
          <p:nvPr/>
        </p:nvSpPr>
        <p:spPr bwMode="auto">
          <a:xfrm>
            <a:off x="285750" y="3357563"/>
            <a:ext cx="3786188" cy="26781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>
                <a:latin typeface="Times New Roman" pitchFamily="18" charset="0"/>
                <a:cs typeface="Times New Roman" pitchFamily="18" charset="0"/>
              </a:rPr>
              <a:t>Асиміляція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>
                <a:latin typeface="Times New Roman" pitchFamily="18" charset="0"/>
                <a:cs typeface="Times New Roman" pitchFamily="18" charset="0"/>
              </a:rPr>
              <a:t>(Анаболізм)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>
                <a:latin typeface="Times New Roman" pitchFamily="18" charset="0"/>
                <a:cs typeface="Times New Roman" pitchFamily="18" charset="0"/>
              </a:rPr>
              <a:t>Пластичний обмін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>
                <a:latin typeface="Times New Roman" pitchFamily="18" charset="0"/>
                <a:cs typeface="Times New Roman" pitchFamily="18" charset="0"/>
              </a:rPr>
              <a:t>Синтез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8" name="TextBox 4"/>
          <p:cNvSpPr txBox="1">
            <a:spLocks noChangeArrowheads="1"/>
          </p:cNvSpPr>
          <p:nvPr/>
        </p:nvSpPr>
        <p:spPr bwMode="auto">
          <a:xfrm>
            <a:off x="5072063" y="3357563"/>
            <a:ext cx="3787775" cy="26781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>
                <a:latin typeface="Times New Roman" pitchFamily="18" charset="0"/>
                <a:cs typeface="Times New Roman" pitchFamily="18" charset="0"/>
              </a:rPr>
              <a:t>Дисиміляція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>
                <a:latin typeface="Times New Roman" pitchFamily="18" charset="0"/>
                <a:cs typeface="Times New Roman" pitchFamily="18" charset="0"/>
              </a:rPr>
              <a:t>(Катаболізм)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>
                <a:latin typeface="Times New Roman" pitchFamily="18" charset="0"/>
                <a:cs typeface="Times New Roman" pitchFamily="18" charset="0"/>
              </a:rPr>
              <a:t>Енергетичний обмін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>
                <a:latin typeface="Times New Roman" pitchFamily="18" charset="0"/>
                <a:cs typeface="Times New Roman" pitchFamily="18" charset="0"/>
              </a:rPr>
              <a:t>Розпад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10800000" flipV="1">
            <a:off x="2643188" y="1071563"/>
            <a:ext cx="1928812" cy="18573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4643438" y="1071563"/>
            <a:ext cx="1857375" cy="18573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271" name="TextBox 18"/>
          <p:cNvSpPr txBox="1">
            <a:spLocks noChangeArrowheads="1"/>
          </p:cNvSpPr>
          <p:nvPr/>
        </p:nvSpPr>
        <p:spPr bwMode="auto">
          <a:xfrm>
            <a:off x="1571625" y="6143625"/>
            <a:ext cx="714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>
                <a:latin typeface="Times New Roman" pitchFamily="18" charset="0"/>
                <a:cs typeface="Times New Roman" pitchFamily="18" charset="0"/>
              </a:rPr>
              <a:t>Е</a:t>
            </a:r>
            <a:endParaRPr lang="ru-RU" sz="2400" b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rot="5400000" flipH="1" flipV="1">
            <a:off x="2001044" y="6287294"/>
            <a:ext cx="428625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1273" name="TextBox 21"/>
          <p:cNvSpPr txBox="1">
            <a:spLocks noChangeArrowheads="1"/>
          </p:cNvSpPr>
          <p:nvPr/>
        </p:nvSpPr>
        <p:spPr bwMode="auto">
          <a:xfrm>
            <a:off x="6357938" y="6143625"/>
            <a:ext cx="714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>
                <a:latin typeface="Times New Roman" pitchFamily="18" charset="0"/>
                <a:cs typeface="Times New Roman" pitchFamily="18" charset="0"/>
              </a:rPr>
              <a:t>Е</a:t>
            </a:r>
            <a:endParaRPr lang="ru-RU" sz="2400" b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rot="16200000" flipH="1" flipV="1">
            <a:off x="6787356" y="6285707"/>
            <a:ext cx="428625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 rtlCol="0"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Енергетичні витрати організму на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TextBox 3"/>
          <p:cNvSpPr txBox="1">
            <a:spLocks noChangeArrowheads="1"/>
          </p:cNvSpPr>
          <p:nvPr/>
        </p:nvSpPr>
        <p:spPr bwMode="auto">
          <a:xfrm>
            <a:off x="500063" y="2736850"/>
            <a:ext cx="3357562" cy="23082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>
                <a:latin typeface="Times New Roman" pitchFamily="18" charset="0"/>
                <a:cs typeface="Times New Roman" pitchFamily="18" charset="0"/>
              </a:rPr>
              <a:t>Підтримання життєво важливих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>
                <a:latin typeface="Times New Roman" pitchFamily="18" charset="0"/>
                <a:cs typeface="Times New Roman" pitchFamily="18" charset="0"/>
              </a:rPr>
              <a:t>функцій в стані спокою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>
                <a:latin typeface="Times New Roman" pitchFamily="18" charset="0"/>
                <a:cs typeface="Times New Roman" pitchFamily="18" charset="0"/>
              </a:rPr>
              <a:t>(основний обмін)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2" name="TextBox 5"/>
          <p:cNvSpPr txBox="1">
            <a:spLocks noChangeArrowheads="1"/>
          </p:cNvSpPr>
          <p:nvPr/>
        </p:nvSpPr>
        <p:spPr bwMode="auto">
          <a:xfrm>
            <a:off x="5357813" y="2736850"/>
            <a:ext cx="3359150" cy="23082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uk-UA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>
                <a:latin typeface="Times New Roman" pitchFamily="18" charset="0"/>
                <a:cs typeface="Times New Roman" pitchFamily="18" charset="0"/>
              </a:rPr>
              <a:t>Виконання різноманітних видів діяльності</a:t>
            </a:r>
          </a:p>
          <a:p>
            <a:pPr algn="ctr"/>
            <a:r>
              <a:rPr lang="uk-UA" sz="2400">
                <a:latin typeface="Times New Roman" pitchFamily="18" charset="0"/>
                <a:cs typeface="Times New Roman" pitchFamily="18" charset="0"/>
              </a:rPr>
              <a:t> (додаткова активність) </a:t>
            </a:r>
          </a:p>
          <a:p>
            <a:pPr algn="ctr"/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1930063" y="2357438"/>
            <a:ext cx="914400" cy="9144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3429001" y="1500187"/>
            <a:ext cx="1071562" cy="10715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500563" y="1500188"/>
            <a:ext cx="1073150" cy="10715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 rtlCol="0"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Енергетичні потреби людини зумовлені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428625" y="4214813"/>
            <a:ext cx="2643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>
                <a:latin typeface="Times New Roman" pitchFamily="18" charset="0"/>
                <a:cs typeface="Times New Roman" pitchFamily="18" charset="0"/>
              </a:rPr>
              <a:t>Характером діяльності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4143375" y="4286250"/>
            <a:ext cx="13573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>
                <a:latin typeface="Times New Roman" pitchFamily="18" charset="0"/>
                <a:cs typeface="Times New Roman" pitchFamily="18" charset="0"/>
              </a:rPr>
              <a:t>Віком 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7" name="TextBox 5"/>
          <p:cNvSpPr txBox="1">
            <a:spLocks noChangeArrowheads="1"/>
          </p:cNvSpPr>
          <p:nvPr/>
        </p:nvSpPr>
        <p:spPr bwMode="auto">
          <a:xfrm>
            <a:off x="7072313" y="4214813"/>
            <a:ext cx="15001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>
                <a:latin typeface="Times New Roman" pitchFamily="18" charset="0"/>
                <a:cs typeface="Times New Roman" pitchFamily="18" charset="0"/>
              </a:rPr>
              <a:t>Статтю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>
            <a:stCxn id="2" idx="2"/>
          </p:cNvCxnSpPr>
          <p:nvPr/>
        </p:nvCxnSpPr>
        <p:spPr>
          <a:xfrm rot="5400000">
            <a:off x="1964532" y="1535906"/>
            <a:ext cx="2571750" cy="26431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2" idx="2"/>
          </p:cNvCxnSpPr>
          <p:nvPr/>
        </p:nvCxnSpPr>
        <p:spPr>
          <a:xfrm rot="5400000">
            <a:off x="3249613" y="2892425"/>
            <a:ext cx="2644775" cy="31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2" idx="2"/>
          </p:cNvCxnSpPr>
          <p:nvPr/>
        </p:nvCxnSpPr>
        <p:spPr>
          <a:xfrm rot="16200000" flipH="1">
            <a:off x="4643438" y="1500187"/>
            <a:ext cx="2571750" cy="27146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Перетворення енергії в організмі людини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7688" y="1785938"/>
            <a:ext cx="4214812" cy="120015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kern="50" dirty="0">
                <a:latin typeface="Times New Roman"/>
                <a:ea typeface="Arial Unicode MS"/>
                <a:cs typeface="Calibri"/>
              </a:rPr>
              <a:t>Енергія хімічних зв’язків</a:t>
            </a:r>
            <a:endParaRPr lang="ru-RU" sz="2400" kern="50" dirty="0">
              <a:latin typeface="Times New Roman"/>
              <a:ea typeface="Arial Unicode MS"/>
              <a:cs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kern="50" dirty="0">
                <a:latin typeface="Times New Roman"/>
                <a:ea typeface="Arial Unicode MS"/>
                <a:cs typeface="Calibri"/>
              </a:rPr>
              <a:t>органічних речовин</a:t>
            </a:r>
            <a:endParaRPr lang="ru-RU" sz="2400" kern="50" dirty="0">
              <a:latin typeface="Times New Roman"/>
              <a:ea typeface="Arial Unicode MS"/>
              <a:cs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kern="50" dirty="0">
                <a:latin typeface="Times New Roman"/>
                <a:ea typeface="Arial Unicode MS"/>
                <a:cs typeface="Calibri"/>
              </a:rPr>
              <a:t>продуктів харчування</a:t>
            </a:r>
            <a:endParaRPr lang="ru-RU" sz="2400" dirty="0">
              <a:latin typeface="+mn-lt"/>
              <a:cs typeface="+mn-cs"/>
            </a:endParaRPr>
          </a:p>
        </p:txBody>
      </p:sp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1000125" y="3143250"/>
            <a:ext cx="65722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3200">
                <a:latin typeface="Times New Roman" pitchFamily="18" charset="0"/>
                <a:cs typeface="Times New Roman" pitchFamily="18" charset="0"/>
              </a:rPr>
              <a:t>Організм людини перетворює її на</a:t>
            </a:r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313" y="5143500"/>
            <a:ext cx="2071687" cy="10160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 algn="ctr"/>
            <a:r>
              <a:rPr lang="uk-UA" sz="200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Електричну енергію</a:t>
            </a:r>
            <a:endParaRPr lang="ru-RU" sz="200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pPr algn="ctr"/>
            <a:endParaRPr lang="ru-RU" sz="200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00313" y="5143500"/>
            <a:ext cx="1571625" cy="10160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 algn="ctr"/>
            <a:r>
              <a:rPr lang="uk-UA" sz="200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Механічну енергію</a:t>
            </a:r>
            <a:endParaRPr lang="ru-RU" sz="200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pPr algn="ctr"/>
            <a:endParaRPr lang="ru-RU" sz="200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6313" y="5143500"/>
            <a:ext cx="1500187" cy="10160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 algn="ctr"/>
            <a:r>
              <a:rPr lang="uk-UA" sz="200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Теплову енергію</a:t>
            </a:r>
            <a:endParaRPr lang="ru-RU" sz="200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pPr algn="ctr"/>
            <a:endParaRPr lang="ru-RU" sz="200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14344" name="TextBox 8"/>
          <p:cNvSpPr txBox="1">
            <a:spLocks noChangeArrowheads="1"/>
          </p:cNvSpPr>
          <p:nvPr/>
        </p:nvSpPr>
        <p:spPr bwMode="auto">
          <a:xfrm>
            <a:off x="6572250" y="5143500"/>
            <a:ext cx="2286000" cy="12922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>
                <a:latin typeface="Times New Roman" pitchFamily="18" charset="0"/>
                <a:cs typeface="Times New Roman" pitchFamily="18" charset="0"/>
              </a:rPr>
              <a:t>Хімічну енергію синтезованих організмом сполук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Calibri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rot="10800000" flipV="1">
            <a:off x="1214438" y="3929063"/>
            <a:ext cx="3071812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3321844" y="4179094"/>
            <a:ext cx="1214437" cy="7143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286250" y="3929063"/>
            <a:ext cx="3143250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4107656" y="4107657"/>
            <a:ext cx="1214437" cy="8572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3249613" y="2320925"/>
            <a:ext cx="1500188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6"/>
          <p:cNvSpPr>
            <a:spLocks/>
          </p:cNvSpPr>
          <p:nvPr/>
        </p:nvSpPr>
        <p:spPr bwMode="auto">
          <a:xfrm>
            <a:off x="5943600" y="5181600"/>
            <a:ext cx="2133600" cy="609600"/>
          </a:xfrm>
          <a:prstGeom prst="borderCallout1">
            <a:avLst>
              <a:gd name="adj1" fmla="val 18750"/>
              <a:gd name="adj2" fmla="val -3569"/>
              <a:gd name="adj3" fmla="val -586560"/>
              <a:gd name="adj4" fmla="val -52713"/>
            </a:avLst>
          </a:prstGeom>
          <a:solidFill>
            <a:srgbClr val="FF99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15363" name="AutoShape 11"/>
          <p:cNvSpPr>
            <a:spLocks/>
          </p:cNvSpPr>
          <p:nvPr/>
        </p:nvSpPr>
        <p:spPr bwMode="auto">
          <a:xfrm>
            <a:off x="500063" y="2786063"/>
            <a:ext cx="1981200" cy="609600"/>
          </a:xfrm>
          <a:prstGeom prst="borderCallout1">
            <a:avLst>
              <a:gd name="adj1" fmla="val 18750"/>
              <a:gd name="adj2" fmla="val 103847"/>
              <a:gd name="adj3" fmla="val -160940"/>
              <a:gd name="adj4" fmla="val 133093"/>
            </a:avLst>
          </a:prstGeom>
          <a:solidFill>
            <a:srgbClr val="FF99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762000" y="609600"/>
            <a:ext cx="723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785918" y="0"/>
            <a:ext cx="59436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uk-UA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+mn-cs"/>
              </a:rPr>
              <a:t>Поживні  речовини – як джерело енергії в організмі людини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785813" y="2857500"/>
            <a:ext cx="1371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latin typeface="Calibri" pitchFamily="34" charset="0"/>
              </a:rPr>
              <a:t>Білки </a:t>
            </a:r>
          </a:p>
        </p:txBody>
      </p:sp>
      <p:sp>
        <p:nvSpPr>
          <p:cNvPr id="15367" name="AutoShape 10"/>
          <p:cNvSpPr>
            <a:spLocks/>
          </p:cNvSpPr>
          <p:nvPr/>
        </p:nvSpPr>
        <p:spPr bwMode="auto">
          <a:xfrm>
            <a:off x="685800" y="5410200"/>
            <a:ext cx="3652838" cy="609600"/>
          </a:xfrm>
          <a:prstGeom prst="borderCallout1">
            <a:avLst>
              <a:gd name="adj1" fmla="val -25514"/>
              <a:gd name="adj2" fmla="val 99625"/>
              <a:gd name="adj3" fmla="val -615032"/>
              <a:gd name="adj4" fmla="val 102088"/>
            </a:avLst>
          </a:prstGeom>
          <a:solidFill>
            <a:srgbClr val="FF99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15368" name="AutoShape 12"/>
          <p:cNvSpPr>
            <a:spLocks/>
          </p:cNvSpPr>
          <p:nvPr/>
        </p:nvSpPr>
        <p:spPr bwMode="auto">
          <a:xfrm>
            <a:off x="928688" y="4429125"/>
            <a:ext cx="1981200" cy="609600"/>
          </a:xfrm>
          <a:prstGeom prst="borderCallout1">
            <a:avLst>
              <a:gd name="adj1" fmla="val 18750"/>
              <a:gd name="adj2" fmla="val 103847"/>
              <a:gd name="adj3" fmla="val -446069"/>
              <a:gd name="adj4" fmla="val 146315"/>
            </a:avLst>
          </a:prstGeom>
          <a:solidFill>
            <a:srgbClr val="FF99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15369" name="AutoShape 14"/>
          <p:cNvSpPr>
            <a:spLocks/>
          </p:cNvSpPr>
          <p:nvPr/>
        </p:nvSpPr>
        <p:spPr bwMode="auto">
          <a:xfrm>
            <a:off x="6786563" y="2143125"/>
            <a:ext cx="2179637" cy="609600"/>
          </a:xfrm>
          <a:prstGeom prst="borderCallout1">
            <a:avLst>
              <a:gd name="adj1" fmla="val 18750"/>
              <a:gd name="adj2" fmla="val -3847"/>
              <a:gd name="adj3" fmla="val -78019"/>
              <a:gd name="adj4" fmla="val -39931"/>
            </a:avLst>
          </a:prstGeom>
          <a:solidFill>
            <a:srgbClr val="FF99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15370" name="AutoShape 16"/>
          <p:cNvSpPr>
            <a:spLocks/>
          </p:cNvSpPr>
          <p:nvPr/>
        </p:nvSpPr>
        <p:spPr bwMode="auto">
          <a:xfrm>
            <a:off x="6858000" y="3500438"/>
            <a:ext cx="1981200" cy="609600"/>
          </a:xfrm>
          <a:prstGeom prst="borderCallout1">
            <a:avLst>
              <a:gd name="adj1" fmla="val 18750"/>
              <a:gd name="adj2" fmla="val -3847"/>
              <a:gd name="adj3" fmla="val -299671"/>
              <a:gd name="adj4" fmla="val -66500"/>
            </a:avLst>
          </a:prstGeom>
          <a:solidFill>
            <a:srgbClr val="FF99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143000" y="4429125"/>
            <a:ext cx="1676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latin typeface="Calibri" pitchFamily="34" charset="0"/>
              </a:rPr>
              <a:t>Жири </a:t>
            </a:r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6477000" y="5257800"/>
            <a:ext cx="1752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Calibri" pitchFamily="34" charset="0"/>
              </a:rPr>
              <a:t>Вода</a:t>
            </a:r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6858000" y="2143125"/>
            <a:ext cx="2057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latin typeface="Calibri" pitchFamily="34" charset="0"/>
              </a:rPr>
              <a:t>Вуглеводи </a:t>
            </a: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6781800" y="3505200"/>
            <a:ext cx="1905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latin typeface="Calibri" pitchFamily="34" charset="0"/>
              </a:rPr>
              <a:t>Вітаміни </a:t>
            </a:r>
          </a:p>
        </p:txBody>
      </p:sp>
      <p:sp>
        <p:nvSpPr>
          <p:cNvPr id="9241" name="Text Box 25"/>
          <p:cNvSpPr txBox="1">
            <a:spLocks noChangeArrowheads="1"/>
          </p:cNvSpPr>
          <p:nvPr/>
        </p:nvSpPr>
        <p:spPr bwMode="auto">
          <a:xfrm>
            <a:off x="762000" y="5486400"/>
            <a:ext cx="3733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latin typeface="Calibri" pitchFamily="34" charset="0"/>
              </a:rPr>
              <a:t>Мінеральні речовини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3" name="Rectangle 3"/>
          <p:cNvSpPr>
            <a:spLocks noGrp="1" noChangeArrowheads="1"/>
          </p:cNvSpPr>
          <p:nvPr>
            <p:ph idx="1"/>
          </p:nvPr>
        </p:nvSpPr>
        <p:spPr>
          <a:xfrm>
            <a:off x="1331913" y="1412875"/>
            <a:ext cx="7354887" cy="5111750"/>
          </a:xfrm>
        </p:spPr>
        <p:txBody>
          <a:bodyPr rtlCol="0">
            <a:norm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uk-UA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Білки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– високомолекулярні </a:t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сполуки, які побудовані з </a:t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амінокислот.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uk-UA" sz="2400" b="1" i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uk-UA" sz="24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білків</a:t>
            </a:r>
            <a:r>
              <a:rPr lang="uk-UA" sz="24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fontAlgn="auto">
              <a:lnSpc>
                <a:spcPct val="80000"/>
              </a:lnSpc>
              <a:spcBef>
                <a:spcPct val="35000"/>
              </a:spcBef>
              <a:spcAft>
                <a:spcPts val="0"/>
              </a:spcAft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uk-UA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Структурна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(пластична)</a:t>
            </a:r>
          </a:p>
          <a:p>
            <a:pPr fontAlgn="auto">
              <a:lnSpc>
                <a:spcPct val="80000"/>
              </a:lnSpc>
              <a:spcBef>
                <a:spcPct val="35000"/>
              </a:spcBef>
              <a:spcAft>
                <a:spcPts val="0"/>
              </a:spcAft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uk-UA" sz="24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Каталітична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(ферментативна)</a:t>
            </a:r>
          </a:p>
          <a:p>
            <a:pPr fontAlgn="auto">
              <a:lnSpc>
                <a:spcPct val="80000"/>
              </a:lnSpc>
              <a:spcBef>
                <a:spcPct val="35000"/>
              </a:spcBef>
              <a:spcAft>
                <a:spcPts val="0"/>
              </a:spcAft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uk-UA" sz="2400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Захисна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– утворення антитіл</a:t>
            </a:r>
          </a:p>
          <a:p>
            <a:pPr fontAlgn="auto">
              <a:lnSpc>
                <a:spcPct val="80000"/>
              </a:lnSpc>
              <a:spcBef>
                <a:spcPct val="35000"/>
              </a:spcBef>
              <a:spcAft>
                <a:spcPts val="0"/>
              </a:spcAft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uk-UA" sz="24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Транспортна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(гемоглобін)</a:t>
            </a:r>
          </a:p>
          <a:p>
            <a:pPr fontAlgn="auto">
              <a:lnSpc>
                <a:spcPct val="80000"/>
              </a:lnSpc>
              <a:spcBef>
                <a:spcPct val="35000"/>
              </a:spcBef>
              <a:spcAft>
                <a:spcPts val="0"/>
              </a:spcAft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uk-UA" sz="2400" dirty="0" smtClean="0">
                <a:solidFill>
                  <a:srgbClr val="66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Регуляторна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(гормони)</a:t>
            </a:r>
          </a:p>
          <a:p>
            <a:pPr fontAlgn="auto">
              <a:lnSpc>
                <a:spcPct val="80000"/>
              </a:lnSpc>
              <a:spcBef>
                <a:spcPct val="35000"/>
              </a:spcBef>
              <a:spcAft>
                <a:spcPts val="0"/>
              </a:spcAft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uk-UA" sz="2400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Енергетична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000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розпаді та окисленні 1 г білка у клітинах утворюється 17, 2 кДж енергії – 72 ккал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429388" y="1785926"/>
            <a:ext cx="2376487" cy="615553"/>
          </a:xfrm>
          <a:prstGeom prst="rect">
            <a:avLst/>
          </a:prstGeom>
          <a:noFill/>
          <a:ln w="57150">
            <a:solidFill>
              <a:srgbClr val="CC00FF"/>
            </a:solidFill>
            <a:prstDash val="sysDot"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00FF"/>
                </a:solidFill>
                <a:latin typeface="+mn-lt"/>
                <a:cs typeface="+mn-cs"/>
              </a:rPr>
              <a:t>Добова потреба 100-120 г</a:t>
            </a:r>
            <a:endParaRPr lang="ru-RU" sz="2000" b="1" dirty="0">
              <a:solidFill>
                <a:srgbClr val="0000FF"/>
              </a:solidFill>
              <a:latin typeface="+mn-lt"/>
              <a:cs typeface="+mn-cs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00063" y="214313"/>
            <a:ext cx="8229600" cy="1143000"/>
          </a:xfrm>
          <a:prstGeom prst="rect">
            <a:avLst/>
          </a:prstGeom>
          <a:solidFill>
            <a:srgbClr val="92D050"/>
          </a:solidFill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400" dirty="0">
                <a:solidFill>
                  <a:schemeClr val="accent5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Білки</a:t>
            </a:r>
            <a:endParaRPr lang="ru-RU" sz="4400" dirty="0">
              <a:solidFill>
                <a:schemeClr val="accent5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11188" y="115888"/>
            <a:ext cx="8229600" cy="1371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4000" dirty="0" smtClean="0"/>
              <a:t/>
            </a:r>
            <a:br>
              <a:rPr lang="uk-UA" sz="4000" dirty="0" smtClean="0"/>
            </a:br>
            <a:r>
              <a:rPr lang="uk-UA" sz="4000" b="1" dirty="0" smtClean="0">
                <a:solidFill>
                  <a:schemeClr val="accent5">
                    <a:lumMod val="25000"/>
                  </a:schemeClr>
                </a:solidFill>
              </a:rPr>
              <a:t>Білки</a:t>
            </a:r>
            <a:endParaRPr lang="ru-RU" sz="4000" b="1" dirty="0" smtClean="0">
              <a:solidFill>
                <a:schemeClr val="accent5">
                  <a:lumMod val="25000"/>
                </a:schemeClr>
              </a:solidFill>
            </a:endParaRPr>
          </a:p>
        </p:txBody>
      </p:sp>
      <p:pic>
        <p:nvPicPr>
          <p:cNvPr id="17411" name="Содержимое 9" descr="03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1730375" y="4324350"/>
            <a:ext cx="1493838" cy="1212850"/>
          </a:xfrm>
        </p:spPr>
      </p:pic>
      <p:pic>
        <p:nvPicPr>
          <p:cNvPr id="17412" name="Picture 8" descr="яйц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1628775"/>
            <a:ext cx="3384550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9" descr="молоко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6000750" y="1071563"/>
            <a:ext cx="2165350" cy="2373312"/>
          </a:xfrm>
        </p:spPr>
      </p:pic>
      <p:pic>
        <p:nvPicPr>
          <p:cNvPr id="17414" name="Picture 11" descr="квасоля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3905250"/>
            <a:ext cx="41910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Рисунок 10" descr="03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43563" y="4000500"/>
            <a:ext cx="2854325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3" name="Rectangle 3"/>
          <p:cNvSpPr>
            <a:spLocks noGrp="1" noChangeArrowheads="1"/>
          </p:cNvSpPr>
          <p:nvPr>
            <p:ph idx="1"/>
          </p:nvPr>
        </p:nvSpPr>
        <p:spPr>
          <a:xfrm>
            <a:off x="1403350" y="1125538"/>
            <a:ext cx="6624638" cy="4751387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uk-UA" sz="2400" b="1" i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uk-UA" sz="2400" b="1" i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uk-UA" sz="24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Функції жирів:</a:t>
            </a:r>
          </a:p>
          <a:p>
            <a:pPr fontAlgn="auto">
              <a:spcBef>
                <a:spcPct val="45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2400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Джерело ендогенної води</a:t>
            </a:r>
            <a:r>
              <a:rPr lang="uk-UA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(при окисненні 100 г вивільнюється 107 </a:t>
            </a:r>
            <a:r>
              <a:rPr lang="uk-UA" sz="2000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мл</a:t>
            </a:r>
            <a:r>
              <a:rPr lang="uk-UA" sz="20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води)</a:t>
            </a:r>
            <a:endParaRPr lang="uk-UA" sz="2000" dirty="0" smtClean="0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ct val="45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2400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Будівельна</a:t>
            </a:r>
          </a:p>
          <a:p>
            <a:pPr fontAlgn="auto">
              <a:spcBef>
                <a:spcPct val="45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2400" dirty="0" smtClean="0">
                <a:solidFill>
                  <a:srgbClr val="66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Терморегуляційна</a:t>
            </a:r>
          </a:p>
          <a:p>
            <a:pPr fontAlgn="auto">
              <a:spcBef>
                <a:spcPct val="45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2400" dirty="0" smtClean="0">
                <a:solidFill>
                  <a:srgbClr val="66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Захисна</a:t>
            </a:r>
          </a:p>
          <a:p>
            <a:pPr fontAlgn="auto">
              <a:spcBef>
                <a:spcPct val="45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24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Енергетична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000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розпаді та окисленні 1 г жиру звільняється 39,1 кДж енергії – 164 ккал.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6500826" y="1571612"/>
            <a:ext cx="2376474" cy="892552"/>
          </a:xfrm>
          <a:prstGeom prst="rect">
            <a:avLst/>
          </a:prstGeom>
          <a:noFill/>
          <a:ln w="57150">
            <a:solidFill>
              <a:srgbClr val="CC00FF"/>
            </a:solidFill>
            <a:prstDash val="sysDot"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uk-UA" b="1" dirty="0" smtClean="0">
              <a:solidFill>
                <a:srgbClr val="0000FF"/>
              </a:solidFill>
              <a:latin typeface="Calibri" pitchFamily="34" charset="0"/>
            </a:endParaRPr>
          </a:p>
          <a:p>
            <a:pPr algn="ctr"/>
            <a:r>
              <a:rPr lang="uk-UA" sz="2000" b="1" dirty="0" smtClean="0">
                <a:solidFill>
                  <a:srgbClr val="0000FF"/>
                </a:solidFill>
                <a:latin typeface="Calibri" pitchFamily="34" charset="0"/>
              </a:rPr>
              <a:t>Добова </a:t>
            </a:r>
            <a:r>
              <a:rPr lang="uk-UA" sz="2000" b="1" dirty="0">
                <a:solidFill>
                  <a:srgbClr val="0000FF"/>
                </a:solidFill>
                <a:latin typeface="Calibri" pitchFamily="34" charset="0"/>
              </a:rPr>
              <a:t>потреба 70-80 г</a:t>
            </a:r>
            <a:endParaRPr lang="ru-RU" sz="2000" b="1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>
                <a:solidFill>
                  <a:schemeClr val="accent5">
                    <a:lumMod val="25000"/>
                  </a:schemeClr>
                </a:solidFill>
              </a:rPr>
              <a:t>Жири</a:t>
            </a:r>
            <a:endParaRPr lang="ru-RU" dirty="0" smtClean="0">
              <a:solidFill>
                <a:schemeClr val="accent5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Содержимое 9" descr="1211961658_39096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5643563" y="920750"/>
            <a:ext cx="1785937" cy="2381250"/>
          </a:xfrm>
        </p:spPr>
      </p:pic>
      <p:pic>
        <p:nvPicPr>
          <p:cNvPr id="19459" name="Picture 9" descr="олеейн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38" y="857250"/>
            <a:ext cx="1800225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11" descr="масл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4149725"/>
            <a:ext cx="388937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12" descr="сало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3716338"/>
            <a:ext cx="422910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>
                <a:solidFill>
                  <a:schemeClr val="accent5">
                    <a:lumMod val="25000"/>
                  </a:schemeClr>
                </a:solidFill>
              </a:rPr>
              <a:t>Жири</a:t>
            </a:r>
            <a:endParaRPr lang="ru-RU" dirty="0" smtClean="0">
              <a:solidFill>
                <a:schemeClr val="accent5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3" name="Rectangle 3"/>
          <p:cNvSpPr>
            <a:spLocks noGrp="1" noChangeArrowheads="1"/>
          </p:cNvSpPr>
          <p:nvPr>
            <p:ph idx="1"/>
          </p:nvPr>
        </p:nvSpPr>
        <p:spPr>
          <a:xfrm>
            <a:off x="1403350" y="1125538"/>
            <a:ext cx="6264275" cy="40322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Tx/>
              <a:buNone/>
              <a:defRPr/>
            </a:pPr>
            <a:endParaRPr lang="uk-UA" sz="2400" b="1" dirty="0" smtClean="0">
              <a:solidFill>
                <a:srgbClr val="00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uk-UA" sz="2400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Вуглеводи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- сполуки, які побудовані з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моносахарів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uk-UA" sz="24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Функції вуглеводів: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2400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Пластична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2400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Опорна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24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Енергетична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400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окисненні 1 г вуглеводів утворюється 17,2 кДж енергії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0164" name="Text Box 4"/>
          <p:cNvSpPr txBox="1">
            <a:spLocks noChangeArrowheads="1"/>
          </p:cNvSpPr>
          <p:nvPr/>
        </p:nvSpPr>
        <p:spPr bwMode="auto">
          <a:xfrm>
            <a:off x="2700338" y="5084763"/>
            <a:ext cx="6408737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993366"/>
              </a:buClr>
              <a:buFont typeface="Wingdings" pitchFamily="2" charset="2"/>
              <a:buChar char="ü"/>
              <a:defRPr/>
            </a:pPr>
            <a:endParaRPr lang="uk-UA" sz="2000" b="1" dirty="0">
              <a:solidFill>
                <a:srgbClr val="0080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993366"/>
              </a:buClr>
              <a:buFont typeface="Wingdings" pitchFamily="2" charset="2"/>
              <a:buChar char="ü"/>
              <a:defRPr/>
            </a:pPr>
            <a:r>
              <a:rPr lang="uk-UA" sz="2400" b="1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70%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окислюється в тканинах до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СО</a:t>
            </a:r>
            <a:r>
              <a:rPr lang="uk-UA" sz="2400" baseline="-25000" dirty="0" err="1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і Н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993366"/>
              </a:buClr>
              <a:buFont typeface="Wingdings" pitchFamily="2" charset="2"/>
              <a:buChar char="ü"/>
              <a:defRPr/>
            </a:pPr>
            <a:r>
              <a:rPr lang="uk-UA" sz="2400" b="1" dirty="0">
                <a:solidFill>
                  <a:srgbClr val="00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25-30%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- перетворюється в жир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993366"/>
              </a:buClr>
              <a:buFont typeface="Wingdings" pitchFamily="2" charset="2"/>
              <a:buChar char="ü"/>
              <a:defRPr/>
            </a:pPr>
            <a:r>
              <a:rPr lang="uk-UA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2-5%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- синтезується в глікоген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6500813" y="2500313"/>
            <a:ext cx="2376487" cy="738187"/>
          </a:xfrm>
          <a:prstGeom prst="rect">
            <a:avLst/>
          </a:prstGeom>
          <a:noFill/>
          <a:ln w="57150">
            <a:solidFill>
              <a:srgbClr val="CC00FF"/>
            </a:solidFill>
            <a:prstDash val="sysDot"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uk-UA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Добова потреба 450-500 г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14313"/>
            <a:ext cx="8229600" cy="1143000"/>
          </a:xfrm>
          <a:solidFill>
            <a:srgbClr val="92D050"/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Вуглеводи</a:t>
            </a:r>
            <a:endParaRPr lang="ru-RU" dirty="0" smtClean="0">
              <a:solidFill>
                <a:schemeClr val="accent5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6" name="Рисунок 3" descr="vish06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14875"/>
            <a:ext cx="1357313" cy="1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1" descr="хлеб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4214813"/>
            <a:ext cx="3240088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Рисунок 8" descr="preview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38" y="1357313"/>
            <a:ext cx="2471737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Рисунок 10" descr="Виног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38" y="1643063"/>
            <a:ext cx="2506662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11"/>
          <p:cNvSpPr>
            <a:spLocks noGrp="1"/>
          </p:cNvSpPr>
          <p:nvPr>
            <p:ph type="title" sz="quarter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>
                <a:solidFill>
                  <a:schemeClr val="accent5">
                    <a:lumMod val="25000"/>
                  </a:schemeClr>
                </a:solidFill>
              </a:rPr>
              <a:t>Вуглеводи</a:t>
            </a:r>
            <a:r>
              <a:rPr lang="uk-UA" dirty="0" smtClean="0"/>
              <a:t> </a:t>
            </a:r>
          </a:p>
        </p:txBody>
      </p:sp>
      <p:pic>
        <p:nvPicPr>
          <p:cNvPr id="21510" name="Рисунок 12" descr="DSC00252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0" y="4071938"/>
            <a:ext cx="3071813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Рене Декарт, фр.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філософ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математик писав: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z="5400" b="1" smtClean="0"/>
              <a:t>   </a:t>
            </a:r>
            <a:r>
              <a:rPr lang="ru-RU" sz="5400" b="1" smtClean="0">
                <a:latin typeface="Times New Roman" pitchFamily="18" charset="0"/>
                <a:cs typeface="Times New Roman" pitchFamily="18" charset="0"/>
              </a:rPr>
              <a:t>“Спостерігайте за своїм тілом, для того, щоб ваш розум працював правильно”. </a:t>
            </a:r>
            <a:endParaRPr lang="uk-UA" sz="5400" b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428625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kern="50" dirty="0" smtClean="0">
                <a:latin typeface="Times New Roman"/>
                <a:ea typeface="Arial Unicode MS"/>
                <a:cs typeface="Calibri"/>
              </a:rPr>
              <a:t>Інтерактивна вправа </a:t>
            </a:r>
            <a:br>
              <a:rPr lang="uk-UA" kern="50" dirty="0" smtClean="0">
                <a:latin typeface="Times New Roman"/>
                <a:ea typeface="Arial Unicode MS"/>
                <a:cs typeface="Calibri"/>
              </a:rPr>
            </a:br>
            <a:r>
              <a:rPr lang="uk-UA" i="1" kern="50" dirty="0" smtClean="0">
                <a:latin typeface="Times New Roman"/>
                <a:ea typeface="Arial Unicode MS"/>
                <a:cs typeface="Calibri"/>
              </a:rPr>
              <a:t>«Мозковий штурм».</a:t>
            </a:r>
            <a:r>
              <a:rPr lang="ru-RU" sz="2800" kern="50" dirty="0" smtClean="0">
                <a:latin typeface="Times New Roman"/>
                <a:ea typeface="Arial Unicode MS"/>
                <a:cs typeface="Calibri"/>
              </a:rPr>
              <a:t/>
            </a:r>
            <a:br>
              <a:rPr lang="ru-RU" sz="2800" kern="50" dirty="0" smtClean="0">
                <a:latin typeface="Times New Roman"/>
                <a:ea typeface="Arial Unicode MS"/>
                <a:cs typeface="Calibri"/>
              </a:rPr>
            </a:b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обмін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енергії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найголовніша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властивість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живого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Пояснити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біологічне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безперервності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асиміляції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дисиміляції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живому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uk-UA" kern="50" dirty="0" smtClean="0">
                <a:latin typeface="Times New Roman" pitchFamily="18" charset="0"/>
                <a:ea typeface="Arial Unicode MS"/>
                <a:cs typeface="Times New Roman" pitchFamily="18" charset="0"/>
              </a:rPr>
              <a:t> </a:t>
            </a:r>
            <a:r>
              <a:rPr lang="ru-RU" kern="50" dirty="0" err="1" smtClean="0">
                <a:latin typeface="Times New Roman" pitchFamily="18" charset="0"/>
                <a:ea typeface="Arial Unicode MS"/>
                <a:cs typeface="Times New Roman" pitchFamily="18" charset="0"/>
              </a:rPr>
              <a:t>Із</a:t>
            </a:r>
            <a:r>
              <a:rPr lang="ru-RU" kern="50" dirty="0" smtClean="0">
                <a:latin typeface="Times New Roman" pitchFamily="18" charset="0"/>
                <a:ea typeface="Arial Unicode MS"/>
                <a:cs typeface="Times New Roman" pitchFamily="18" charset="0"/>
              </a:rPr>
              <a:t> теплого </a:t>
            </a:r>
            <a:r>
              <a:rPr lang="ru-RU" kern="50" dirty="0" err="1" smtClean="0">
                <a:latin typeface="Times New Roman" pitchFamily="18" charset="0"/>
                <a:ea typeface="Arial Unicode MS"/>
                <a:cs typeface="Times New Roman" pitchFamily="18" charset="0"/>
              </a:rPr>
              <a:t>приміщення</a:t>
            </a:r>
            <a:r>
              <a:rPr lang="ru-RU" kern="50" dirty="0" smtClean="0">
                <a:latin typeface="Times New Roman" pitchFamily="18" charset="0"/>
                <a:ea typeface="Arial Unicode MS"/>
                <a:cs typeface="Times New Roman" pitchFamily="18" charset="0"/>
              </a:rPr>
              <a:t> </a:t>
            </a:r>
            <a:r>
              <a:rPr lang="ru-RU" kern="50" dirty="0" err="1" smtClean="0">
                <a:latin typeface="Times New Roman" pitchFamily="18" charset="0"/>
                <a:ea typeface="Arial Unicode MS"/>
                <a:cs typeface="Times New Roman" pitchFamily="18" charset="0"/>
              </a:rPr>
              <a:t>людина</a:t>
            </a:r>
            <a:r>
              <a:rPr lang="ru-RU" kern="50" dirty="0" smtClean="0">
                <a:latin typeface="Times New Roman" pitchFamily="18" charset="0"/>
                <a:ea typeface="Arial Unicode MS"/>
                <a:cs typeface="Times New Roman" pitchFamily="18" charset="0"/>
              </a:rPr>
              <a:t> </a:t>
            </a:r>
            <a:r>
              <a:rPr lang="ru-RU" kern="50" dirty="0" err="1" smtClean="0">
                <a:latin typeface="Times New Roman" pitchFamily="18" charset="0"/>
                <a:ea typeface="Arial Unicode MS"/>
                <a:cs typeface="Times New Roman" pitchFamily="18" charset="0"/>
              </a:rPr>
              <a:t>зайшла</a:t>
            </a:r>
            <a:r>
              <a:rPr lang="ru-RU" kern="50" dirty="0" smtClean="0">
                <a:latin typeface="Times New Roman" pitchFamily="18" charset="0"/>
                <a:ea typeface="Arial Unicode MS"/>
                <a:cs typeface="Times New Roman" pitchFamily="18" charset="0"/>
              </a:rPr>
              <a:t> в </a:t>
            </a:r>
            <a:r>
              <a:rPr lang="ru-RU" kern="50" dirty="0" err="1" smtClean="0">
                <a:latin typeface="Times New Roman" pitchFamily="18" charset="0"/>
                <a:ea typeface="Arial Unicode MS"/>
                <a:cs typeface="Times New Roman" pitchFamily="18" charset="0"/>
              </a:rPr>
              <a:t>холодне</a:t>
            </a:r>
            <a:r>
              <a:rPr lang="ru-RU" kern="50" dirty="0" smtClean="0">
                <a:latin typeface="Times New Roman" pitchFamily="18" charset="0"/>
                <a:ea typeface="Arial Unicode MS"/>
                <a:cs typeface="Times New Roman" pitchFamily="18" charset="0"/>
              </a:rPr>
              <a:t> </a:t>
            </a:r>
            <a:r>
              <a:rPr lang="ru-RU" kern="50" dirty="0" err="1" smtClean="0">
                <a:latin typeface="Times New Roman" pitchFamily="18" charset="0"/>
                <a:ea typeface="Arial Unicode MS"/>
                <a:cs typeface="Times New Roman" pitchFamily="18" charset="0"/>
              </a:rPr>
              <a:t>і</a:t>
            </a:r>
            <a:r>
              <a:rPr lang="ru-RU" kern="50" dirty="0" smtClean="0">
                <a:latin typeface="Times New Roman" pitchFamily="18" charset="0"/>
                <a:ea typeface="Arial Unicode MS"/>
                <a:cs typeface="Times New Roman" pitchFamily="18" charset="0"/>
              </a:rPr>
              <a:t> занесла, </a:t>
            </a:r>
            <a:r>
              <a:rPr lang="ru-RU" kern="50" dirty="0" err="1" smtClean="0">
                <a:latin typeface="Times New Roman" pitchFamily="18" charset="0"/>
                <a:ea typeface="Arial Unicode MS"/>
                <a:cs typeface="Times New Roman" pitchFamily="18" charset="0"/>
              </a:rPr>
              <a:t>наприклад</a:t>
            </a:r>
            <a:r>
              <a:rPr lang="ru-RU" kern="50" dirty="0" smtClean="0">
                <a:latin typeface="Times New Roman" pitchFamily="18" charset="0"/>
                <a:ea typeface="Arial Unicode MS"/>
                <a:cs typeface="Times New Roman" pitchFamily="18" charset="0"/>
              </a:rPr>
              <a:t>, жабу. Як </a:t>
            </a:r>
            <a:r>
              <a:rPr lang="ru-RU" kern="50" dirty="0" err="1" smtClean="0">
                <a:latin typeface="Times New Roman" pitchFamily="18" charset="0"/>
                <a:ea typeface="Arial Unicode MS"/>
                <a:cs typeface="Times New Roman" pitchFamily="18" charset="0"/>
              </a:rPr>
              <a:t>зміниться</a:t>
            </a:r>
            <a:r>
              <a:rPr lang="ru-RU" kern="50" dirty="0" smtClean="0">
                <a:latin typeface="Times New Roman" pitchFamily="18" charset="0"/>
                <a:ea typeface="Arial Unicode MS"/>
                <a:cs typeface="Times New Roman" pitchFamily="18" charset="0"/>
              </a:rPr>
              <a:t> у них </a:t>
            </a:r>
            <a:r>
              <a:rPr lang="ru-RU" kern="50" dirty="0" err="1" smtClean="0">
                <a:latin typeface="Times New Roman" pitchFamily="18" charset="0"/>
                <a:ea typeface="Arial Unicode MS"/>
                <a:cs typeface="Times New Roman" pitchFamily="18" charset="0"/>
              </a:rPr>
              <a:t>обмін</a:t>
            </a:r>
            <a:r>
              <a:rPr lang="ru-RU" kern="50" dirty="0" smtClean="0">
                <a:latin typeface="Times New Roman" pitchFamily="18" charset="0"/>
                <a:ea typeface="Arial Unicode MS"/>
                <a:cs typeface="Times New Roman" pitchFamily="18" charset="0"/>
              </a:rPr>
              <a:t> </a:t>
            </a:r>
            <a:r>
              <a:rPr lang="ru-RU" kern="50" dirty="0" err="1" smtClean="0">
                <a:latin typeface="Times New Roman" pitchFamily="18" charset="0"/>
                <a:ea typeface="Arial Unicode MS"/>
                <a:cs typeface="Times New Roman" pitchFamily="18" charset="0"/>
              </a:rPr>
              <a:t>речовин</a:t>
            </a:r>
            <a:r>
              <a:rPr lang="ru-RU" kern="50" dirty="0" smtClean="0">
                <a:latin typeface="Times New Roman" pitchFamily="18" charset="0"/>
                <a:ea typeface="Arial Unicode MS"/>
                <a:cs typeface="Times New Roman" pitchFamily="18" charset="0"/>
              </a:rPr>
              <a:t>?</a:t>
            </a:r>
            <a:endParaRPr lang="ru-RU" sz="1800" kern="50" dirty="0" smtClean="0">
              <a:latin typeface="Times New Roman" pitchFamily="18" charset="0"/>
              <a:ea typeface="Arial Unicode MS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i="1" dirty="0" smtClean="0"/>
              <a:t>Інтерактивна вправа</a:t>
            </a:r>
            <a:br>
              <a:rPr lang="uk-UA" i="1" dirty="0" smtClean="0"/>
            </a:br>
            <a:r>
              <a:rPr lang="uk-UA" i="1" dirty="0" smtClean="0"/>
              <a:t> «Наведи лад».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1357313"/>
            <a:ext cx="8501063" cy="2500312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Згрупуй у таблицю терміни: енергетичний обмін, пластичний обмін, катаболізм, анаболізм, біосинтез, розщеплення органічних речовин, енергія виділяється, енергія поглинається.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00125" y="3857625"/>
          <a:ext cx="7143800" cy="2687049"/>
        </p:xfrm>
        <a:graphic>
          <a:graphicData uri="http://schemas.openxmlformats.org/drawingml/2006/table">
            <a:tbl>
              <a:tblPr/>
              <a:tblGrid>
                <a:gridCol w="3545651"/>
                <a:gridCol w="3598149"/>
              </a:tblGrid>
              <a:tr h="4438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3200" kern="50">
                          <a:latin typeface="Times New Roman"/>
                          <a:ea typeface="Arial Unicode MS"/>
                          <a:cs typeface="Calibri"/>
                        </a:rPr>
                        <a:t>Асиміляція</a:t>
                      </a:r>
                      <a:endParaRPr lang="ru-RU" sz="3200" kern="50">
                        <a:latin typeface="Times New Roman"/>
                        <a:ea typeface="Arial Unicode MS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3200" kern="50" dirty="0">
                          <a:latin typeface="Times New Roman"/>
                          <a:ea typeface="Arial Unicode MS"/>
                          <a:cs typeface="Calibri"/>
                        </a:rPr>
                        <a:t>Дисиміляція</a:t>
                      </a:r>
                      <a:endParaRPr lang="ru-RU" sz="3200" kern="50" dirty="0">
                        <a:latin typeface="Times New Roman"/>
                        <a:ea typeface="Arial Unicode MS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kern="50">
                        <a:latin typeface="Times New Roman"/>
                        <a:ea typeface="Arial Unicode MS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kern="50" dirty="0">
                        <a:latin typeface="Times New Roman"/>
                        <a:ea typeface="Arial Unicode MS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smtClean="0">
                <a:latin typeface="Times New Roman" pitchFamily="18" charset="0"/>
                <a:cs typeface="Times New Roman" pitchFamily="18" charset="0"/>
              </a:rPr>
              <a:t>Підсумки уроку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357188" y="1500188"/>
            <a:ext cx="8572500" cy="4714875"/>
          </a:xfrm>
        </p:spPr>
        <p:txBody>
          <a:bodyPr/>
          <a:lstStyle/>
          <a:p>
            <a:r>
              <a:rPr lang="uk-UA" i="1" smtClean="0">
                <a:latin typeface="Times New Roman" pitchFamily="18" charset="0"/>
                <a:cs typeface="Times New Roman" pitchFamily="18" charset="0"/>
              </a:rPr>
              <a:t>Інтерактивна вправа «Мікрофон».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uk-UA" smtClean="0">
                <a:latin typeface="Times New Roman" pitchFamily="18" charset="0"/>
                <a:cs typeface="Times New Roman" pitchFamily="18" charset="0"/>
              </a:rPr>
              <a:t>Сьогодні ми вивчили …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uk-UA" smtClean="0">
                <a:latin typeface="Times New Roman" pitchFamily="18" charset="0"/>
                <a:cs typeface="Times New Roman" pitchFamily="18" charset="0"/>
              </a:rPr>
              <a:t>Знання, отримані на уроці, мені потрібні для …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uk-UA" smtClean="0">
                <a:latin typeface="Times New Roman" pitchFamily="18" charset="0"/>
                <a:cs typeface="Times New Roman" pitchFamily="18" charset="0"/>
              </a:rPr>
              <a:t>Мені сподобалося …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uk-UA" smtClean="0">
                <a:latin typeface="Times New Roman" pitchFamily="18" charset="0"/>
                <a:cs typeface="Times New Roman" pitchFamily="18" charset="0"/>
              </a:rPr>
              <a:t>Я хочу, щоб наступні уроки були …  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428625"/>
            <a:ext cx="8229600" cy="1371600"/>
          </a:xfrm>
          <a:solidFill>
            <a:srgbClr val="92D050"/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dirty="0" smtClean="0">
                <a:solidFill>
                  <a:schemeClr val="accent5">
                    <a:lumMod val="25000"/>
                  </a:schemeClr>
                </a:solidFill>
              </a:rPr>
              <a:t>Фактори, що впливають на порушення обміну речовин</a:t>
            </a:r>
            <a:endParaRPr lang="ru-RU" sz="3600" dirty="0" smtClean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785938"/>
            <a:ext cx="5429250" cy="4572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2800" dirty="0" smtClean="0">
                <a:solidFill>
                  <a:schemeClr val="accent5">
                    <a:lumMod val="25000"/>
                  </a:schemeClr>
                </a:solidFill>
              </a:rPr>
              <a:t>Поїдання жирної та гострої їжі, вживання алкоголю призводять не 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тільки до </a:t>
            </a:r>
            <a:r>
              <a:rPr lang="uk-UA" sz="2800" dirty="0" smtClean="0">
                <a:solidFill>
                  <a:schemeClr val="accent5">
                    <a:lumMod val="25000"/>
                  </a:schemeClr>
                </a:solidFill>
              </a:rPr>
              <a:t>надмірної ваги, але й до розладу добового біологічного ритму організму.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Обмін </a:t>
            </a:r>
            <a:r>
              <a:rPr lang="uk-UA" sz="2800" dirty="0" smtClean="0">
                <a:solidFill>
                  <a:schemeClr val="accent5">
                    <a:lumMod val="25000"/>
                  </a:schemeClr>
                </a:solidFill>
              </a:rPr>
              <a:t>речовин порушується при вживання їжі швидкого приготування та з різними 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консервантами.</a:t>
            </a:r>
          </a:p>
        </p:txBody>
      </p:sp>
      <p:pic>
        <p:nvPicPr>
          <p:cNvPr id="26628" name="Picture 5" descr="жариная куриц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38" y="4214813"/>
            <a:ext cx="2927350" cy="23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Рисунок 6" descr="untitled.bmp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13" y="1643063"/>
            <a:ext cx="1928812" cy="231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10" descr="олія оливков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75" y="5500688"/>
            <a:ext cx="1497013" cy="100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Домашнє завдання</a:t>
            </a: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1. Вивчити параграф. </a:t>
            </a:r>
            <a:br>
              <a:rPr lang="ru-RU" smtClean="0"/>
            </a:br>
            <a:r>
              <a:rPr lang="ru-RU" smtClean="0"/>
              <a:t>2. Подумати над тим, які функції різних систем органів в забезпеченні обміну речовин? (Дихальної, травної, кровоносної).</a:t>
            </a:r>
            <a:br>
              <a:rPr lang="ru-RU" smtClean="0"/>
            </a:br>
            <a:endParaRPr lang="uk-UA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14021</TotalTime>
  <Words>570</Words>
  <Application>Microsoft Office PowerPoint</Application>
  <PresentationFormat>Экран (4:3)</PresentationFormat>
  <Paragraphs>139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Обмін речовин та перетворення енергії в організмі людини – основна властивість живого.</vt:lpstr>
      <vt:lpstr>Мета: </vt:lpstr>
      <vt:lpstr>Поясніть малюнок. Що потрібно рослинам та тваринам для життєдіяльності? </vt:lpstr>
      <vt:lpstr>То, що ж нам людям як живим організмам необхідно для того, щоб жити? </vt:lpstr>
      <vt:lpstr>Етапи обміну речовин </vt:lpstr>
      <vt:lpstr>Структури організму, що беруть участь в обміні речовин: </vt:lpstr>
      <vt:lpstr>Слайд 7</vt:lpstr>
      <vt:lpstr>Ферменти</vt:lpstr>
      <vt:lpstr>Обмін речовин (метаболізм) </vt:lpstr>
      <vt:lpstr>Енергетичні витрати організму на </vt:lpstr>
      <vt:lpstr>Енергетичні потреби людини зумовлені </vt:lpstr>
      <vt:lpstr>Перетворення енергії в організмі людини</vt:lpstr>
      <vt:lpstr>Слайд 13</vt:lpstr>
      <vt:lpstr>Слайд 14</vt:lpstr>
      <vt:lpstr> Білки</vt:lpstr>
      <vt:lpstr>Жири</vt:lpstr>
      <vt:lpstr>Жири</vt:lpstr>
      <vt:lpstr>Вуглеводи</vt:lpstr>
      <vt:lpstr>Вуглеводи </vt:lpstr>
      <vt:lpstr>Рене Декарт, фр. філософ і математик писав: </vt:lpstr>
      <vt:lpstr>Інтерактивна вправа  «Мозковий штурм». </vt:lpstr>
      <vt:lpstr>Інтерактивна вправа  «Наведи лад». </vt:lpstr>
      <vt:lpstr>Підсумки уроку</vt:lpstr>
      <vt:lpstr>Фактори, що впливають на порушення обміну речовин</vt:lpstr>
      <vt:lpstr>Домашнє завдання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Обмін речовин та перетворення енергії в організмі людини – основна властивість живого.</dc:title>
  <dc:creator>ALLA</dc:creator>
  <cp:lastModifiedBy>Roshko</cp:lastModifiedBy>
  <cp:revision>11</cp:revision>
  <dcterms:created xsi:type="dcterms:W3CDTF">2016-06-29T11:50:00Z</dcterms:created>
  <dcterms:modified xsi:type="dcterms:W3CDTF">2020-10-31T13:27:11Z</dcterms:modified>
</cp:coreProperties>
</file>