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sldIdLst>
    <p:sldId id="256" r:id="rId2"/>
    <p:sldId id="272" r:id="rId3"/>
    <p:sldId id="271" r:id="rId4"/>
    <p:sldId id="257" r:id="rId5"/>
    <p:sldId id="258" r:id="rId6"/>
    <p:sldId id="259" r:id="rId7"/>
    <p:sldId id="260" r:id="rId8"/>
    <p:sldId id="261" r:id="rId9"/>
    <p:sldId id="279" r:id="rId10"/>
    <p:sldId id="277" r:id="rId11"/>
    <p:sldId id="263" r:id="rId12"/>
    <p:sldId id="264" r:id="rId13"/>
    <p:sldId id="262" r:id="rId14"/>
    <p:sldId id="266" r:id="rId15"/>
    <p:sldId id="267" r:id="rId16"/>
    <p:sldId id="265" r:id="rId17"/>
    <p:sldId id="268" r:id="rId18"/>
    <p:sldId id="269" r:id="rId19"/>
    <p:sldId id="278" r:id="rId20"/>
    <p:sldId id="270" r:id="rId21"/>
    <p:sldId id="275" r:id="rId22"/>
    <p:sldId id="276" r:id="rId23"/>
    <p:sldId id="274" r:id="rId24"/>
    <p:sldId id="273" r:id="rId2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3300"/>
    <a:srgbClr val="99CC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1" autoAdjust="0"/>
    <p:restoredTop sz="94660"/>
  </p:normalViewPr>
  <p:slideViewPr>
    <p:cSldViewPr>
      <p:cViewPr varScale="1">
        <p:scale>
          <a:sx n="81" d="100"/>
          <a:sy n="81" d="100"/>
        </p:scale>
        <p:origin x="-148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ru-RU"/>
          </a:p>
        </p:txBody>
      </p:sp>
      <p:sp>
        <p:nvSpPr>
          <p:cNvPr id="35842"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ru-RU"/>
              <a:t>Образец заголовка</a:t>
            </a:r>
          </a:p>
        </p:txBody>
      </p:sp>
      <p:sp>
        <p:nvSpPr>
          <p:cNvPr id="3584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a:t>Образец подзаголовка</a:t>
            </a:r>
          </a:p>
        </p:txBody>
      </p:sp>
      <p:sp>
        <p:nvSpPr>
          <p:cNvPr id="5" name="Rectangle 5"/>
          <p:cNvSpPr>
            <a:spLocks noGrp="1" noChangeArrowheads="1"/>
          </p:cNvSpPr>
          <p:nvPr>
            <p:ph type="ftr" sz="quarter" idx="10"/>
          </p:nvPr>
        </p:nvSpPr>
        <p:spPr/>
        <p:txBody>
          <a:bodyPr/>
          <a:lstStyle>
            <a:lvl1pPr>
              <a:defRPr/>
            </a:lvl1pPr>
          </a:lstStyle>
          <a:p>
            <a:pPr>
              <a:defRPr/>
            </a:pPr>
            <a:endParaRPr lang="ru-RU"/>
          </a:p>
        </p:txBody>
      </p:sp>
      <p:sp>
        <p:nvSpPr>
          <p:cNvPr id="6" name="Rectangle 6"/>
          <p:cNvSpPr>
            <a:spLocks noGrp="1" noChangeArrowheads="1"/>
          </p:cNvSpPr>
          <p:nvPr>
            <p:ph type="sldNum" sz="quarter" idx="11"/>
          </p:nvPr>
        </p:nvSpPr>
        <p:spPr/>
        <p:txBody>
          <a:bodyPr/>
          <a:lstStyle>
            <a:lvl1pPr>
              <a:defRPr/>
            </a:lvl1pPr>
          </a:lstStyle>
          <a:p>
            <a:pPr>
              <a:defRPr/>
            </a:pPr>
            <a:fld id="{8AD73B62-9EE1-4F56-BF90-B84024169281}" type="slidenum">
              <a:rPr lang="ru-RU"/>
              <a:pPr>
                <a:defRPr/>
              </a:pPr>
              <a:t>‹#›</a:t>
            </a:fld>
            <a:endParaRPr lang="ru-RU"/>
          </a:p>
        </p:txBody>
      </p:sp>
      <p:sp>
        <p:nvSpPr>
          <p:cNvPr id="7" name="Rectangle 7"/>
          <p:cNvSpPr>
            <a:spLocks noGrp="1" noChangeArrowheads="1"/>
          </p:cNvSpPr>
          <p:nvPr>
            <p:ph type="dt" sz="quarter" idx="12"/>
          </p:nvPr>
        </p:nvSpPr>
        <p:spPr/>
        <p:txBody>
          <a:bodyPr/>
          <a:lstStyle>
            <a:lvl1pPr>
              <a:defRPr/>
            </a:lvl1pPr>
          </a:lstStyle>
          <a:p>
            <a:pPr>
              <a:defRPr/>
            </a:pPr>
            <a:endParaRPr lang="ru-RU"/>
          </a:p>
        </p:txBody>
      </p:sp>
    </p:spTree>
  </p:cSld>
  <p:clrMapOvr>
    <a:masterClrMapping/>
  </p:clrMapOvr>
  <p:transition>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EA9A4E7-2D5A-4073-A627-83DB984E33BB}" type="slidenum">
              <a:rPr lang="ru-RU"/>
              <a:pPr>
                <a:defRPr/>
              </a:pPr>
              <a:t>‹#›</a:t>
            </a:fld>
            <a:endParaRPr lang="ru-RU"/>
          </a:p>
        </p:txBody>
      </p:sp>
    </p:spTree>
  </p:cSld>
  <p:clrMapOvr>
    <a:masterClrMapping/>
  </p:clrMapOvr>
  <p:transition>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DD5EA22-7A1B-460E-8BFA-C63051CA744A}" type="slidenum">
              <a:rPr lang="ru-RU"/>
              <a:pPr>
                <a:defRPr/>
              </a:pPr>
              <a:t>‹#›</a:t>
            </a:fld>
            <a:endParaRPr lang="ru-RU"/>
          </a:p>
        </p:txBody>
      </p:sp>
    </p:spTree>
  </p:cSld>
  <p:clrMapOvr>
    <a:masterClrMapping/>
  </p:clrMapOvr>
  <p:transition>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D7552AD-8F94-44FA-9FFF-B5DCE01421A8}" type="slidenum">
              <a:rPr lang="ru-RU"/>
              <a:pPr>
                <a:defRPr/>
              </a:pPr>
              <a:t>‹#›</a:t>
            </a:fld>
            <a:endParaRPr lang="ru-RU"/>
          </a:p>
        </p:txBody>
      </p:sp>
    </p:spTree>
  </p:cSld>
  <p:clrMapOvr>
    <a:masterClrMapping/>
  </p:clrMapOvr>
  <p:transition>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DDE4DC4D-DAC1-4D9A-B3F2-03F0A5E1FF66}" type="slidenum">
              <a:rPr lang="ru-RU"/>
              <a:pPr>
                <a:defRPr/>
              </a:pPr>
              <a:t>‹#›</a:t>
            </a:fld>
            <a:endParaRPr lang="ru-RU"/>
          </a:p>
        </p:txBody>
      </p:sp>
    </p:spTree>
  </p:cSld>
  <p:clrMapOvr>
    <a:masterClrMapping/>
  </p:clrMapOvr>
  <p:transition>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1851BAD-7B9F-41DE-AD75-875C5AB19506}" type="slidenum">
              <a:rPr lang="ru-RU"/>
              <a:pPr>
                <a:defRPr/>
              </a:pPr>
              <a:t>‹#›</a:t>
            </a:fld>
            <a:endParaRPr lang="ru-RU"/>
          </a:p>
        </p:txBody>
      </p:sp>
    </p:spTree>
  </p:cSld>
  <p:clrMapOvr>
    <a:masterClrMapping/>
  </p:clrMapOvr>
  <p:transition>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6ED14513-56A0-491C-8657-2C9028C59F04}" type="slidenum">
              <a:rPr lang="ru-RU"/>
              <a:pPr>
                <a:defRPr/>
              </a:pPr>
              <a:t>‹#›</a:t>
            </a:fld>
            <a:endParaRPr lang="ru-RU"/>
          </a:p>
        </p:txBody>
      </p:sp>
    </p:spTree>
  </p:cSld>
  <p:clrMapOvr>
    <a:masterClrMapping/>
  </p:clrMapOvr>
  <p:transition>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040A74F-18C0-4C52-AFDB-50982EC69D92}" type="slidenum">
              <a:rPr lang="ru-RU"/>
              <a:pPr>
                <a:defRPr/>
              </a:pPr>
              <a:t>‹#›</a:t>
            </a:fld>
            <a:endParaRPr lang="ru-RU"/>
          </a:p>
        </p:txBody>
      </p:sp>
    </p:spTree>
  </p:cSld>
  <p:clrMapOvr>
    <a:masterClrMapping/>
  </p:clrMapOvr>
  <p:transition>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0FCE22B-9EB0-44E3-A468-4E2F22E97CC2}" type="slidenum">
              <a:rPr lang="ru-RU"/>
              <a:pPr>
                <a:defRPr/>
              </a:pPr>
              <a:t>‹#›</a:t>
            </a:fld>
            <a:endParaRPr lang="ru-RU"/>
          </a:p>
        </p:txBody>
      </p:sp>
    </p:spTree>
  </p:cSld>
  <p:clrMapOvr>
    <a:masterClrMapping/>
  </p:clrMapOvr>
  <p:transition>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200C4BB-86DD-440B-B406-EBBD265D2778}" type="slidenum">
              <a:rPr lang="ru-RU"/>
              <a:pPr>
                <a:defRPr/>
              </a:pPr>
              <a:t>‹#›</a:t>
            </a:fld>
            <a:endParaRPr lang="ru-RU"/>
          </a:p>
        </p:txBody>
      </p:sp>
    </p:spTree>
  </p:cSld>
  <p:clrMapOvr>
    <a:masterClrMapping/>
  </p:clrMapOvr>
  <p:transition>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92100"/>
            <a:ext cx="2057400" cy="57277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92100"/>
            <a:ext cx="6019800" cy="57277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42E8B88-748C-4636-AB3D-E5F6FB6002C3}" type="slidenum">
              <a:rPr lang="ru-RU"/>
              <a:pPr>
                <a:defRPr/>
              </a:pPr>
              <a:t>‹#›</a:t>
            </a:fld>
            <a:endParaRPr lang="ru-RU"/>
          </a:p>
        </p:txBody>
      </p:sp>
    </p:spTree>
  </p:cSld>
  <p:clrMapOvr>
    <a:masterClrMapping/>
  </p:clrMapOvr>
  <p:transition>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2100"/>
            <a:ext cx="8229600" cy="13843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905000"/>
            <a:ext cx="8229600" cy="4114800"/>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595254A-D45E-47D8-9F1F-090D48F26239}" type="slidenum">
              <a:rPr lang="ru-RU"/>
              <a:pPr>
                <a:defRPr/>
              </a:pPr>
              <a:t>‹#›</a:t>
            </a:fld>
            <a:endParaRPr lang="ru-RU"/>
          </a:p>
        </p:txBody>
      </p:sp>
    </p:spTree>
  </p:cSld>
  <p:clrMapOvr>
    <a:masterClrMapping/>
  </p:clrMapOvr>
  <p:transition>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92100"/>
            <a:ext cx="8229600" cy="5727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48D4FB86-D73A-4147-ACDE-EA7E0D263BC4}" type="slidenum">
              <a:rPr lang="ru-RU"/>
              <a:pPr>
                <a:defRPr/>
              </a:pPr>
              <a:t>‹#›</a:t>
            </a:fld>
            <a:endParaRPr lang="ru-RU"/>
          </a:p>
        </p:txBody>
      </p:sp>
    </p:spTree>
  </p:cSld>
  <p:clrMapOvr>
    <a:masterClrMapping/>
  </p:clrMapOvr>
  <p:transition>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2100"/>
            <a:ext cx="8229600" cy="13843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050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1E01E8B-3AD1-4064-BF06-064299EEBDBE}" type="slidenum">
              <a:rPr lang="ru-RU"/>
              <a:pPr>
                <a:defRPr/>
              </a:pPr>
              <a:t>‹#›</a:t>
            </a:fld>
            <a:endParaRPr lang="ru-RU"/>
          </a:p>
        </p:txBody>
      </p:sp>
    </p:spTree>
  </p:cSld>
  <p:clrMapOvr>
    <a:masterClrMapping/>
  </p:clrMapOvr>
  <p:transition>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alphaModFix amt="70000"/>
            <a:lum/>
          </a:blip>
          <a:srcRect/>
          <a:stretch>
            <a:fillRect l="-17000" r="-17000"/>
          </a:stretch>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3481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48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a:defRPr/>
            </a:pPr>
            <a:endParaRPr lang="ru-RU"/>
          </a:p>
        </p:txBody>
      </p:sp>
      <p:sp>
        <p:nvSpPr>
          <p:cNvPr id="348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a:defRPr/>
            </a:pPr>
            <a:endParaRPr lang="ru-RU"/>
          </a:p>
        </p:txBody>
      </p:sp>
      <p:sp>
        <p:nvSpPr>
          <p:cNvPr id="348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a:defRPr/>
            </a:pPr>
            <a:fld id="{93C0F043-EF90-4AED-AA42-E43A4FBFE196}"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733"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Lst>
  <p:transition>
    <p:push dir="u"/>
  </p:transition>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691680" y="188640"/>
            <a:ext cx="6732588" cy="666328"/>
          </a:xfrm>
        </p:spPr>
        <p:txBody>
          <a:bodyPr/>
          <a:lstStyle/>
          <a:p>
            <a:pPr eaLnBrk="1" hangingPunct="1">
              <a:defRPr/>
            </a:pPr>
            <a:r>
              <a:rPr lang="uk-UA" sz="4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Моніторинг  здоров‘я</a:t>
            </a:r>
            <a:endParaRPr lang="ru-RU" sz="4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099" name="Rectangle 4"/>
          <p:cNvSpPr>
            <a:spLocks noChangeArrowheads="1"/>
          </p:cNvSpPr>
          <p:nvPr/>
        </p:nvSpPr>
        <p:spPr bwMode="auto">
          <a:xfrm>
            <a:off x="323850" y="260350"/>
            <a:ext cx="974725" cy="366713"/>
          </a:xfrm>
          <a:prstGeom prst="rect">
            <a:avLst/>
          </a:prstGeom>
          <a:noFill/>
          <a:ln w="9525">
            <a:noFill/>
            <a:miter lim="800000"/>
            <a:headEnd/>
            <a:tailEnd/>
          </a:ln>
        </p:spPr>
        <p:txBody>
          <a:bodyPr wrap="none">
            <a:spAutoFit/>
          </a:bodyPr>
          <a:lstStyle/>
          <a:p>
            <a:r>
              <a:rPr lang="uk-UA" b="1">
                <a:solidFill>
                  <a:srgbClr val="000000"/>
                </a:solidFill>
                <a:latin typeface="Arial" charset="0"/>
              </a:rPr>
              <a:t>Урок 6.</a:t>
            </a:r>
            <a:endParaRPr lang="ru-RU" b="1">
              <a:solidFill>
                <a:srgbClr val="000000"/>
              </a:solidFill>
              <a:latin typeface="Arial" charset="0"/>
            </a:endParaRPr>
          </a:p>
        </p:txBody>
      </p:sp>
      <p:sp>
        <p:nvSpPr>
          <p:cNvPr id="4100" name="Rectangle 8"/>
          <p:cNvSpPr>
            <a:spLocks noChangeArrowheads="1"/>
          </p:cNvSpPr>
          <p:nvPr/>
        </p:nvSpPr>
        <p:spPr bwMode="auto">
          <a:xfrm>
            <a:off x="214313" y="4746625"/>
            <a:ext cx="8572500" cy="1754188"/>
          </a:xfrm>
          <a:prstGeom prst="rect">
            <a:avLst/>
          </a:prstGeom>
          <a:noFill/>
          <a:ln w="9525">
            <a:noFill/>
            <a:miter lim="800000"/>
            <a:headEnd/>
            <a:tailEnd/>
          </a:ln>
        </p:spPr>
        <p:txBody>
          <a:bodyPr anchor="ctr">
            <a:spAutoFit/>
          </a:bodyPr>
          <a:lstStyle/>
          <a:p>
            <a:r>
              <a:rPr lang="uk-UA" sz="2800" b="1" u="sng">
                <a:solidFill>
                  <a:srgbClr val="000000"/>
                </a:solidFill>
              </a:rPr>
              <a:t>Обміркуйте ситуацію.</a:t>
            </a:r>
            <a:endParaRPr lang="uk-UA" sz="2800" u="sng"/>
          </a:p>
          <a:p>
            <a:pPr algn="just"/>
            <a:r>
              <a:rPr lang="uk-UA" sz="2000">
                <a:solidFill>
                  <a:srgbClr val="000000"/>
                </a:solidFill>
              </a:rPr>
              <a:t>Кирило сказав Сергієві, що той занадто повільно росте й що йому слід звернути на це увагу. Сергій розхвилювався, оскільки не знав, як визначити, відповідає його фізичний розвиток віку чи ні. Що б ви порадили Сергієві? </a:t>
            </a:r>
          </a:p>
        </p:txBody>
      </p:sp>
      <p:pic>
        <p:nvPicPr>
          <p:cNvPr id="2058" name="Picture 10"/>
          <p:cNvPicPr>
            <a:picLocks noChangeAspect="1" noChangeArrowheads="1"/>
          </p:cNvPicPr>
          <p:nvPr/>
        </p:nvPicPr>
        <p:blipFill>
          <a:blip r:embed="rId2" cstate="print"/>
          <a:srcRect/>
          <a:stretch>
            <a:fillRect/>
          </a:stretch>
        </p:blipFill>
        <p:spPr bwMode="auto">
          <a:xfrm>
            <a:off x="827088" y="1268413"/>
            <a:ext cx="3889375" cy="2882900"/>
          </a:xfrm>
          <a:prstGeom prst="ellipse">
            <a:avLst/>
          </a:prstGeom>
          <a:ln>
            <a:noFill/>
          </a:ln>
          <a:effectLst>
            <a:softEdge rad="112500"/>
          </a:effectLst>
        </p:spPr>
      </p:pic>
      <p:pic>
        <p:nvPicPr>
          <p:cNvPr id="4102" name="Picture 8" descr="http://demisroussos.net/dvigun/uploads/kak-shkolniku-sohranit-pravilnuju-osanku_1.PNG"/>
          <p:cNvPicPr>
            <a:picLocks noChangeAspect="1" noChangeArrowheads="1"/>
          </p:cNvPicPr>
          <p:nvPr/>
        </p:nvPicPr>
        <p:blipFill>
          <a:blip r:embed="rId3" cstate="print"/>
          <a:srcRect/>
          <a:stretch>
            <a:fillRect/>
          </a:stretch>
        </p:blipFill>
        <p:spPr bwMode="auto">
          <a:xfrm>
            <a:off x="5929313" y="1214438"/>
            <a:ext cx="2752725" cy="3914775"/>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23850" y="188913"/>
            <a:ext cx="8677275" cy="550862"/>
          </a:xfrm>
        </p:spPr>
        <p:txBody>
          <a:bodyPr/>
          <a:lstStyle/>
          <a:p>
            <a:pPr algn="ctr" eaLnBrk="1" hangingPunct="1">
              <a:defRPr/>
            </a:pPr>
            <a:r>
              <a:rPr lang="uk-UA" sz="3200" b="1" dirty="0" smtClean="0">
                <a:solidFill>
                  <a:srgbClr val="FF0000"/>
                </a:solidFill>
                <a:effectLst>
                  <a:outerShdw blurRad="38100" dist="38100" dir="2700000" algn="tl">
                    <a:srgbClr val="000000">
                      <a:alpha val="43137"/>
                    </a:srgbClr>
                  </a:outerShdw>
                </a:effectLst>
              </a:rPr>
              <a:t>1. Для чого потрібен моніторинг здоров'я</a:t>
            </a:r>
            <a:endParaRPr lang="ru-RU" sz="3200" b="1" dirty="0" smtClean="0">
              <a:solidFill>
                <a:srgbClr val="FF0000"/>
              </a:solidFill>
              <a:effectLst>
                <a:outerShdw blurRad="38100" dist="38100" dir="2700000" algn="tl">
                  <a:srgbClr val="000000">
                    <a:alpha val="43137"/>
                  </a:srgbClr>
                </a:outerShdw>
              </a:effectLst>
            </a:endParaRPr>
          </a:p>
        </p:txBody>
      </p:sp>
      <p:graphicFrame>
        <p:nvGraphicFramePr>
          <p:cNvPr id="1026" name="Organization Chart 5"/>
          <p:cNvGraphicFramePr>
            <a:graphicFrameLocks/>
          </p:cNvGraphicFramePr>
          <p:nvPr>
            <p:ph idx="1"/>
          </p:nvPr>
        </p:nvGraphicFramePr>
        <p:xfrm>
          <a:off x="0" y="2357438"/>
          <a:ext cx="8964613" cy="4321175"/>
        </p:xfrm>
        <a:graphic>
          <a:graphicData uri="http://schemas.openxmlformats.org/drawingml/2006/compatibility">
            <com:legacyDrawing xmlns:com="http://schemas.openxmlformats.org/drawingml/2006/compatibility" spid="_x0000_s1026"/>
          </a:graphicData>
        </a:graphic>
      </p:graphicFrame>
      <p:sp>
        <p:nvSpPr>
          <p:cNvPr id="1034" name="Rectangle 14"/>
          <p:cNvSpPr>
            <a:spLocks noChangeArrowheads="1"/>
          </p:cNvSpPr>
          <p:nvPr/>
        </p:nvSpPr>
        <p:spPr bwMode="auto">
          <a:xfrm>
            <a:off x="142875" y="1052513"/>
            <a:ext cx="9001125" cy="1631950"/>
          </a:xfrm>
          <a:prstGeom prst="rect">
            <a:avLst/>
          </a:prstGeom>
          <a:noFill/>
          <a:ln w="9525">
            <a:noFill/>
            <a:miter lim="800000"/>
            <a:headEnd/>
            <a:tailEnd/>
          </a:ln>
        </p:spPr>
        <p:txBody>
          <a:bodyPr anchor="ctr">
            <a:spAutoFit/>
          </a:bodyPr>
          <a:lstStyle/>
          <a:p>
            <a:r>
              <a:rPr lang="uk-UA" sz="2000" b="1" i="1">
                <a:solidFill>
                  <a:srgbClr val="000000"/>
                </a:solidFill>
                <a:latin typeface="Times New Roman" pitchFamily="18" charset="0"/>
                <a:cs typeface="Times New Roman" pitchFamily="18" charset="0"/>
              </a:rPr>
              <a:t>Латинське слово </a:t>
            </a:r>
            <a:r>
              <a:rPr lang="uk-UA" sz="2000" b="1" i="1">
                <a:solidFill>
                  <a:srgbClr val="7030A0"/>
                </a:solidFill>
                <a:latin typeface="Times New Roman" pitchFamily="18" charset="0"/>
                <a:cs typeface="Times New Roman" pitchFamily="18" charset="0"/>
              </a:rPr>
              <a:t>«</a:t>
            </a:r>
            <a:r>
              <a:rPr lang="en-US" sz="2000" b="1" i="1">
                <a:solidFill>
                  <a:srgbClr val="7030A0"/>
                </a:solidFill>
                <a:latin typeface="Times New Roman" pitchFamily="18" charset="0"/>
                <a:cs typeface="Times New Roman" pitchFamily="18" charset="0"/>
              </a:rPr>
              <a:t>monitor</a:t>
            </a:r>
            <a:r>
              <a:rPr lang="uk-UA" sz="2000" b="1" i="1">
                <a:solidFill>
                  <a:srgbClr val="7030A0"/>
                </a:solidFill>
                <a:latin typeface="Times New Roman" pitchFamily="18" charset="0"/>
                <a:cs typeface="Times New Roman" pitchFamily="18" charset="0"/>
              </a:rPr>
              <a:t>» </a:t>
            </a:r>
            <a:r>
              <a:rPr lang="uk-UA" sz="2000" b="1" i="1">
                <a:solidFill>
                  <a:srgbClr val="000000"/>
                </a:solidFill>
                <a:latin typeface="Times New Roman" pitchFamily="18" charset="0"/>
                <a:cs typeface="Times New Roman" pitchFamily="18" charset="0"/>
              </a:rPr>
              <a:t>означає «</a:t>
            </a:r>
            <a:r>
              <a:rPr lang="uk-UA" sz="2000" b="1" i="1">
                <a:solidFill>
                  <a:srgbClr val="7030A0"/>
                </a:solidFill>
                <a:latin typeface="Times New Roman" pitchFamily="18" charset="0"/>
                <a:cs typeface="Times New Roman" pitchFamily="18" charset="0"/>
              </a:rPr>
              <a:t>той, що попереджає</a:t>
            </a:r>
            <a:r>
              <a:rPr lang="uk-UA" sz="2000" b="1" i="1">
                <a:solidFill>
                  <a:srgbClr val="000000"/>
                </a:solidFill>
                <a:latin typeface="Times New Roman" pitchFamily="18" charset="0"/>
                <a:cs typeface="Times New Roman" pitchFamily="18" charset="0"/>
              </a:rPr>
              <a:t>», а слово «</a:t>
            </a:r>
            <a:r>
              <a:rPr lang="uk-UA" sz="2000" b="1" i="1">
                <a:solidFill>
                  <a:srgbClr val="7030A0"/>
                </a:solidFill>
                <a:latin typeface="Times New Roman" pitchFamily="18" charset="0"/>
                <a:cs typeface="Times New Roman" pitchFamily="18" charset="0"/>
              </a:rPr>
              <a:t>моніторинг</a:t>
            </a:r>
            <a:r>
              <a:rPr lang="uk-UA" sz="2000" b="1" i="1">
                <a:solidFill>
                  <a:srgbClr val="000000"/>
                </a:solidFill>
                <a:latin typeface="Times New Roman" pitchFamily="18" charset="0"/>
                <a:cs typeface="Times New Roman" pitchFamily="18" charset="0"/>
              </a:rPr>
              <a:t>» означає «</a:t>
            </a:r>
            <a:r>
              <a:rPr lang="uk-UA" sz="2000" b="1" i="1">
                <a:solidFill>
                  <a:srgbClr val="7030A0"/>
                </a:solidFill>
                <a:latin typeface="Times New Roman" pitchFamily="18" charset="0"/>
                <a:cs typeface="Times New Roman" pitchFamily="18" charset="0"/>
              </a:rPr>
              <a:t>спостереження</a:t>
            </a:r>
            <a:r>
              <a:rPr lang="uk-UA" sz="2000" b="1" i="1">
                <a:solidFill>
                  <a:srgbClr val="000000"/>
                </a:solidFill>
                <a:latin typeface="Times New Roman" pitchFamily="18" charset="0"/>
                <a:cs typeface="Times New Roman" pitchFamily="18" charset="0"/>
              </a:rPr>
              <a:t>», «</a:t>
            </a:r>
            <a:r>
              <a:rPr lang="uk-UA" sz="2000" b="1" i="1">
                <a:solidFill>
                  <a:srgbClr val="7030A0"/>
                </a:solidFill>
                <a:latin typeface="Times New Roman" pitchFamily="18" charset="0"/>
                <a:cs typeface="Times New Roman" pitchFamily="18" charset="0"/>
              </a:rPr>
              <a:t>контроль</a:t>
            </a:r>
            <a:r>
              <a:rPr lang="uk-UA" sz="2000" b="1" i="1">
                <a:solidFill>
                  <a:srgbClr val="000000"/>
                </a:solidFill>
                <a:latin typeface="Times New Roman" pitchFamily="18" charset="0"/>
                <a:cs typeface="Times New Roman" pitchFamily="18" charset="0"/>
              </a:rPr>
              <a:t>», «</a:t>
            </a:r>
            <a:r>
              <a:rPr lang="uk-UA" sz="2000" b="1" i="1">
                <a:solidFill>
                  <a:srgbClr val="7030A0"/>
                </a:solidFill>
                <a:latin typeface="Times New Roman" pitchFamily="18" charset="0"/>
                <a:cs typeface="Times New Roman" pitchFamily="18" charset="0"/>
              </a:rPr>
              <a:t>вимір</a:t>
            </a:r>
            <a:r>
              <a:rPr lang="uk-UA" sz="2000" b="1" i="1">
                <a:solidFill>
                  <a:srgbClr val="000000"/>
                </a:solidFill>
                <a:latin typeface="Times New Roman" pitchFamily="18" charset="0"/>
                <a:cs typeface="Times New Roman" pitchFamily="18" charset="0"/>
              </a:rPr>
              <a:t>». Під моніторингом розуміють систематичне одержання й обробку інформації, що може бути використана для процесу прийняття того або іншого рішення. </a:t>
            </a:r>
          </a:p>
        </p:txBody>
      </p:sp>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02" name="Picture 14" descr="http://larihasad.wmsite.ru/_mod_files/ce_images/photoalbum/monitoring_saita.png"/>
          <p:cNvPicPr>
            <a:picLocks noChangeAspect="1" noChangeArrowheads="1"/>
          </p:cNvPicPr>
          <p:nvPr/>
        </p:nvPicPr>
        <p:blipFill>
          <a:blip r:embed="rId2" cstate="print"/>
          <a:srcRect/>
          <a:stretch>
            <a:fillRect/>
          </a:stretch>
        </p:blipFill>
        <p:spPr bwMode="auto">
          <a:xfrm>
            <a:off x="6286500" y="0"/>
            <a:ext cx="2857500" cy="3381375"/>
          </a:xfrm>
          <a:prstGeom prst="ellipse">
            <a:avLst/>
          </a:prstGeom>
          <a:ln>
            <a:noFill/>
          </a:ln>
          <a:effectLst>
            <a:softEdge rad="112500"/>
          </a:effectLst>
        </p:spPr>
      </p:pic>
      <p:sp>
        <p:nvSpPr>
          <p:cNvPr id="5123" name="Rectangle 4"/>
          <p:cNvSpPr>
            <a:spLocks noChangeArrowheads="1"/>
          </p:cNvSpPr>
          <p:nvPr/>
        </p:nvSpPr>
        <p:spPr bwMode="auto">
          <a:xfrm>
            <a:off x="0" y="71438"/>
            <a:ext cx="6000750" cy="2062162"/>
          </a:xfrm>
          <a:prstGeom prst="rect">
            <a:avLst/>
          </a:prstGeom>
          <a:noFill/>
          <a:ln w="9525">
            <a:noFill/>
            <a:miter lim="800000"/>
            <a:headEnd/>
            <a:tailEnd/>
          </a:ln>
        </p:spPr>
        <p:txBody>
          <a:bodyPr anchor="ctr">
            <a:spAutoFit/>
          </a:bodyPr>
          <a:lstStyle/>
          <a:p>
            <a:pPr algn="ctr"/>
            <a:r>
              <a:rPr lang="uk-UA" sz="2800" b="1">
                <a:solidFill>
                  <a:srgbClr val="000000"/>
                </a:solidFill>
              </a:rPr>
              <a:t>Зверніть увагу!</a:t>
            </a:r>
            <a:endParaRPr lang="ru-RU" sz="2800">
              <a:solidFill>
                <a:srgbClr val="000000"/>
              </a:solidFill>
            </a:endParaRPr>
          </a:p>
          <a:p>
            <a:pPr algn="ctr"/>
            <a:r>
              <a:rPr lang="uk-UA" sz="2400">
                <a:solidFill>
                  <a:srgbClr val="000000"/>
                </a:solidFill>
                <a:latin typeface="Times New Roman" pitchFamily="18" charset="0"/>
              </a:rPr>
              <a:t>Універсальний критерій для оцінювання здоров'я вчені поки що не визначили. Зазвичай для оцінювання здоров'я використовують сукупність тестів.</a:t>
            </a:r>
          </a:p>
        </p:txBody>
      </p:sp>
      <p:sp>
        <p:nvSpPr>
          <p:cNvPr id="5124" name="Rectangle 6"/>
          <p:cNvSpPr>
            <a:spLocks noChangeArrowheads="1"/>
          </p:cNvSpPr>
          <p:nvPr/>
        </p:nvSpPr>
        <p:spPr bwMode="auto">
          <a:xfrm>
            <a:off x="-5997575" y="1970088"/>
            <a:ext cx="21139150" cy="1333500"/>
          </a:xfrm>
          <a:prstGeom prst="rect">
            <a:avLst/>
          </a:prstGeom>
          <a:noFill/>
          <a:ln w="9525">
            <a:noFill/>
            <a:miter lim="800000"/>
            <a:headEnd/>
            <a:tailEnd/>
          </a:ln>
        </p:spPr>
        <p:txBody>
          <a:bodyPr lIns="1891704" tIns="555450" rIns="1215642" bIns="228528" anchor="ctr">
            <a:spAutoFit/>
          </a:bodyPr>
          <a:lstStyle/>
          <a:p>
            <a:pPr algn="ctr"/>
            <a:endParaRPr lang="ru-RU"/>
          </a:p>
          <a:p>
            <a:pPr algn="ctr" eaLnBrk="0" hangingPunct="0"/>
            <a:endParaRPr lang="ru-RU">
              <a:latin typeface="Arial" charset="0"/>
            </a:endParaRPr>
          </a:p>
        </p:txBody>
      </p:sp>
      <p:sp>
        <p:nvSpPr>
          <p:cNvPr id="5125" name="Rectangle 7"/>
          <p:cNvSpPr>
            <a:spLocks noChangeArrowheads="1"/>
          </p:cNvSpPr>
          <p:nvPr/>
        </p:nvSpPr>
        <p:spPr bwMode="auto">
          <a:xfrm>
            <a:off x="3924300" y="3929063"/>
            <a:ext cx="5040313" cy="2738437"/>
          </a:xfrm>
          <a:prstGeom prst="rect">
            <a:avLst/>
          </a:prstGeom>
          <a:noFill/>
          <a:ln w="9525">
            <a:noFill/>
            <a:miter lim="800000"/>
            <a:headEnd/>
            <a:tailEnd/>
          </a:ln>
        </p:spPr>
        <p:txBody>
          <a:bodyPr>
            <a:spAutoFit/>
          </a:bodyPr>
          <a:lstStyle/>
          <a:p>
            <a:pPr algn="ctr"/>
            <a:r>
              <a:rPr lang="uk-UA" sz="2800" b="1">
                <a:solidFill>
                  <a:srgbClr val="000000"/>
                </a:solidFill>
              </a:rPr>
              <a:t>Зверніть увагу!</a:t>
            </a:r>
          </a:p>
          <a:p>
            <a:pPr algn="ctr"/>
            <a:r>
              <a:rPr lang="uk-UA" sz="2400">
                <a:solidFill>
                  <a:srgbClr val="000000"/>
                </a:solidFill>
                <a:latin typeface="Times New Roman" pitchFamily="18" charset="0"/>
              </a:rPr>
              <a:t>Вести спостереження й проводити виміри, пов'язані з фізичним аспектом здоров'я, слід регулярно. Тільки у цьому випадку можна прослідкувати зміни, що відбуваються.</a:t>
            </a:r>
          </a:p>
        </p:txBody>
      </p:sp>
      <p:sp>
        <p:nvSpPr>
          <p:cNvPr id="5126" name="Rectangle 8"/>
          <p:cNvSpPr>
            <a:spLocks noChangeArrowheads="1"/>
          </p:cNvSpPr>
          <p:nvPr/>
        </p:nvSpPr>
        <p:spPr bwMode="auto">
          <a:xfrm>
            <a:off x="611188" y="2500313"/>
            <a:ext cx="7921625" cy="1200150"/>
          </a:xfrm>
          <a:prstGeom prst="rect">
            <a:avLst/>
          </a:prstGeom>
          <a:noFill/>
          <a:ln w="9525">
            <a:noFill/>
            <a:miter lim="800000"/>
            <a:headEnd/>
            <a:tailEnd/>
          </a:ln>
        </p:spPr>
        <p:txBody>
          <a:bodyPr anchor="ctr">
            <a:spAutoFit/>
          </a:bodyPr>
          <a:lstStyle/>
          <a:p>
            <a:pPr algn="just">
              <a:buFontTx/>
              <a:buChar char="•"/>
            </a:pPr>
            <a:r>
              <a:rPr lang="uk-UA" sz="2400">
                <a:solidFill>
                  <a:srgbClr val="002060"/>
                </a:solidFill>
              </a:rPr>
              <a:t>Якщо вести моніторинг стану фізичної складової здоров'я в підлітковий період, то можна судити про те, наскільки успішно йде дорослішання організму.</a:t>
            </a:r>
          </a:p>
        </p:txBody>
      </p:sp>
      <p:pic>
        <p:nvPicPr>
          <p:cNvPr id="37900" name="Picture 12"/>
          <p:cNvPicPr>
            <a:picLocks noChangeAspect="1" noChangeArrowheads="1"/>
          </p:cNvPicPr>
          <p:nvPr/>
        </p:nvPicPr>
        <p:blipFill>
          <a:blip r:embed="rId3" cstate="print"/>
          <a:srcRect/>
          <a:stretch>
            <a:fillRect/>
          </a:stretch>
        </p:blipFill>
        <p:spPr bwMode="auto">
          <a:xfrm>
            <a:off x="395288" y="3860800"/>
            <a:ext cx="2957512" cy="1963738"/>
          </a:xfrm>
          <a:prstGeom prst="rect">
            <a:avLst/>
          </a:prstGeom>
          <a:ln>
            <a:noFill/>
          </a:ln>
          <a:effectLst>
            <a:outerShdw blurRad="190500" algn="tl" rotWithShape="0">
              <a:srgbClr val="000000">
                <a:alpha val="70000"/>
              </a:srgbClr>
            </a:outerShdw>
          </a:effectLst>
        </p:spPr>
      </p:pic>
      <p:pic>
        <p:nvPicPr>
          <p:cNvPr id="5129" name="Picture 9" descr="http://club.cnews.ru/media/images/blog/orig_blog_147448_0.png"/>
          <p:cNvPicPr>
            <a:picLocks noChangeAspect="1" noChangeArrowheads="1"/>
          </p:cNvPicPr>
          <p:nvPr/>
        </p:nvPicPr>
        <p:blipFill>
          <a:blip r:embed="rId4" cstate="print"/>
          <a:srcRect/>
          <a:stretch>
            <a:fillRect/>
          </a:stretch>
        </p:blipFill>
        <p:spPr bwMode="auto">
          <a:xfrm>
            <a:off x="285720" y="3786190"/>
            <a:ext cx="3866478"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179388" y="1000125"/>
            <a:ext cx="6035675" cy="2462213"/>
          </a:xfrm>
          <a:prstGeom prst="rect">
            <a:avLst/>
          </a:prstGeom>
          <a:noFill/>
          <a:ln w="9525">
            <a:noFill/>
            <a:miter lim="800000"/>
            <a:headEnd/>
            <a:tailEnd/>
          </a:ln>
        </p:spPr>
        <p:txBody>
          <a:bodyPr anchor="ctr">
            <a:spAutoFit/>
          </a:bodyPr>
          <a:lstStyle/>
          <a:p>
            <a:pPr indent="250825" algn="just"/>
            <a:r>
              <a:rPr lang="uk-UA" sz="2200" b="1">
                <a:solidFill>
                  <a:srgbClr val="002060"/>
                </a:solidFill>
                <a:latin typeface="Times New Roman" pitchFamily="18" charset="0"/>
                <a:cs typeface="Times New Roman" pitchFamily="18" charset="0"/>
              </a:rPr>
              <a:t>По перше</a:t>
            </a:r>
            <a:r>
              <a:rPr lang="uk-UA" sz="2200">
                <a:solidFill>
                  <a:srgbClr val="002060"/>
                </a:solidFill>
                <a:latin typeface="Times New Roman" pitchFamily="18" charset="0"/>
                <a:cs typeface="Times New Roman" pitchFamily="18" charset="0"/>
              </a:rPr>
              <a:t>, що свідчить про стан фізичного здоров'я,— це </a:t>
            </a:r>
            <a:r>
              <a:rPr lang="uk-UA" sz="2200" b="1" u="sng">
                <a:solidFill>
                  <a:srgbClr val="002060"/>
                </a:solidFill>
                <a:latin typeface="Times New Roman" pitchFamily="18" charset="0"/>
                <a:cs typeface="Times New Roman" pitchFamily="18" charset="0"/>
              </a:rPr>
              <a:t>самопочуття</a:t>
            </a:r>
            <a:r>
              <a:rPr lang="uk-UA" sz="2200" b="1">
                <a:solidFill>
                  <a:srgbClr val="002060"/>
                </a:solidFill>
                <a:latin typeface="Times New Roman" pitchFamily="18" charset="0"/>
                <a:cs typeface="Times New Roman" pitchFamily="18" charset="0"/>
              </a:rPr>
              <a:t>. </a:t>
            </a:r>
          </a:p>
          <a:p>
            <a:pPr indent="250825" algn="just"/>
            <a:r>
              <a:rPr lang="uk-UA" sz="2200">
                <a:solidFill>
                  <a:srgbClr val="002060"/>
                </a:solidFill>
                <a:latin typeface="Times New Roman" pitchFamily="18" charset="0"/>
                <a:cs typeface="Times New Roman" pitchFamily="18" charset="0"/>
              </a:rPr>
              <a:t>Відчуття бадьорості й сили, почуття впевненості в собі, життєрадісність, міцний сон з вечора до ранку, гарний апетит свідчать про те, що фізична складова здоров'я не викликає побоювань.</a:t>
            </a:r>
            <a:endParaRPr lang="ru-RU" sz="2200">
              <a:solidFill>
                <a:srgbClr val="002060"/>
              </a:solidFill>
              <a:latin typeface="Times New Roman" pitchFamily="18" charset="0"/>
              <a:cs typeface="Times New Roman" pitchFamily="18" charset="0"/>
            </a:endParaRPr>
          </a:p>
        </p:txBody>
      </p:sp>
      <p:sp>
        <p:nvSpPr>
          <p:cNvPr id="6147" name="Rectangle 5"/>
          <p:cNvSpPr>
            <a:spLocks noChangeArrowheads="1"/>
          </p:cNvSpPr>
          <p:nvPr/>
        </p:nvSpPr>
        <p:spPr bwMode="auto">
          <a:xfrm>
            <a:off x="71438" y="0"/>
            <a:ext cx="8964612" cy="1016000"/>
          </a:xfrm>
          <a:prstGeom prst="rect">
            <a:avLst/>
          </a:prstGeom>
          <a:noFill/>
          <a:ln w="9525">
            <a:noFill/>
            <a:miter lim="800000"/>
            <a:headEnd/>
            <a:tailEnd/>
          </a:ln>
        </p:spPr>
        <p:txBody>
          <a:bodyPr>
            <a:spAutoFit/>
          </a:bodyPr>
          <a:lstStyle/>
          <a:p>
            <a:r>
              <a:rPr lang="uk-UA" sz="2000" b="1">
                <a:solidFill>
                  <a:srgbClr val="000000"/>
                </a:solidFill>
                <a:latin typeface="Times New Roman" pitchFamily="18" charset="0"/>
                <a:cs typeface="Times New Roman" pitchFamily="18" charset="0"/>
              </a:rPr>
              <a:t>    Моніторингом здоров'я підлітків займаються медичні працівники. Але існують прості методи самоконтролю, які можна здійснювати власноруч у домашніх умовах.</a:t>
            </a:r>
            <a:endParaRPr lang="ru-RU" sz="2000" b="1">
              <a:solidFill>
                <a:srgbClr val="000000"/>
              </a:solidFill>
              <a:latin typeface="Times New Roman" pitchFamily="18" charset="0"/>
              <a:cs typeface="Times New Roman" pitchFamily="18" charset="0"/>
            </a:endParaRPr>
          </a:p>
        </p:txBody>
      </p:sp>
      <p:sp>
        <p:nvSpPr>
          <p:cNvPr id="6148" name="Rectangle 6"/>
          <p:cNvSpPr>
            <a:spLocks noChangeArrowheads="1"/>
          </p:cNvSpPr>
          <p:nvPr/>
        </p:nvSpPr>
        <p:spPr bwMode="auto">
          <a:xfrm>
            <a:off x="4143375" y="3933825"/>
            <a:ext cx="4857750" cy="2862263"/>
          </a:xfrm>
          <a:prstGeom prst="rect">
            <a:avLst/>
          </a:prstGeom>
          <a:noFill/>
          <a:ln w="9525">
            <a:noFill/>
            <a:miter lim="800000"/>
            <a:headEnd/>
            <a:tailEnd/>
          </a:ln>
        </p:spPr>
        <p:txBody>
          <a:bodyPr>
            <a:spAutoFit/>
          </a:bodyPr>
          <a:lstStyle/>
          <a:p>
            <a:pPr algn="just"/>
            <a:r>
              <a:rPr lang="uk-UA" sz="2000" b="1">
                <a:solidFill>
                  <a:srgbClr val="000000"/>
                </a:solidFill>
              </a:rPr>
              <a:t>Друге</a:t>
            </a:r>
            <a:r>
              <a:rPr lang="uk-UA" sz="2000">
                <a:solidFill>
                  <a:srgbClr val="000000"/>
                </a:solidFill>
              </a:rPr>
              <a:t> — це здатність справлятися з </a:t>
            </a:r>
            <a:r>
              <a:rPr lang="uk-UA" sz="2000" b="1" u="sng">
                <a:solidFill>
                  <a:srgbClr val="000000"/>
                </a:solidFill>
              </a:rPr>
              <a:t>фізичними навантаженнями</a:t>
            </a:r>
            <a:r>
              <a:rPr lang="uk-UA" sz="2000">
                <a:solidFill>
                  <a:srgbClr val="000000"/>
                </a:solidFill>
              </a:rPr>
              <a:t>. </a:t>
            </a:r>
          </a:p>
          <a:p>
            <a:pPr algn="just"/>
            <a:r>
              <a:rPr lang="uk-UA" sz="2000">
                <a:solidFill>
                  <a:srgbClr val="000000"/>
                </a:solidFill>
              </a:rPr>
              <a:t>    Якщо ви добре вчитеся, у школі впродовж дня ефективно працюєте, ввечері можете виконувати необхідну повсякденну роботу вдома, легко витримуєте тривалі поїздки в громадському транспорті — ваш фізичний розвиток іде нормально.</a:t>
            </a:r>
          </a:p>
        </p:txBody>
      </p:sp>
      <p:pic>
        <p:nvPicPr>
          <p:cNvPr id="6155" name="Picture 11" descr="http://3.bp.blogspot.com/-9x22we3UxwE/UmAfeuP5phI/AAAAAAAAAJQ/L_rJUe-lk5I/s1600/image_79.jpg"/>
          <p:cNvPicPr>
            <a:picLocks noChangeAspect="1" noChangeArrowheads="1"/>
          </p:cNvPicPr>
          <p:nvPr/>
        </p:nvPicPr>
        <p:blipFill>
          <a:blip r:embed="rId2" cstate="print"/>
          <a:srcRect/>
          <a:stretch>
            <a:fillRect/>
          </a:stretch>
        </p:blipFill>
        <p:spPr bwMode="auto">
          <a:xfrm>
            <a:off x="6286500" y="642918"/>
            <a:ext cx="2857500" cy="2867025"/>
          </a:xfrm>
          <a:prstGeom prst="ellipse">
            <a:avLst/>
          </a:prstGeom>
          <a:ln>
            <a:noFill/>
          </a:ln>
          <a:effectLst>
            <a:softEdge rad="112500"/>
          </a:effectLst>
        </p:spPr>
      </p:pic>
      <p:pic>
        <p:nvPicPr>
          <p:cNvPr id="6150" name="Picture 13" descr="http://30astr-mdou8.caduk.ru/images/cbbfa841a395.png"/>
          <p:cNvPicPr>
            <a:picLocks noChangeAspect="1" noChangeArrowheads="1"/>
          </p:cNvPicPr>
          <p:nvPr/>
        </p:nvPicPr>
        <p:blipFill>
          <a:blip r:embed="rId3" cstate="print">
            <a:lum bright="-10000"/>
          </a:blip>
          <a:srcRect/>
          <a:stretch>
            <a:fillRect/>
          </a:stretch>
        </p:blipFill>
        <p:spPr bwMode="auto">
          <a:xfrm>
            <a:off x="0" y="2928938"/>
            <a:ext cx="4929188" cy="3743325"/>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250825" y="1628775"/>
            <a:ext cx="8713788" cy="2246313"/>
          </a:xfrm>
          <a:prstGeom prst="rect">
            <a:avLst/>
          </a:prstGeom>
          <a:noFill/>
          <a:ln w="9525">
            <a:noFill/>
            <a:miter lim="800000"/>
            <a:headEnd/>
            <a:tailEnd/>
          </a:ln>
        </p:spPr>
        <p:txBody>
          <a:bodyPr anchor="ctr">
            <a:spAutoFit/>
          </a:bodyPr>
          <a:lstStyle/>
          <a:p>
            <a:pPr indent="250825">
              <a:buFontTx/>
              <a:buChar char="•"/>
            </a:pPr>
            <a:r>
              <a:rPr lang="uk-UA" sz="2000">
                <a:solidFill>
                  <a:srgbClr val="000000"/>
                </a:solidFill>
              </a:rPr>
              <a:t>Пульс надає інформацію про реакцію серцево-судинної системи на фізичні навантаження.</a:t>
            </a:r>
            <a:endParaRPr lang="ru-RU" sz="2000">
              <a:solidFill>
                <a:srgbClr val="000000"/>
              </a:solidFill>
            </a:endParaRPr>
          </a:p>
          <a:p>
            <a:pPr indent="250825">
              <a:buFontTx/>
              <a:buChar char="•"/>
            </a:pPr>
            <a:r>
              <a:rPr lang="uk-UA" sz="2000">
                <a:solidFill>
                  <a:srgbClr val="000000"/>
                </a:solidFill>
              </a:rPr>
              <a:t>У спокої частота серцевих скорочень коливається від 60 до 80 ударів за хвилину. </a:t>
            </a:r>
          </a:p>
          <a:p>
            <a:pPr indent="250825">
              <a:buFontTx/>
              <a:buChar char="•"/>
            </a:pPr>
            <a:r>
              <a:rPr lang="uk-UA" sz="2000">
                <a:solidFill>
                  <a:srgbClr val="000000"/>
                </a:solidFill>
              </a:rPr>
              <a:t>У результаті регулярних спортивних занять частота пульсу може знизитися на 3 і більше ударів за хвилину. Це свідчить про тренованість організму.</a:t>
            </a:r>
          </a:p>
        </p:txBody>
      </p:sp>
      <p:sp>
        <p:nvSpPr>
          <p:cNvPr id="7171" name="Rectangle 5"/>
          <p:cNvSpPr>
            <a:spLocks noChangeArrowheads="1"/>
          </p:cNvSpPr>
          <p:nvPr/>
        </p:nvSpPr>
        <p:spPr bwMode="auto">
          <a:xfrm>
            <a:off x="395288" y="0"/>
            <a:ext cx="7845425" cy="830263"/>
          </a:xfrm>
          <a:prstGeom prst="rect">
            <a:avLst/>
          </a:prstGeom>
          <a:noFill/>
          <a:ln w="9525">
            <a:noFill/>
            <a:miter lim="800000"/>
            <a:headEnd/>
            <a:tailEnd/>
          </a:ln>
        </p:spPr>
        <p:txBody>
          <a:bodyPr wrap="none">
            <a:spAutoFit/>
          </a:bodyPr>
          <a:lstStyle/>
          <a:p>
            <a:pPr algn="ctr"/>
            <a:r>
              <a:rPr lang="uk-UA" sz="2400" b="1" u="sng">
                <a:solidFill>
                  <a:srgbClr val="000000"/>
                </a:solidFill>
                <a:latin typeface="Times New Roman" pitchFamily="18" charset="0"/>
                <a:cs typeface="Times New Roman" pitchFamily="18" charset="0"/>
              </a:rPr>
              <a:t>Одним із надійних показників об'єктивного контролю </a:t>
            </a:r>
          </a:p>
          <a:p>
            <a:pPr algn="ctr"/>
            <a:r>
              <a:rPr lang="uk-UA" sz="2400" b="1" u="sng">
                <a:solidFill>
                  <a:srgbClr val="000000"/>
                </a:solidFill>
                <a:latin typeface="Times New Roman" pitchFamily="18" charset="0"/>
                <a:cs typeface="Times New Roman" pitchFamily="18" charset="0"/>
              </a:rPr>
              <a:t>стану здоров'я є пульс.</a:t>
            </a:r>
            <a:endParaRPr lang="ru-RU" sz="2400" b="1" u="sng">
              <a:solidFill>
                <a:srgbClr val="000000"/>
              </a:solidFill>
              <a:latin typeface="Times New Roman" pitchFamily="18" charset="0"/>
              <a:cs typeface="Times New Roman" pitchFamily="18" charset="0"/>
            </a:endParaRPr>
          </a:p>
        </p:txBody>
      </p:sp>
      <p:sp>
        <p:nvSpPr>
          <p:cNvPr id="7172" name="Rectangle 6"/>
          <p:cNvSpPr>
            <a:spLocks noChangeArrowheads="1"/>
          </p:cNvSpPr>
          <p:nvPr/>
        </p:nvSpPr>
        <p:spPr bwMode="auto">
          <a:xfrm>
            <a:off x="207963" y="863600"/>
            <a:ext cx="8936037" cy="708025"/>
          </a:xfrm>
          <a:prstGeom prst="rect">
            <a:avLst/>
          </a:prstGeom>
          <a:noFill/>
          <a:ln w="9525">
            <a:noFill/>
            <a:miter lim="800000"/>
            <a:headEnd/>
            <a:tailEnd/>
          </a:ln>
        </p:spPr>
        <p:txBody>
          <a:bodyPr>
            <a:spAutoFit/>
          </a:bodyPr>
          <a:lstStyle/>
          <a:p>
            <a:r>
              <a:rPr lang="uk-UA" sz="2000" b="1" i="1">
                <a:solidFill>
                  <a:srgbClr val="000000"/>
                </a:solidFill>
              </a:rPr>
              <a:t>Артеріальний пульс</a:t>
            </a:r>
            <a:r>
              <a:rPr lang="uk-UA" sz="2000" i="1">
                <a:solidFill>
                  <a:srgbClr val="000000"/>
                </a:solidFill>
              </a:rPr>
              <a:t> </a:t>
            </a:r>
            <a:r>
              <a:rPr lang="uk-UA" sz="2000">
                <a:solidFill>
                  <a:srgbClr val="000000"/>
                </a:solidFill>
              </a:rPr>
              <a:t>— </a:t>
            </a:r>
            <a:r>
              <a:rPr lang="uk-UA" sz="2000" u="sng">
                <a:solidFill>
                  <a:srgbClr val="000000"/>
                </a:solidFill>
              </a:rPr>
              <a:t>це коливання стінок судин, викликане змінами тиску крові, у ритмі скорочень серця.</a:t>
            </a:r>
            <a:r>
              <a:rPr lang="uk-UA" sz="2000"/>
              <a:t> </a:t>
            </a:r>
          </a:p>
        </p:txBody>
      </p:sp>
      <p:sp>
        <p:nvSpPr>
          <p:cNvPr id="7173" name="Rectangle 9"/>
          <p:cNvSpPr>
            <a:spLocks noChangeArrowheads="1"/>
          </p:cNvSpPr>
          <p:nvPr/>
        </p:nvSpPr>
        <p:spPr bwMode="auto">
          <a:xfrm>
            <a:off x="1143000" y="6007100"/>
            <a:ext cx="2592388" cy="708025"/>
          </a:xfrm>
          <a:prstGeom prst="rect">
            <a:avLst/>
          </a:prstGeom>
          <a:noFill/>
          <a:ln w="9525">
            <a:noFill/>
            <a:miter lim="800000"/>
            <a:headEnd/>
            <a:tailEnd/>
          </a:ln>
        </p:spPr>
        <p:txBody>
          <a:bodyPr>
            <a:spAutoFit/>
          </a:bodyPr>
          <a:lstStyle/>
          <a:p>
            <a:pPr algn="ctr"/>
            <a:r>
              <a:rPr lang="uk-UA" sz="2000">
                <a:solidFill>
                  <a:srgbClr val="000000"/>
                </a:solidFill>
              </a:rPr>
              <a:t>Вимірювання пульсу в самого себе</a:t>
            </a:r>
            <a:endParaRPr lang="ru-RU" sz="2000">
              <a:solidFill>
                <a:srgbClr val="000000"/>
              </a:solidFill>
            </a:endParaRPr>
          </a:p>
        </p:txBody>
      </p:sp>
      <p:grpSp>
        <p:nvGrpSpPr>
          <p:cNvPr id="7174" name="Группа 12"/>
          <p:cNvGrpSpPr>
            <a:grpSpLocks/>
          </p:cNvGrpSpPr>
          <p:nvPr/>
        </p:nvGrpSpPr>
        <p:grpSpPr bwMode="auto">
          <a:xfrm>
            <a:off x="142875" y="4002088"/>
            <a:ext cx="4714875" cy="1855787"/>
            <a:chOff x="179388" y="3644900"/>
            <a:chExt cx="4248150" cy="1541463"/>
          </a:xfrm>
        </p:grpSpPr>
        <p:pic>
          <p:nvPicPr>
            <p:cNvPr id="7179" name="Picture 7"/>
            <p:cNvPicPr>
              <a:picLocks noChangeAspect="1" noChangeArrowheads="1"/>
            </p:cNvPicPr>
            <p:nvPr/>
          </p:nvPicPr>
          <p:blipFill>
            <a:blip r:embed="rId2" cstate="print"/>
            <a:srcRect/>
            <a:stretch>
              <a:fillRect/>
            </a:stretch>
          </p:blipFill>
          <p:spPr bwMode="auto">
            <a:xfrm>
              <a:off x="179388" y="3644900"/>
              <a:ext cx="2232025" cy="1527175"/>
            </a:xfrm>
            <a:prstGeom prst="rect">
              <a:avLst/>
            </a:prstGeom>
            <a:noFill/>
            <a:ln w="9525">
              <a:noFill/>
              <a:miter lim="800000"/>
              <a:headEnd/>
              <a:tailEnd/>
            </a:ln>
          </p:spPr>
        </p:pic>
        <p:pic>
          <p:nvPicPr>
            <p:cNvPr id="7180" name="Picture 10"/>
            <p:cNvPicPr>
              <a:picLocks noChangeAspect="1" noChangeArrowheads="1"/>
            </p:cNvPicPr>
            <p:nvPr/>
          </p:nvPicPr>
          <p:blipFill>
            <a:blip r:embed="rId3" cstate="print"/>
            <a:srcRect/>
            <a:stretch>
              <a:fillRect/>
            </a:stretch>
          </p:blipFill>
          <p:spPr bwMode="auto">
            <a:xfrm>
              <a:off x="2411413" y="3644900"/>
              <a:ext cx="2016125" cy="1541463"/>
            </a:xfrm>
            <a:prstGeom prst="rect">
              <a:avLst/>
            </a:prstGeom>
            <a:noFill/>
            <a:ln w="9525">
              <a:noFill/>
              <a:miter lim="800000"/>
              <a:headEnd/>
              <a:tailEnd/>
            </a:ln>
          </p:spPr>
        </p:pic>
      </p:grpSp>
      <p:grpSp>
        <p:nvGrpSpPr>
          <p:cNvPr id="7175" name="Группа 13"/>
          <p:cNvGrpSpPr>
            <a:grpSpLocks/>
          </p:cNvGrpSpPr>
          <p:nvPr/>
        </p:nvGrpSpPr>
        <p:grpSpPr bwMode="auto">
          <a:xfrm>
            <a:off x="4932363" y="4002088"/>
            <a:ext cx="4017962" cy="1927225"/>
            <a:chOff x="4932363" y="3644900"/>
            <a:chExt cx="4017962" cy="1584325"/>
          </a:xfrm>
        </p:grpSpPr>
        <p:pic>
          <p:nvPicPr>
            <p:cNvPr id="7177" name="Picture 11"/>
            <p:cNvPicPr>
              <a:picLocks noChangeAspect="1" noChangeArrowheads="1"/>
            </p:cNvPicPr>
            <p:nvPr/>
          </p:nvPicPr>
          <p:blipFill>
            <a:blip r:embed="rId4" cstate="print"/>
            <a:srcRect/>
            <a:stretch>
              <a:fillRect/>
            </a:stretch>
          </p:blipFill>
          <p:spPr bwMode="auto">
            <a:xfrm>
              <a:off x="7235825" y="3644900"/>
              <a:ext cx="1714500" cy="1584325"/>
            </a:xfrm>
            <a:prstGeom prst="rect">
              <a:avLst/>
            </a:prstGeom>
            <a:noFill/>
            <a:ln w="9525">
              <a:noFill/>
              <a:miter lim="800000"/>
              <a:headEnd/>
              <a:tailEnd/>
            </a:ln>
          </p:spPr>
        </p:pic>
        <p:pic>
          <p:nvPicPr>
            <p:cNvPr id="7178" name="Picture 12"/>
            <p:cNvPicPr>
              <a:picLocks noChangeAspect="1" noChangeArrowheads="1"/>
            </p:cNvPicPr>
            <p:nvPr/>
          </p:nvPicPr>
          <p:blipFill>
            <a:blip r:embed="rId5" cstate="print"/>
            <a:srcRect/>
            <a:stretch>
              <a:fillRect/>
            </a:stretch>
          </p:blipFill>
          <p:spPr bwMode="auto">
            <a:xfrm>
              <a:off x="4932363" y="3644900"/>
              <a:ext cx="2397125" cy="1552575"/>
            </a:xfrm>
            <a:prstGeom prst="rect">
              <a:avLst/>
            </a:prstGeom>
            <a:noFill/>
            <a:ln w="9525">
              <a:noFill/>
              <a:miter lim="800000"/>
              <a:headEnd/>
              <a:tailEnd/>
            </a:ln>
          </p:spPr>
        </p:pic>
      </p:grpSp>
      <p:sp>
        <p:nvSpPr>
          <p:cNvPr id="7176" name="Rectangle 15"/>
          <p:cNvSpPr>
            <a:spLocks noChangeArrowheads="1"/>
          </p:cNvSpPr>
          <p:nvPr/>
        </p:nvSpPr>
        <p:spPr bwMode="auto">
          <a:xfrm>
            <a:off x="5580063" y="5935663"/>
            <a:ext cx="2897187" cy="708025"/>
          </a:xfrm>
          <a:prstGeom prst="rect">
            <a:avLst/>
          </a:prstGeom>
          <a:noFill/>
          <a:ln w="9525">
            <a:noFill/>
            <a:miter lim="800000"/>
            <a:headEnd/>
            <a:tailEnd/>
          </a:ln>
        </p:spPr>
        <p:txBody>
          <a:bodyPr wrap="none">
            <a:spAutoFit/>
          </a:bodyPr>
          <a:lstStyle/>
          <a:p>
            <a:pPr algn="ctr"/>
            <a:r>
              <a:rPr lang="uk-UA" sz="2000">
                <a:solidFill>
                  <a:srgbClr val="000000"/>
                </a:solidFill>
              </a:rPr>
              <a:t>Вимірювання пульсу в </a:t>
            </a:r>
          </a:p>
          <a:p>
            <a:pPr algn="ctr"/>
            <a:r>
              <a:rPr lang="uk-UA" sz="2000">
                <a:solidFill>
                  <a:srgbClr val="000000"/>
                </a:solidFill>
              </a:rPr>
              <a:t>іншої людини</a:t>
            </a:r>
            <a:endParaRPr lang="ru-RU" sz="2000">
              <a:solidFill>
                <a:srgbClr val="000000"/>
              </a:solidFill>
            </a:endParaRPr>
          </a:p>
        </p:txBody>
      </p:sp>
    </p:spTree>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79388" y="2997200"/>
            <a:ext cx="8821737" cy="3478213"/>
          </a:xfrm>
          <a:prstGeom prst="rect">
            <a:avLst/>
          </a:prstGeom>
          <a:noFill/>
          <a:ln w="9525">
            <a:noFill/>
            <a:miter lim="800000"/>
            <a:headEnd/>
            <a:tailEnd/>
          </a:ln>
        </p:spPr>
        <p:txBody>
          <a:bodyPr anchor="ctr">
            <a:spAutoFit/>
          </a:bodyPr>
          <a:lstStyle/>
          <a:p>
            <a:pPr indent="254000" algn="just">
              <a:buFontTx/>
              <a:buChar char="•"/>
            </a:pPr>
            <a:r>
              <a:rPr lang="uk-UA" sz="2000">
                <a:solidFill>
                  <a:srgbClr val="000000"/>
                </a:solidFill>
              </a:rPr>
              <a:t>Під час фізичних вправ частота пульсу підвищується. </a:t>
            </a:r>
          </a:p>
          <a:p>
            <a:pPr indent="254000" algn="just">
              <a:buFontTx/>
              <a:buChar char="•"/>
            </a:pPr>
            <a:r>
              <a:rPr lang="uk-UA" sz="2000">
                <a:solidFill>
                  <a:srgbClr val="000000"/>
                </a:solidFill>
              </a:rPr>
              <a:t>У ході тренування треба підрахувати пульс за 10 секунд і потім помножити отримане число на 6. Через 5—10 хвилин після закінчення тренування частота пульсу повинна стати меншою від 100.</a:t>
            </a:r>
            <a:endParaRPr lang="ru-RU" sz="2000">
              <a:solidFill>
                <a:srgbClr val="000000"/>
              </a:solidFill>
            </a:endParaRPr>
          </a:p>
          <a:p>
            <a:pPr indent="254000" algn="just">
              <a:buFontTx/>
              <a:buChar char="•"/>
            </a:pPr>
            <a:r>
              <a:rPr lang="uk-UA" sz="2000">
                <a:solidFill>
                  <a:srgbClr val="000000"/>
                </a:solidFill>
              </a:rPr>
              <a:t>Корисним є й інший вимір пульсу, який можна проводити в будь-який період дня. Треба спокійно полежати 3—5 хвилин, потім порахувати пульс, підвестися й знову виміряти пульс. </a:t>
            </a:r>
          </a:p>
          <a:p>
            <a:pPr indent="254000" algn="just">
              <a:buFontTx/>
              <a:buChar char="•"/>
            </a:pPr>
            <a:r>
              <a:rPr lang="uk-UA" sz="2000">
                <a:solidFill>
                  <a:srgbClr val="000000"/>
                </a:solidFill>
              </a:rPr>
              <a:t>Якщо різниця між двома вимірами пульсу становить понад 20 ударів за хвилину, то це свідчить про погіршення стану організму. Зі збільшенням тренованості така різниця зменшується й може скласти 8—10 ударів за хвилину.</a:t>
            </a:r>
          </a:p>
        </p:txBody>
      </p:sp>
      <p:sp>
        <p:nvSpPr>
          <p:cNvPr id="8195" name="Rectangle 5"/>
          <p:cNvSpPr>
            <a:spLocks noChangeArrowheads="1"/>
          </p:cNvSpPr>
          <p:nvPr/>
        </p:nvSpPr>
        <p:spPr bwMode="auto">
          <a:xfrm>
            <a:off x="827088" y="260350"/>
            <a:ext cx="3670300" cy="461963"/>
          </a:xfrm>
          <a:prstGeom prst="rect">
            <a:avLst/>
          </a:prstGeom>
          <a:noFill/>
          <a:ln w="9525">
            <a:noFill/>
            <a:miter lim="800000"/>
            <a:headEnd/>
            <a:tailEnd/>
          </a:ln>
        </p:spPr>
        <p:txBody>
          <a:bodyPr wrap="none">
            <a:spAutoFit/>
          </a:bodyPr>
          <a:lstStyle/>
          <a:p>
            <a:r>
              <a:rPr lang="uk-UA" sz="2400" b="1">
                <a:solidFill>
                  <a:srgbClr val="000000"/>
                </a:solidFill>
              </a:rPr>
              <a:t>2. Визначення пульсу</a:t>
            </a:r>
            <a:endParaRPr lang="ru-RU" sz="2400" b="1">
              <a:solidFill>
                <a:srgbClr val="000000"/>
              </a:solidFill>
            </a:endParaRPr>
          </a:p>
        </p:txBody>
      </p:sp>
      <p:sp>
        <p:nvSpPr>
          <p:cNvPr id="8196" name="Rectangle 6"/>
          <p:cNvSpPr>
            <a:spLocks noChangeArrowheads="1"/>
          </p:cNvSpPr>
          <p:nvPr/>
        </p:nvSpPr>
        <p:spPr bwMode="auto">
          <a:xfrm>
            <a:off x="395288" y="1052513"/>
            <a:ext cx="5534025" cy="1631950"/>
          </a:xfrm>
          <a:prstGeom prst="rect">
            <a:avLst/>
          </a:prstGeom>
          <a:noFill/>
          <a:ln w="9525">
            <a:noFill/>
            <a:miter lim="800000"/>
            <a:headEnd/>
            <a:tailEnd/>
          </a:ln>
        </p:spPr>
        <p:txBody>
          <a:bodyPr>
            <a:spAutoFit/>
          </a:bodyPr>
          <a:lstStyle/>
          <a:p>
            <a:pPr algn="just">
              <a:buFontTx/>
              <a:buChar char="•"/>
            </a:pPr>
            <a:r>
              <a:rPr lang="uk-UA" sz="2000">
                <a:solidFill>
                  <a:srgbClr val="000000"/>
                </a:solidFill>
              </a:rPr>
              <a:t> Найбільш зручне місце для промацування пульсу — променева артерія на внутрішній поверхні передпліччя, поблизу великого пальця (приблизно на сантиметр вище променевозап'ястного суглоба).</a:t>
            </a:r>
            <a:endParaRPr lang="ru-RU" sz="2000">
              <a:solidFill>
                <a:srgbClr val="000000"/>
              </a:solidFill>
            </a:endParaRPr>
          </a:p>
        </p:txBody>
      </p:sp>
      <p:pic>
        <p:nvPicPr>
          <p:cNvPr id="8199" name="Picture 7"/>
          <p:cNvPicPr>
            <a:picLocks noChangeAspect="1" noChangeArrowheads="1"/>
          </p:cNvPicPr>
          <p:nvPr/>
        </p:nvPicPr>
        <p:blipFill>
          <a:blip r:embed="rId2" cstate="print"/>
          <a:srcRect/>
          <a:stretch>
            <a:fillRect/>
          </a:stretch>
        </p:blipFill>
        <p:spPr bwMode="auto">
          <a:xfrm>
            <a:off x="6011863" y="333374"/>
            <a:ext cx="3002716" cy="1952617"/>
          </a:xfrm>
          <a:prstGeom prst="rect">
            <a:avLst/>
          </a:prstGeom>
          <a:ln>
            <a:noFill/>
          </a:ln>
          <a:effectLst>
            <a:softEdge rad="112500"/>
          </a:effectLst>
        </p:spPr>
      </p:pic>
    </p:spTree>
  </p:cSld>
  <p:clrMapOvr>
    <a:masterClrMapping/>
  </p:clrMapOvr>
  <p:transition>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179388" y="1255713"/>
            <a:ext cx="4679950" cy="5262562"/>
          </a:xfrm>
          <a:prstGeom prst="rect">
            <a:avLst/>
          </a:prstGeom>
          <a:noFill/>
          <a:ln w="9525">
            <a:noFill/>
            <a:miter lim="800000"/>
            <a:headEnd/>
            <a:tailEnd/>
          </a:ln>
        </p:spPr>
        <p:txBody>
          <a:bodyPr anchor="ctr">
            <a:spAutoFit/>
          </a:bodyPr>
          <a:lstStyle/>
          <a:p>
            <a:pPr indent="249238"/>
            <a:endParaRPr lang="uk-UA" i="1">
              <a:solidFill>
                <a:srgbClr val="000000"/>
              </a:solidFill>
            </a:endParaRPr>
          </a:p>
          <a:p>
            <a:pPr indent="249238"/>
            <a:endParaRPr lang="uk-UA">
              <a:solidFill>
                <a:srgbClr val="000000"/>
              </a:solidFill>
            </a:endParaRPr>
          </a:p>
          <a:p>
            <a:pPr indent="249238"/>
            <a:r>
              <a:rPr lang="uk-UA" sz="2000">
                <a:solidFill>
                  <a:srgbClr val="000000"/>
                </a:solidFill>
              </a:rPr>
              <a:t>Для цього покладіть долоню на нижню частину грудної клітки, дихайте рівномірно, природно — як виходить само по собі.</a:t>
            </a:r>
            <a:endParaRPr lang="ru-RU" sz="2000">
              <a:solidFill>
                <a:srgbClr val="000000"/>
              </a:solidFill>
            </a:endParaRPr>
          </a:p>
          <a:p>
            <a:pPr indent="249238"/>
            <a:endParaRPr lang="uk-UA" sz="2000">
              <a:solidFill>
                <a:srgbClr val="000000"/>
              </a:solidFill>
            </a:endParaRPr>
          </a:p>
          <a:p>
            <a:pPr indent="249238">
              <a:buClr>
                <a:srgbClr val="FF3300"/>
              </a:buClr>
              <a:buFont typeface="Wingdings" pitchFamily="2" charset="2"/>
              <a:buChar char="§"/>
            </a:pPr>
            <a:r>
              <a:rPr lang="uk-UA" sz="2000">
                <a:solidFill>
                  <a:srgbClr val="000000"/>
                </a:solidFill>
              </a:rPr>
              <a:t>Нормальний показник у стані спокою — це 18—20 дихальних циклів за одну хвилину. </a:t>
            </a:r>
          </a:p>
          <a:p>
            <a:pPr indent="249238">
              <a:buClr>
                <a:srgbClr val="FF3300"/>
              </a:buClr>
              <a:buFont typeface="Wingdings" pitchFamily="2" charset="2"/>
              <a:buChar char="§"/>
            </a:pPr>
            <a:endParaRPr lang="uk-UA" sz="2000">
              <a:solidFill>
                <a:srgbClr val="000000"/>
              </a:solidFill>
            </a:endParaRPr>
          </a:p>
          <a:p>
            <a:pPr indent="249238">
              <a:buClr>
                <a:srgbClr val="FF3300"/>
              </a:buClr>
              <a:buFont typeface="Wingdings" pitchFamily="2" charset="2"/>
              <a:buChar char="§"/>
            </a:pPr>
            <a:r>
              <a:rPr lang="uk-UA" sz="2000">
                <a:solidFill>
                  <a:srgbClr val="000000"/>
                </a:solidFill>
              </a:rPr>
              <a:t>Один дихальний цикл складається з вдиху й видиху. </a:t>
            </a:r>
          </a:p>
          <a:p>
            <a:pPr indent="249238">
              <a:buClr>
                <a:srgbClr val="FF3300"/>
              </a:buClr>
              <a:buFont typeface="Wingdings" pitchFamily="2" charset="2"/>
              <a:buChar char="§"/>
            </a:pPr>
            <a:endParaRPr lang="uk-UA" sz="2000">
              <a:solidFill>
                <a:srgbClr val="000000"/>
              </a:solidFill>
            </a:endParaRPr>
          </a:p>
          <a:p>
            <a:pPr indent="249238">
              <a:buClr>
                <a:srgbClr val="FF3300"/>
              </a:buClr>
              <a:buFont typeface="Wingdings" pitchFamily="2" charset="2"/>
              <a:buChar char="§"/>
            </a:pPr>
            <a:r>
              <a:rPr lang="uk-UA" sz="2000">
                <a:solidFill>
                  <a:srgbClr val="000000"/>
                </a:solidFill>
              </a:rPr>
              <a:t>Із поліпшенням фізичної підготовленості частота подихів знижується.</a:t>
            </a:r>
          </a:p>
        </p:txBody>
      </p:sp>
      <p:sp>
        <p:nvSpPr>
          <p:cNvPr id="9219" name="Rectangle 5"/>
          <p:cNvSpPr>
            <a:spLocks noChangeArrowheads="1"/>
          </p:cNvSpPr>
          <p:nvPr/>
        </p:nvSpPr>
        <p:spPr bwMode="auto">
          <a:xfrm>
            <a:off x="395288" y="142875"/>
            <a:ext cx="6270625" cy="523875"/>
          </a:xfrm>
          <a:prstGeom prst="rect">
            <a:avLst/>
          </a:prstGeom>
          <a:noFill/>
          <a:ln w="9525">
            <a:noFill/>
            <a:miter lim="800000"/>
            <a:headEnd/>
            <a:tailEnd/>
          </a:ln>
        </p:spPr>
        <p:txBody>
          <a:bodyPr wrap="none">
            <a:spAutoFit/>
          </a:bodyPr>
          <a:lstStyle/>
          <a:p>
            <a:r>
              <a:rPr lang="uk-UA" sz="2800" b="1">
                <a:solidFill>
                  <a:srgbClr val="000000"/>
                </a:solidFill>
              </a:rPr>
              <a:t>3. Оцінка етану органів дихання</a:t>
            </a:r>
            <a:endParaRPr lang="ru-RU" sz="2800" b="1">
              <a:solidFill>
                <a:srgbClr val="000000"/>
              </a:solidFill>
            </a:endParaRPr>
          </a:p>
        </p:txBody>
      </p:sp>
      <p:pic>
        <p:nvPicPr>
          <p:cNvPr id="9222" name="Picture 6"/>
          <p:cNvPicPr>
            <a:picLocks noChangeAspect="1" noChangeArrowheads="1"/>
          </p:cNvPicPr>
          <p:nvPr/>
        </p:nvPicPr>
        <p:blipFill>
          <a:blip r:embed="rId2" cstate="print"/>
          <a:srcRect/>
          <a:stretch>
            <a:fillRect/>
          </a:stretch>
        </p:blipFill>
        <p:spPr bwMode="auto">
          <a:xfrm>
            <a:off x="5003800" y="1890736"/>
            <a:ext cx="4024313" cy="4895850"/>
          </a:xfrm>
          <a:prstGeom prst="rect">
            <a:avLst/>
          </a:prstGeom>
          <a:ln>
            <a:noFill/>
          </a:ln>
          <a:effectLst>
            <a:softEdge rad="112500"/>
          </a:effectLst>
        </p:spPr>
      </p:pic>
      <p:sp>
        <p:nvSpPr>
          <p:cNvPr id="9221" name="Rectangle 7"/>
          <p:cNvSpPr>
            <a:spLocks noChangeArrowheads="1"/>
          </p:cNvSpPr>
          <p:nvPr/>
        </p:nvSpPr>
        <p:spPr bwMode="auto">
          <a:xfrm>
            <a:off x="431800" y="714375"/>
            <a:ext cx="8712200" cy="708025"/>
          </a:xfrm>
          <a:prstGeom prst="rect">
            <a:avLst/>
          </a:prstGeom>
          <a:noFill/>
          <a:ln w="9525">
            <a:noFill/>
            <a:miter lim="800000"/>
            <a:headEnd/>
            <a:tailEnd/>
          </a:ln>
        </p:spPr>
        <p:txBody>
          <a:bodyPr>
            <a:spAutoFit/>
          </a:bodyPr>
          <a:lstStyle/>
          <a:p>
            <a:r>
              <a:rPr lang="uk-UA" sz="2000" i="1">
                <a:solidFill>
                  <a:srgbClr val="000000"/>
                </a:solidFill>
              </a:rPr>
              <a:t>      Оцінку стану органів дихання проводять за кількістю подихів за хвилину в положенні сидячи в розслабленому стані.</a:t>
            </a:r>
            <a:endParaRPr lang="ru-RU" sz="2000" i="1">
              <a:solidFill>
                <a:srgbClr val="000000"/>
              </a:solidFill>
            </a:endParaRPr>
          </a:p>
        </p:txBody>
      </p:sp>
    </p:spTree>
  </p:cSld>
  <p:clrMapOvr>
    <a:masterClrMapping/>
  </p:clrMapOvr>
  <p:transition>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1160463" y="142875"/>
            <a:ext cx="5483225" cy="523875"/>
          </a:xfrm>
          <a:prstGeom prst="rect">
            <a:avLst/>
          </a:prstGeom>
          <a:noFill/>
          <a:ln w="9525">
            <a:noFill/>
            <a:miter lim="800000"/>
            <a:headEnd/>
            <a:tailEnd/>
          </a:ln>
        </p:spPr>
        <p:txBody>
          <a:bodyPr wrap="none">
            <a:spAutoFit/>
          </a:bodyPr>
          <a:lstStyle/>
          <a:p>
            <a:pPr algn="ctr"/>
            <a:r>
              <a:rPr lang="uk-UA" sz="2800" b="1">
                <a:solidFill>
                  <a:srgbClr val="000000"/>
                </a:solidFill>
              </a:rPr>
              <a:t>4. Техніка домашніх вимірів</a:t>
            </a:r>
            <a:endParaRPr lang="ru-RU" sz="2800" b="1">
              <a:solidFill>
                <a:srgbClr val="000000"/>
              </a:solidFill>
            </a:endParaRPr>
          </a:p>
        </p:txBody>
      </p:sp>
      <p:sp>
        <p:nvSpPr>
          <p:cNvPr id="10243" name="Rectangle 6"/>
          <p:cNvSpPr>
            <a:spLocks noChangeArrowheads="1"/>
          </p:cNvSpPr>
          <p:nvPr/>
        </p:nvSpPr>
        <p:spPr bwMode="auto">
          <a:xfrm>
            <a:off x="785813" y="642938"/>
            <a:ext cx="7715250" cy="1016000"/>
          </a:xfrm>
          <a:prstGeom prst="rect">
            <a:avLst/>
          </a:prstGeom>
          <a:noFill/>
          <a:ln w="9525">
            <a:noFill/>
            <a:miter lim="800000"/>
            <a:headEnd/>
            <a:tailEnd/>
          </a:ln>
        </p:spPr>
        <p:txBody>
          <a:bodyPr>
            <a:spAutoFit/>
          </a:bodyPr>
          <a:lstStyle/>
          <a:p>
            <a:pPr algn="ctr"/>
            <a:r>
              <a:rPr lang="uk-UA" sz="2000" i="1" u="sng">
                <a:solidFill>
                  <a:srgbClr val="000000"/>
                </a:solidFill>
              </a:rPr>
              <a:t>Моніторинг фізичного розвитку може включати </a:t>
            </a:r>
          </a:p>
          <a:p>
            <a:r>
              <a:rPr lang="uk-UA" sz="2000">
                <a:solidFill>
                  <a:srgbClr val="000000"/>
                </a:solidFill>
              </a:rPr>
              <a:t>вимір окружності грудної клітки, талії, стегна, гомілки, плеча й передпліччя, а також вимір ширини плечей та маси тіла.</a:t>
            </a:r>
            <a:endParaRPr lang="ru-RU" sz="2000">
              <a:solidFill>
                <a:srgbClr val="000000"/>
              </a:solidFill>
            </a:endParaRPr>
          </a:p>
        </p:txBody>
      </p:sp>
      <p:sp>
        <p:nvSpPr>
          <p:cNvPr id="10244" name="Rectangle 7"/>
          <p:cNvSpPr>
            <a:spLocks noChangeArrowheads="1"/>
          </p:cNvSpPr>
          <p:nvPr/>
        </p:nvSpPr>
        <p:spPr bwMode="auto">
          <a:xfrm>
            <a:off x="1643063" y="2060575"/>
            <a:ext cx="2714625" cy="2554288"/>
          </a:xfrm>
          <a:prstGeom prst="rect">
            <a:avLst/>
          </a:prstGeom>
          <a:noFill/>
          <a:ln w="9525">
            <a:noFill/>
            <a:miter lim="800000"/>
            <a:headEnd/>
            <a:tailEnd/>
          </a:ln>
        </p:spPr>
        <p:txBody>
          <a:bodyPr>
            <a:spAutoFit/>
          </a:bodyPr>
          <a:lstStyle/>
          <a:p>
            <a:r>
              <a:rPr lang="uk-UA" sz="2000">
                <a:solidFill>
                  <a:srgbClr val="000000"/>
                </a:solidFill>
              </a:rPr>
              <a:t>Для того щоб визначити окружність грудної клітки, візьміть сантиметрову стрічку правою рукою за нульову поділку, а лівою за середину.</a:t>
            </a:r>
            <a:endParaRPr lang="ru-RU" sz="2000">
              <a:solidFill>
                <a:srgbClr val="000000"/>
              </a:solidFill>
            </a:endParaRPr>
          </a:p>
        </p:txBody>
      </p:sp>
      <p:sp>
        <p:nvSpPr>
          <p:cNvPr id="10245" name="Rectangle 8"/>
          <p:cNvSpPr>
            <a:spLocks noChangeArrowheads="1"/>
          </p:cNvSpPr>
          <p:nvPr/>
        </p:nvSpPr>
        <p:spPr bwMode="auto">
          <a:xfrm>
            <a:off x="6084888" y="2060575"/>
            <a:ext cx="3059112" cy="2246313"/>
          </a:xfrm>
          <a:prstGeom prst="rect">
            <a:avLst/>
          </a:prstGeom>
          <a:noFill/>
          <a:ln w="9525">
            <a:noFill/>
            <a:miter lim="800000"/>
            <a:headEnd/>
            <a:tailEnd/>
          </a:ln>
        </p:spPr>
        <p:txBody>
          <a:bodyPr>
            <a:spAutoFit/>
          </a:bodyPr>
          <a:lstStyle/>
          <a:p>
            <a:r>
              <a:rPr lang="uk-UA" sz="2000">
                <a:solidFill>
                  <a:srgbClr val="000000"/>
                </a:solidFill>
              </a:rPr>
              <a:t>Окружність плеча вимірюють, накладаючи сантиметрову стрічку по найбільшій опуклості при напружено зігнутій і при вільно опущеній  руці.</a:t>
            </a:r>
            <a:endParaRPr lang="ru-RU" sz="2000">
              <a:solidFill>
                <a:srgbClr val="000000"/>
              </a:solidFill>
            </a:endParaRPr>
          </a:p>
        </p:txBody>
      </p:sp>
      <p:sp>
        <p:nvSpPr>
          <p:cNvPr id="10246" name="Rectangle 9"/>
          <p:cNvSpPr>
            <a:spLocks noChangeArrowheads="1"/>
          </p:cNvSpPr>
          <p:nvPr/>
        </p:nvSpPr>
        <p:spPr bwMode="auto">
          <a:xfrm>
            <a:off x="17463" y="5084763"/>
            <a:ext cx="6840537" cy="1631950"/>
          </a:xfrm>
          <a:prstGeom prst="rect">
            <a:avLst/>
          </a:prstGeom>
          <a:noFill/>
          <a:ln w="9525">
            <a:noFill/>
            <a:miter lim="800000"/>
            <a:headEnd/>
            <a:tailEnd/>
          </a:ln>
        </p:spPr>
        <p:txBody>
          <a:bodyPr>
            <a:spAutoFit/>
          </a:bodyPr>
          <a:lstStyle/>
          <a:p>
            <a:r>
              <a:rPr lang="uk-UA" sz="2000">
                <a:solidFill>
                  <a:srgbClr val="000000"/>
                </a:solidFill>
              </a:rPr>
              <a:t>Окружність стегна визначають, накладаючи стрічку позаду під сідничною складкою, паралельно до підлоги, а окружність гомілки — накладаючи стрічку по найбільшій опуклості. При цьому потрібно стояти так, щоб маса тіла розподілялася рівномірно на обидві ноги.</a:t>
            </a:r>
            <a:endParaRPr lang="ru-RU" sz="2000">
              <a:solidFill>
                <a:srgbClr val="000000"/>
              </a:solidFill>
            </a:endParaRPr>
          </a:p>
        </p:txBody>
      </p:sp>
      <p:pic>
        <p:nvPicPr>
          <p:cNvPr id="10251" name="Picture 11"/>
          <p:cNvPicPr>
            <a:picLocks noChangeAspect="1" noChangeArrowheads="1"/>
          </p:cNvPicPr>
          <p:nvPr/>
        </p:nvPicPr>
        <p:blipFill>
          <a:blip r:embed="rId2" cstate="print"/>
          <a:srcRect/>
          <a:stretch>
            <a:fillRect/>
          </a:stretch>
        </p:blipFill>
        <p:spPr bwMode="auto">
          <a:xfrm>
            <a:off x="179388" y="1989138"/>
            <a:ext cx="1625600" cy="2376487"/>
          </a:xfrm>
          <a:prstGeom prst="rect">
            <a:avLst/>
          </a:prstGeom>
          <a:ln>
            <a:noFill/>
          </a:ln>
          <a:effectLst>
            <a:softEdge rad="112500"/>
          </a:effectLst>
        </p:spPr>
      </p:pic>
      <p:pic>
        <p:nvPicPr>
          <p:cNvPr id="10252" name="Picture 12"/>
          <p:cNvPicPr>
            <a:picLocks noChangeAspect="1" noChangeArrowheads="1"/>
          </p:cNvPicPr>
          <p:nvPr/>
        </p:nvPicPr>
        <p:blipFill>
          <a:blip r:embed="rId3" cstate="print"/>
          <a:srcRect/>
          <a:stretch>
            <a:fillRect/>
          </a:stretch>
        </p:blipFill>
        <p:spPr bwMode="auto">
          <a:xfrm>
            <a:off x="4400550" y="1989138"/>
            <a:ext cx="1538288" cy="2303462"/>
          </a:xfrm>
          <a:prstGeom prst="rect">
            <a:avLst/>
          </a:prstGeom>
          <a:ln>
            <a:noFill/>
          </a:ln>
          <a:effectLst>
            <a:outerShdw blurRad="190500" algn="tl" rotWithShape="0">
              <a:srgbClr val="000000">
                <a:alpha val="70000"/>
              </a:srgbClr>
            </a:outerShdw>
          </a:effectLst>
        </p:spPr>
      </p:pic>
      <p:pic>
        <p:nvPicPr>
          <p:cNvPr id="10253" name="Picture 13"/>
          <p:cNvPicPr>
            <a:picLocks noChangeAspect="1" noChangeArrowheads="1"/>
          </p:cNvPicPr>
          <p:nvPr/>
        </p:nvPicPr>
        <p:blipFill>
          <a:blip r:embed="rId4" cstate="print"/>
          <a:srcRect/>
          <a:stretch>
            <a:fillRect/>
          </a:stretch>
        </p:blipFill>
        <p:spPr bwMode="auto">
          <a:xfrm>
            <a:off x="6659563" y="4938713"/>
            <a:ext cx="2346325" cy="1704975"/>
          </a:xfrm>
          <a:prstGeom prst="rect">
            <a:avLst/>
          </a:prstGeom>
          <a:ln>
            <a:noFill/>
          </a:ln>
          <a:effectLst>
            <a:outerShdw blurRad="190500" algn="tl" rotWithShape="0">
              <a:srgbClr val="000000">
                <a:alpha val="70000"/>
              </a:srgbClr>
            </a:outerShdw>
          </a:effectLst>
        </p:spPr>
      </p:pic>
    </p:spTree>
  </p:cSld>
  <p:clrMapOvr>
    <a:masterClrMapping/>
  </p:clrMapOvr>
  <p:transition>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http://coolwumen.ru/risunki/vmir/taille_thumbs.jpg"/>
          <p:cNvPicPr>
            <a:picLocks noChangeAspect="1" noChangeArrowheads="1"/>
          </p:cNvPicPr>
          <p:nvPr/>
        </p:nvPicPr>
        <p:blipFill>
          <a:blip r:embed="rId2" cstate="print"/>
          <a:srcRect/>
          <a:stretch>
            <a:fillRect/>
          </a:stretch>
        </p:blipFill>
        <p:spPr bwMode="auto">
          <a:xfrm>
            <a:off x="7715250" y="4686300"/>
            <a:ext cx="1285875" cy="2057400"/>
          </a:xfrm>
          <a:prstGeom prst="rect">
            <a:avLst/>
          </a:prstGeom>
          <a:noFill/>
          <a:ln w="9525">
            <a:noFill/>
            <a:miter lim="800000"/>
            <a:headEnd/>
            <a:tailEnd/>
          </a:ln>
        </p:spPr>
      </p:pic>
      <p:pic>
        <p:nvPicPr>
          <p:cNvPr id="55298" name="Picture 2"/>
          <p:cNvPicPr>
            <a:picLocks noChangeAspect="1" noChangeArrowheads="1"/>
          </p:cNvPicPr>
          <p:nvPr/>
        </p:nvPicPr>
        <p:blipFill>
          <a:blip r:embed="rId3" cstate="print"/>
          <a:srcRect b="15151"/>
          <a:stretch>
            <a:fillRect/>
          </a:stretch>
        </p:blipFill>
        <p:spPr bwMode="auto">
          <a:xfrm>
            <a:off x="4775200" y="142875"/>
            <a:ext cx="4241800" cy="2000250"/>
          </a:xfrm>
          <a:prstGeom prst="rect">
            <a:avLst/>
          </a:prstGeom>
          <a:ln>
            <a:noFill/>
          </a:ln>
          <a:effectLst>
            <a:outerShdw blurRad="292100" dist="139700" dir="2700000" algn="tl" rotWithShape="0">
              <a:srgbClr val="333333">
                <a:alpha val="65000"/>
              </a:srgbClr>
            </a:outerShdw>
          </a:effectLst>
        </p:spPr>
      </p:pic>
      <p:sp>
        <p:nvSpPr>
          <p:cNvPr id="11268" name="TextBox 4"/>
          <p:cNvSpPr txBox="1">
            <a:spLocks noChangeArrowheads="1"/>
          </p:cNvSpPr>
          <p:nvPr/>
        </p:nvSpPr>
        <p:spPr bwMode="auto">
          <a:xfrm>
            <a:off x="142875" y="0"/>
            <a:ext cx="5500688" cy="2370138"/>
          </a:xfrm>
          <a:prstGeom prst="rect">
            <a:avLst/>
          </a:prstGeom>
          <a:noFill/>
          <a:ln w="9525">
            <a:noFill/>
            <a:miter lim="800000"/>
            <a:headEnd/>
            <a:tailEnd/>
          </a:ln>
        </p:spPr>
        <p:txBody>
          <a:bodyPr>
            <a:spAutoFit/>
          </a:bodyPr>
          <a:lstStyle/>
          <a:p>
            <a:pPr algn="ctr"/>
            <a:r>
              <a:rPr lang="uk-UA" sz="2800" b="1">
                <a:solidFill>
                  <a:srgbClr val="000000"/>
                </a:solidFill>
                <a:latin typeface="Times New Roman" pitchFamily="18" charset="0"/>
                <a:cs typeface="Times New Roman" pitchFamily="18" charset="0"/>
              </a:rPr>
              <a:t>Грудоплечовий тест</a:t>
            </a:r>
            <a:endParaRPr lang="ru-RU" sz="2800">
              <a:solidFill>
                <a:srgbClr val="000000"/>
              </a:solidFill>
              <a:latin typeface="Times New Roman" pitchFamily="18" charset="0"/>
              <a:cs typeface="Times New Roman" pitchFamily="18" charset="0"/>
            </a:endParaRPr>
          </a:p>
          <a:p>
            <a:r>
              <a:rPr lang="uk-UA" sz="2000">
                <a:solidFill>
                  <a:srgbClr val="000000"/>
                </a:solidFill>
                <a:latin typeface="Times New Roman" pitchFamily="18" charset="0"/>
                <a:cs typeface="Times New Roman" pitchFamily="18" charset="0"/>
              </a:rPr>
              <a:t>     Інший тест, що може показати зміну стану постави,— це грудоплечовий тест. Методика цього тесту полягає у визначенні відстані від середини одного плеча до середини іншого попереду й позаду. Після цього перший показник ділять на другий.</a:t>
            </a:r>
            <a:endParaRPr lang="ru-RU" sz="2000">
              <a:solidFill>
                <a:srgbClr val="000000"/>
              </a:solidFill>
              <a:latin typeface="Times New Roman" pitchFamily="18" charset="0"/>
              <a:cs typeface="Times New Roman" pitchFamily="18" charset="0"/>
            </a:endParaRPr>
          </a:p>
        </p:txBody>
      </p:sp>
      <p:sp>
        <p:nvSpPr>
          <p:cNvPr id="11269" name="TextBox 5"/>
          <p:cNvSpPr txBox="1">
            <a:spLocks noChangeArrowheads="1"/>
          </p:cNvSpPr>
          <p:nvPr/>
        </p:nvSpPr>
        <p:spPr bwMode="auto">
          <a:xfrm>
            <a:off x="142875" y="2286000"/>
            <a:ext cx="8786813" cy="4554538"/>
          </a:xfrm>
          <a:prstGeom prst="rect">
            <a:avLst/>
          </a:prstGeom>
          <a:noFill/>
          <a:ln w="9525">
            <a:noFill/>
            <a:miter lim="800000"/>
            <a:headEnd/>
            <a:tailEnd/>
          </a:ln>
        </p:spPr>
        <p:txBody>
          <a:bodyPr>
            <a:spAutoFit/>
          </a:bodyPr>
          <a:lstStyle/>
          <a:p>
            <a:pPr algn="just"/>
            <a:r>
              <a:rPr lang="uk-UA" sz="2000">
                <a:solidFill>
                  <a:srgbClr val="000000"/>
                </a:solidFill>
                <a:latin typeface="Times New Roman" pitchFamily="18" charset="0"/>
                <a:cs typeface="Times New Roman" pitchFamily="18" charset="0"/>
              </a:rPr>
              <a:t>    У нормі частка від ділення має бути в межах 1—0,9. Показники 0,9—0,8 вважають початковими проявами порушення постави. Показники 0,7 і нижче свідчать про порушення постави. Наприклад, у Катрусі на початку навчального року передній грудоплечовий вимір складав 27см, задній — 28см.      Через півроку передній розмір був уже 26см, а задній — 29см. </a:t>
            </a:r>
          </a:p>
          <a:p>
            <a:pPr algn="just"/>
            <a:r>
              <a:rPr lang="uk-UA" sz="2000">
                <a:solidFill>
                  <a:srgbClr val="000000"/>
                </a:solidFill>
                <a:latin typeface="Times New Roman" pitchFamily="18" charset="0"/>
                <a:cs typeface="Times New Roman" pitchFamily="18" charset="0"/>
              </a:rPr>
              <a:t>    Це свідчить про погіршення постави.</a:t>
            </a:r>
            <a:endParaRPr lang="ru-RU" sz="2000">
              <a:solidFill>
                <a:srgbClr val="000000"/>
              </a:solidFill>
              <a:latin typeface="Times New Roman" pitchFamily="18" charset="0"/>
              <a:cs typeface="Times New Roman" pitchFamily="18" charset="0"/>
            </a:endParaRPr>
          </a:p>
          <a:p>
            <a:pPr algn="just"/>
            <a:r>
              <a:rPr lang="uk-UA" sz="2000">
                <a:solidFill>
                  <a:srgbClr val="000000"/>
                </a:solidFill>
                <a:latin typeface="Times New Roman" pitchFamily="18" charset="0"/>
                <a:cs typeface="Times New Roman" pitchFamily="18" charset="0"/>
              </a:rPr>
              <a:t>Проведіть за допомогою твердої сантиметрової лінійки грудоплечовий тест. Запишіть результат. Для того щоб судити про те, що відбувається з вашою поставою, цей тест треба знову провести через кілька місяців</a:t>
            </a:r>
          </a:p>
          <a:p>
            <a:r>
              <a:rPr lang="uk-UA" sz="2000" b="1">
                <a:solidFill>
                  <a:srgbClr val="000000"/>
                </a:solidFill>
                <a:latin typeface="Times New Roman" pitchFamily="18" charset="0"/>
                <a:cs typeface="Times New Roman" pitchFamily="18" charset="0"/>
              </a:rPr>
              <a:t>Визначення окружності талії</a:t>
            </a:r>
            <a:endParaRPr lang="ru-RU" sz="2000">
              <a:solidFill>
                <a:srgbClr val="000000"/>
              </a:solidFill>
              <a:latin typeface="Times New Roman" pitchFamily="18" charset="0"/>
              <a:cs typeface="Times New Roman" pitchFamily="18" charset="0"/>
            </a:endParaRPr>
          </a:p>
          <a:p>
            <a:pPr algn="just"/>
            <a:r>
              <a:rPr lang="uk-UA">
                <a:solidFill>
                  <a:srgbClr val="000000"/>
                </a:solidFill>
                <a:latin typeface="Times New Roman" pitchFamily="18" charset="0"/>
                <a:cs typeface="Times New Roman" pitchFamily="18" charset="0"/>
              </a:rPr>
              <a:t>      Окружність талії вимірюють так. Візьміть сантиметрову стрічку правою рукою за нульову поділку, а лівою — за середину й, визначивши з її допомогою найвужче місце тулуба між грудною кліткою й тазом, виміряйте окружність. Стежте за тим, щоб позаду й попереду стрічка була на одному рівні. Для того щоб судити про свій фізичний розвиток, цей вимір треба проводити кожні два місяці.</a:t>
            </a:r>
            <a:endParaRPr lang="ru-RU"/>
          </a:p>
        </p:txBody>
      </p:sp>
    </p:spTree>
  </p:cSld>
  <p:clrMapOvr>
    <a:masterClrMapping/>
  </p:clrMapOvr>
  <p:transition>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179388" y="549275"/>
            <a:ext cx="5678487" cy="1631950"/>
          </a:xfrm>
          <a:prstGeom prst="rect">
            <a:avLst/>
          </a:prstGeom>
          <a:noFill/>
          <a:ln w="9525">
            <a:noFill/>
            <a:miter lim="800000"/>
            <a:headEnd/>
            <a:tailEnd/>
          </a:ln>
        </p:spPr>
        <p:txBody>
          <a:bodyPr>
            <a:spAutoFit/>
          </a:bodyPr>
          <a:lstStyle/>
          <a:p>
            <a:r>
              <a:rPr lang="uk-UA" sz="2000">
                <a:solidFill>
                  <a:srgbClr val="000000"/>
                </a:solidFill>
              </a:rPr>
              <a:t>   </a:t>
            </a:r>
            <a:r>
              <a:rPr lang="uk-UA" sz="2000" u="sng">
                <a:solidFill>
                  <a:srgbClr val="000000"/>
                </a:solidFill>
              </a:rPr>
              <a:t>Зріст легко визначити в такий спосіб: </a:t>
            </a:r>
          </a:p>
          <a:p>
            <a:r>
              <a:rPr lang="uk-UA" sz="2000">
                <a:solidFill>
                  <a:srgbClr val="000000"/>
                </a:solidFill>
              </a:rPr>
              <a:t>   до стіни або одвірка прикріплюють сантиметрову стрічку завдовжки 2 метри з нульовою поділкою на підлозі або креслять лінію й роблять на ній відповідну розмітку.</a:t>
            </a:r>
            <a:endParaRPr lang="ru-RU" sz="2000">
              <a:solidFill>
                <a:srgbClr val="000000"/>
              </a:solidFill>
            </a:endParaRPr>
          </a:p>
        </p:txBody>
      </p:sp>
      <p:sp>
        <p:nvSpPr>
          <p:cNvPr id="12291" name="Rectangle 5"/>
          <p:cNvSpPr>
            <a:spLocks noChangeArrowheads="1"/>
          </p:cNvSpPr>
          <p:nvPr/>
        </p:nvSpPr>
        <p:spPr bwMode="auto">
          <a:xfrm>
            <a:off x="1187450" y="3357563"/>
            <a:ext cx="7434263" cy="400050"/>
          </a:xfrm>
          <a:prstGeom prst="rect">
            <a:avLst/>
          </a:prstGeom>
          <a:noFill/>
          <a:ln w="9525">
            <a:noFill/>
            <a:miter lim="800000"/>
            <a:headEnd/>
            <a:tailEnd/>
          </a:ln>
        </p:spPr>
        <p:txBody>
          <a:bodyPr wrap="none">
            <a:spAutoFit/>
          </a:bodyPr>
          <a:lstStyle/>
          <a:p>
            <a:r>
              <a:rPr lang="uk-UA" sz="2000" u="sng">
                <a:solidFill>
                  <a:srgbClr val="000000"/>
                </a:solidFill>
              </a:rPr>
              <a:t>Масу можна перевірити, скориставшись підлоговими вагами.</a:t>
            </a:r>
          </a:p>
        </p:txBody>
      </p:sp>
      <p:pic>
        <p:nvPicPr>
          <p:cNvPr id="50182" name="Picture 6"/>
          <p:cNvPicPr>
            <a:picLocks noChangeAspect="1" noChangeArrowheads="1"/>
          </p:cNvPicPr>
          <p:nvPr/>
        </p:nvPicPr>
        <p:blipFill>
          <a:blip r:embed="rId2" cstate="print"/>
          <a:srcRect/>
          <a:stretch>
            <a:fillRect/>
          </a:stretch>
        </p:blipFill>
        <p:spPr bwMode="auto">
          <a:xfrm>
            <a:off x="5935693" y="476250"/>
            <a:ext cx="3065463" cy="2300288"/>
          </a:xfrm>
          <a:prstGeom prst="rect">
            <a:avLst/>
          </a:prstGeom>
          <a:ln>
            <a:noFill/>
          </a:ln>
          <a:effectLst>
            <a:softEdge rad="112500"/>
          </a:effectLst>
        </p:spPr>
      </p:pic>
      <p:pic>
        <p:nvPicPr>
          <p:cNvPr id="50183" name="Picture 7"/>
          <p:cNvPicPr>
            <a:picLocks noChangeAspect="1" noChangeArrowheads="1"/>
          </p:cNvPicPr>
          <p:nvPr/>
        </p:nvPicPr>
        <p:blipFill>
          <a:blip r:embed="rId3" cstate="print"/>
          <a:srcRect/>
          <a:stretch>
            <a:fillRect/>
          </a:stretch>
        </p:blipFill>
        <p:spPr bwMode="auto">
          <a:xfrm>
            <a:off x="4716463" y="3976688"/>
            <a:ext cx="2879725" cy="2105025"/>
          </a:xfrm>
          <a:prstGeom prst="rect">
            <a:avLst/>
          </a:prstGeom>
          <a:ln>
            <a:noFill/>
          </a:ln>
          <a:effectLst>
            <a:softEdge rad="112500"/>
          </a:effectLst>
        </p:spPr>
      </p:pic>
      <p:pic>
        <p:nvPicPr>
          <p:cNvPr id="50184" name="Picture 8"/>
          <p:cNvPicPr>
            <a:picLocks noChangeAspect="1" noChangeArrowheads="1"/>
          </p:cNvPicPr>
          <p:nvPr/>
        </p:nvPicPr>
        <p:blipFill>
          <a:blip r:embed="rId4" cstate="print"/>
          <a:srcRect t="9673" b="9673"/>
          <a:stretch>
            <a:fillRect/>
          </a:stretch>
        </p:blipFill>
        <p:spPr bwMode="auto">
          <a:xfrm>
            <a:off x="1403350" y="3963988"/>
            <a:ext cx="2808288" cy="2128837"/>
          </a:xfrm>
          <a:prstGeom prst="rect">
            <a:avLst/>
          </a:prstGeom>
          <a:ln>
            <a:noFill/>
          </a:ln>
          <a:effectLst>
            <a:softEdge rad="112500"/>
          </a:effectLst>
        </p:spPr>
      </p:pic>
    </p:spTree>
  </p:cSld>
  <p:clrMapOvr>
    <a:masterClrMapping/>
  </p:clrMapOvr>
  <p:transition>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p:cNvSpPr>
            <a:spLocks noChangeArrowheads="1"/>
          </p:cNvSpPr>
          <p:nvPr/>
        </p:nvSpPr>
        <p:spPr bwMode="auto">
          <a:xfrm>
            <a:off x="1285875" y="71438"/>
            <a:ext cx="7366000" cy="461962"/>
          </a:xfrm>
          <a:prstGeom prst="rect">
            <a:avLst/>
          </a:prstGeom>
          <a:noFill/>
          <a:ln w="9525">
            <a:noFill/>
            <a:miter lim="800000"/>
            <a:headEnd/>
            <a:tailEnd/>
          </a:ln>
        </p:spPr>
        <p:txBody>
          <a:bodyPr wrap="none" anchor="ctr">
            <a:spAutoFit/>
          </a:bodyPr>
          <a:lstStyle/>
          <a:p>
            <a:pPr>
              <a:defRPr/>
            </a:pPr>
            <a:r>
              <a:rPr lang="uk-UA" sz="2400" b="1" u="sng" dirty="0">
                <a:solidFill>
                  <a:srgbClr val="000000"/>
                </a:solidFill>
                <a:latin typeface="+mn-lt"/>
              </a:rPr>
              <a:t>Отримані дані можна порівняти з таблицею</a:t>
            </a:r>
            <a:r>
              <a:rPr lang="ru-RU" sz="2400" b="1" u="sng" dirty="0">
                <a:latin typeface="+mn-lt"/>
              </a:rPr>
              <a:t> </a:t>
            </a:r>
          </a:p>
        </p:txBody>
      </p:sp>
      <p:graphicFrame>
        <p:nvGraphicFramePr>
          <p:cNvPr id="12434" name="Group 146"/>
          <p:cNvGraphicFramePr>
            <a:graphicFrameLocks noGrp="1"/>
          </p:cNvGraphicFramePr>
          <p:nvPr>
            <p:ph/>
          </p:nvPr>
        </p:nvGraphicFramePr>
        <p:xfrm>
          <a:off x="611188" y="571500"/>
          <a:ext cx="8229600" cy="2782572"/>
        </p:xfrm>
        <a:graphic>
          <a:graphicData uri="http://schemas.openxmlformats.org/drawingml/2006/table">
            <a:tbl>
              <a:tblPr/>
              <a:tblGrid>
                <a:gridCol w="1646237"/>
                <a:gridCol w="1646238"/>
                <a:gridCol w="1644650"/>
                <a:gridCol w="1646237"/>
                <a:gridCol w="1646238"/>
              </a:tblGrid>
              <a:tr h="180975">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rPr>
                        <a:t>Вік, роки</a:t>
                      </a:r>
                      <a:endParaRPr kumimoji="0" lang="ru-RU"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rPr>
                        <a:t>Маса тіла, кг</a:t>
                      </a:r>
                      <a:endParaRPr kumimoji="0" lang="ru-RU"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hMerge="1">
                  <a:txBody>
                    <a:bodyPr/>
                    <a:lstStyle/>
                    <a:p>
                      <a:endParaRPr lang="ru-RU"/>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rPr>
                        <a:t>Зріст, см</a:t>
                      </a:r>
                      <a:endParaRPr kumimoji="0" lang="ru-RU"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hMerge="1">
                  <a:txBody>
                    <a:bodyPr/>
                    <a:lstStyle/>
                    <a:p>
                      <a:endParaRPr lang="ru-RU"/>
                    </a:p>
                  </a:txBody>
                  <a:tcPr/>
                </a:tc>
              </a:tr>
              <a:tr h="277813">
                <a:tc vMerge="1">
                  <a:txBody>
                    <a:bodyPr/>
                    <a:lstStyle/>
                    <a:p>
                      <a:endParaRPr lang="ru-RU"/>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Хлопчики </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Дівчата </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Хлопчики </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rPr>
                        <a:t>Дівчата </a:t>
                      </a:r>
                      <a:endParaRPr kumimoji="0" lang="ru-RU" sz="16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60363">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10</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30—38</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30—39</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135—147</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ahoma" pitchFamily="34" charset="0"/>
                          <a:cs typeface="Times New Roman" pitchFamily="18" charset="0"/>
                        </a:rPr>
                        <a:t>134—147</a:t>
                      </a:r>
                      <a:endParaRPr kumimoji="0" lang="ru-RU" sz="1600" b="0" i="0" u="none" strike="noStrike" cap="none" normalizeH="0" baseline="0" dirty="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60363">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11</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32—41</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32—39</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138—149</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ahoma" pitchFamily="34" charset="0"/>
                          <a:cs typeface="Times New Roman" pitchFamily="18" charset="0"/>
                        </a:rPr>
                        <a:t>132—152</a:t>
                      </a:r>
                      <a:endParaRPr kumimoji="0" lang="ru-RU" sz="1600" b="0" i="0" u="none" strike="noStrike" cap="none" normalizeH="0" baseline="0" dirty="0" smtClean="0">
                        <a:ln>
                          <a:noFill/>
                        </a:ln>
                        <a:solidFill>
                          <a:srgbClr val="000000"/>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60363">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12</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37—49</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38—50</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143—158</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ahoma" pitchFamily="34" charset="0"/>
                          <a:cs typeface="Times New Roman" pitchFamily="18" charset="0"/>
                        </a:rPr>
                        <a:t>146—160</a:t>
                      </a:r>
                      <a:endParaRPr kumimoji="0" lang="ru-RU" sz="1600" b="0" i="0" u="none" strike="noStrike" cap="none" normalizeH="0" baseline="0" dirty="0" smtClean="0">
                        <a:ln>
                          <a:noFill/>
                        </a:ln>
                        <a:solidFill>
                          <a:srgbClr val="000000"/>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60363">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13</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39—53</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43—54</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149—165</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ahoma" pitchFamily="34" charset="0"/>
                          <a:cs typeface="Times New Roman" pitchFamily="18" charset="0"/>
                        </a:rPr>
                        <a:t>151—163</a:t>
                      </a:r>
                      <a:endParaRPr kumimoji="0" lang="ru-RU" sz="1600" b="0" i="0" u="none" strike="noStrike" cap="none" normalizeH="0" baseline="0" dirty="0" smtClean="0">
                        <a:ln>
                          <a:noFill/>
                        </a:ln>
                        <a:solidFill>
                          <a:srgbClr val="000000"/>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277813">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rPr>
                        <a:t>14</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45—57</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46—56</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155—170</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ahoma" pitchFamily="34" charset="0"/>
                          <a:cs typeface="Times New Roman" pitchFamily="18" charset="0"/>
                        </a:rPr>
                        <a:t>154—167</a:t>
                      </a:r>
                      <a:endParaRPr kumimoji="0" lang="ru-RU" sz="1600" b="0" i="0" u="none" strike="noStrike" cap="none" normalizeH="0" baseline="0" dirty="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277813">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latin typeface="Tahoma" pitchFamily="34" charset="0"/>
                          <a:cs typeface="Times New Roman" pitchFamily="18" charset="0"/>
                        </a:rPr>
                        <a:t>15—16</a:t>
                      </a:r>
                      <a:endParaRPr kumimoji="0" lang="ru-RU" sz="16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50—63</a:t>
                      </a:r>
                      <a:endParaRPr kumimoji="0" lang="ru-RU" sz="1600" b="0" i="0" u="none" strike="noStrike" cap="none" normalizeH="0" baseline="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533400" marR="0" lvl="0" indent="-53340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50—59</a:t>
                      </a:r>
                      <a:endParaRPr kumimoji="0" lang="ru-RU" sz="1600" b="0" i="0" u="none" strike="noStrike" cap="none" normalizeH="0" baseline="0" smtClean="0">
                        <a:ln>
                          <a:noFill/>
                        </a:ln>
                        <a:solidFill>
                          <a:srgbClr val="000000"/>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ahoma" pitchFamily="34" charset="0"/>
                          <a:cs typeface="Times New Roman" pitchFamily="18" charset="0"/>
                        </a:rPr>
                        <a:t>159—180</a:t>
                      </a:r>
                      <a:endParaRPr kumimoji="0" lang="ru-RU" sz="1600" b="0" i="0" u="none" strike="noStrike" cap="none" normalizeH="0" baseline="0" smtClean="0">
                        <a:ln>
                          <a:noFill/>
                        </a:ln>
                        <a:solidFill>
                          <a:srgbClr val="000000"/>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ahoma" pitchFamily="34" charset="0"/>
                          <a:cs typeface="Times New Roman" pitchFamily="18" charset="0"/>
                        </a:rPr>
                        <a:t>156—167</a:t>
                      </a:r>
                      <a:endParaRPr kumimoji="0" lang="ru-RU" sz="1600" b="0" i="0" u="none" strike="noStrike" cap="none" normalizeH="0" baseline="0" dirty="0" smtClean="0">
                        <a:ln>
                          <a:noFill/>
                        </a:ln>
                        <a:solidFill>
                          <a:srgbClr val="000000"/>
                        </a:solidFill>
                        <a:effectLst/>
                        <a:latin typeface="Tahom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pic>
        <p:nvPicPr>
          <p:cNvPr id="12431" name="Picture 143"/>
          <p:cNvPicPr>
            <a:picLocks noChangeAspect="1" noChangeArrowheads="1"/>
          </p:cNvPicPr>
          <p:nvPr/>
        </p:nvPicPr>
        <p:blipFill>
          <a:blip r:embed="rId2" cstate="print"/>
          <a:srcRect/>
          <a:stretch>
            <a:fillRect/>
          </a:stretch>
        </p:blipFill>
        <p:spPr bwMode="auto">
          <a:xfrm>
            <a:off x="2627313" y="3506792"/>
            <a:ext cx="3311525" cy="5651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3370" name="Rectangle 144"/>
          <p:cNvSpPr>
            <a:spLocks noChangeArrowheads="1"/>
          </p:cNvSpPr>
          <p:nvPr/>
        </p:nvSpPr>
        <p:spPr bwMode="auto">
          <a:xfrm>
            <a:off x="179388" y="4919663"/>
            <a:ext cx="9163050" cy="1938337"/>
          </a:xfrm>
          <a:prstGeom prst="rect">
            <a:avLst/>
          </a:prstGeom>
          <a:noFill/>
          <a:ln w="9525">
            <a:noFill/>
            <a:miter lim="800000"/>
            <a:headEnd/>
            <a:tailEnd/>
          </a:ln>
        </p:spPr>
        <p:txBody>
          <a:bodyPr anchor="ctr">
            <a:spAutoFit/>
          </a:bodyPr>
          <a:lstStyle/>
          <a:p>
            <a:pPr algn="ctr"/>
            <a:r>
              <a:rPr lang="uk-UA" sz="2000" u="sng">
                <a:solidFill>
                  <a:srgbClr val="000000"/>
                </a:solidFill>
              </a:rPr>
              <a:t>Для оцінки фізичного розвитку зазвичай користуються двома способами. </a:t>
            </a:r>
          </a:p>
          <a:p>
            <a:r>
              <a:rPr lang="uk-UA" sz="2000" u="sng">
                <a:solidFill>
                  <a:srgbClr val="000000"/>
                </a:solidFill>
              </a:rPr>
              <a:t>Перший</a:t>
            </a:r>
            <a:r>
              <a:rPr lang="uk-UA" sz="2000">
                <a:solidFill>
                  <a:srgbClr val="000000"/>
                </a:solidFill>
              </a:rPr>
              <a:t> — це порівняння із середніми показниками (стандартами), що характеризують нормальний фізичний розвиток підлітка в певному віці. </a:t>
            </a:r>
          </a:p>
          <a:p>
            <a:r>
              <a:rPr lang="uk-UA" sz="2000" u="sng">
                <a:solidFill>
                  <a:srgbClr val="000000"/>
                </a:solidFill>
              </a:rPr>
              <a:t>Другий спосіб</a:t>
            </a:r>
            <a:r>
              <a:rPr lang="uk-UA" sz="2000">
                <a:solidFill>
                  <a:srgbClr val="000000"/>
                </a:solidFill>
              </a:rPr>
              <a:t> — це порівняння між собою двох або кількох ознак фізичного розвитку (довжини тіла, маси тіла, окружності грудної клітки тощо). </a:t>
            </a:r>
          </a:p>
        </p:txBody>
      </p:sp>
      <p:sp>
        <p:nvSpPr>
          <p:cNvPr id="13371" name="TextBox 5"/>
          <p:cNvSpPr txBox="1">
            <a:spLocks noChangeArrowheads="1"/>
          </p:cNvSpPr>
          <p:nvPr/>
        </p:nvSpPr>
        <p:spPr bwMode="auto">
          <a:xfrm>
            <a:off x="142875" y="4076700"/>
            <a:ext cx="9001125" cy="923925"/>
          </a:xfrm>
          <a:prstGeom prst="rect">
            <a:avLst/>
          </a:prstGeom>
          <a:noFill/>
          <a:ln w="9525">
            <a:noFill/>
            <a:miter lim="800000"/>
            <a:headEnd/>
            <a:tailEnd/>
          </a:ln>
        </p:spPr>
        <p:txBody>
          <a:bodyPr>
            <a:spAutoFit/>
          </a:bodyPr>
          <a:lstStyle/>
          <a:p>
            <a:r>
              <a:rPr lang="uk-UA">
                <a:solidFill>
                  <a:srgbClr val="000000"/>
                </a:solidFill>
                <a:latin typeface="Times New Roman" pitchFamily="18" charset="0"/>
                <a:cs typeface="Times New Roman" pitchFamily="18" charset="0"/>
              </a:rPr>
              <a:t>Дізнаються, скільки грамів маси припадає на кожен сантиметр зросту. Показник менший, ніж 200 г, для дітей віком 12—15 років указує на недостатню масу, а показник понад 400 г — на надлишкову масу.</a:t>
            </a:r>
            <a:endParaRPr lang="ru-RU"/>
          </a:p>
        </p:txBody>
      </p:sp>
    </p:spTree>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ChangeArrowheads="1"/>
          </p:cNvSpPr>
          <p:nvPr/>
        </p:nvSpPr>
        <p:spPr bwMode="auto">
          <a:xfrm>
            <a:off x="539750" y="1714500"/>
            <a:ext cx="7993063" cy="649288"/>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4339" name="Rectangle 4"/>
          <p:cNvSpPr>
            <a:spLocks noChangeArrowheads="1"/>
          </p:cNvSpPr>
          <p:nvPr/>
        </p:nvSpPr>
        <p:spPr bwMode="auto">
          <a:xfrm>
            <a:off x="214313" y="214313"/>
            <a:ext cx="8720137" cy="461962"/>
          </a:xfrm>
          <a:prstGeom prst="rect">
            <a:avLst/>
          </a:prstGeom>
          <a:noFill/>
          <a:ln w="9525">
            <a:noFill/>
            <a:miter lim="800000"/>
            <a:headEnd/>
            <a:tailEnd/>
          </a:ln>
        </p:spPr>
        <p:txBody>
          <a:bodyPr wrap="none" anchor="ctr">
            <a:spAutoFit/>
          </a:bodyPr>
          <a:lstStyle/>
          <a:p>
            <a:r>
              <a:rPr lang="uk-UA" sz="2400" b="1">
                <a:solidFill>
                  <a:srgbClr val="000000"/>
                </a:solidFill>
              </a:rPr>
              <a:t>5. Зовнішні ознаки нормального фізичного розвитку</a:t>
            </a:r>
          </a:p>
        </p:txBody>
      </p:sp>
      <p:sp>
        <p:nvSpPr>
          <p:cNvPr id="14340" name="Rectangle 5"/>
          <p:cNvSpPr>
            <a:spLocks noChangeArrowheads="1"/>
          </p:cNvSpPr>
          <p:nvPr/>
        </p:nvSpPr>
        <p:spPr bwMode="auto">
          <a:xfrm>
            <a:off x="287338" y="642938"/>
            <a:ext cx="8642350" cy="1016000"/>
          </a:xfrm>
          <a:prstGeom prst="rect">
            <a:avLst/>
          </a:prstGeom>
          <a:noFill/>
          <a:ln w="9525">
            <a:noFill/>
            <a:miter lim="800000"/>
            <a:headEnd/>
            <a:tailEnd/>
          </a:ln>
        </p:spPr>
        <p:txBody>
          <a:bodyPr anchor="ctr">
            <a:spAutoFit/>
          </a:bodyPr>
          <a:lstStyle/>
          <a:p>
            <a:pPr algn="just"/>
            <a:r>
              <a:rPr lang="uk-UA" sz="2000" u="sng">
                <a:solidFill>
                  <a:srgbClr val="000000"/>
                </a:solidFill>
              </a:rPr>
              <a:t>Оцінюючи фізичний розвиток підлітка за зовнішніми ознаками, визначають </a:t>
            </a:r>
            <a:r>
              <a:rPr lang="uk-UA" sz="2000" b="1" u="sng">
                <a:solidFill>
                  <a:srgbClr val="000000"/>
                </a:solidFill>
              </a:rPr>
              <a:t>поставу, форму хребта, форму грудної клітки, будову ніг та форму стопи.</a:t>
            </a:r>
          </a:p>
        </p:txBody>
      </p:sp>
      <p:sp>
        <p:nvSpPr>
          <p:cNvPr id="13318" name="Rectangle 6"/>
          <p:cNvSpPr>
            <a:spLocks noChangeArrowheads="1"/>
          </p:cNvSpPr>
          <p:nvPr/>
        </p:nvSpPr>
        <p:spPr bwMode="auto">
          <a:xfrm>
            <a:off x="539750" y="1714500"/>
            <a:ext cx="8318500" cy="708025"/>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spAutoFit/>
          </a:bodyPr>
          <a:lstStyle/>
          <a:p>
            <a:pPr algn="ctr">
              <a:defRPr/>
            </a:pPr>
            <a:r>
              <a:rPr lang="uk-UA" sz="2000" b="1" i="1" dirty="0">
                <a:solidFill>
                  <a:srgbClr val="000000"/>
                </a:solidFill>
              </a:rPr>
              <a:t>Постава</a:t>
            </a:r>
            <a:r>
              <a:rPr lang="uk-UA" sz="2000" i="1" dirty="0">
                <a:solidFill>
                  <a:srgbClr val="000000"/>
                </a:solidFill>
              </a:rPr>
              <a:t> </a:t>
            </a:r>
            <a:r>
              <a:rPr lang="uk-UA" sz="2000" dirty="0">
                <a:solidFill>
                  <a:srgbClr val="000000"/>
                </a:solidFill>
              </a:rPr>
              <a:t>— це звична поза людини, що характеризується здатністю без особливої напруги тримати прямо тулуб і голову. </a:t>
            </a:r>
          </a:p>
        </p:txBody>
      </p:sp>
      <p:sp>
        <p:nvSpPr>
          <p:cNvPr id="14342" name="Rectangle 8"/>
          <p:cNvSpPr>
            <a:spLocks noChangeArrowheads="1"/>
          </p:cNvSpPr>
          <p:nvPr/>
        </p:nvSpPr>
        <p:spPr bwMode="auto">
          <a:xfrm>
            <a:off x="4857750" y="2857500"/>
            <a:ext cx="3890963" cy="3170238"/>
          </a:xfrm>
          <a:prstGeom prst="rect">
            <a:avLst/>
          </a:prstGeom>
          <a:noFill/>
          <a:ln w="9525">
            <a:noFill/>
            <a:miter lim="800000"/>
            <a:headEnd/>
            <a:tailEnd/>
          </a:ln>
        </p:spPr>
        <p:txBody>
          <a:bodyPr anchor="ctr">
            <a:spAutoFit/>
          </a:bodyPr>
          <a:lstStyle/>
          <a:p>
            <a:pPr algn="just"/>
            <a:r>
              <a:rPr lang="uk-UA" sz="2000">
                <a:solidFill>
                  <a:srgbClr val="000000"/>
                </a:solidFill>
              </a:rPr>
              <a:t>Людина в цій позі може бути стрункою й привабливою, але може бути сутулою й непривабливою. Постава є одним із найважливіших показників фізичного розвитку підлітка. Вона залежить від </a:t>
            </a:r>
            <a:r>
              <a:rPr lang="uk-UA" sz="2000" i="1">
                <a:solidFill>
                  <a:srgbClr val="000000"/>
                </a:solidFill>
              </a:rPr>
              <a:t>стану хребта й ступеня розвитку м'язів тулуба, таза та нижніх кінцівок.</a:t>
            </a:r>
          </a:p>
        </p:txBody>
      </p:sp>
      <p:pic>
        <p:nvPicPr>
          <p:cNvPr id="13323" name="Picture 11" descr="http://cs7009.vk.me/c7008/v7008030/3c1a/cGvk24udmR8.jpg"/>
          <p:cNvPicPr>
            <a:picLocks noChangeAspect="1" noChangeArrowheads="1"/>
          </p:cNvPicPr>
          <p:nvPr/>
        </p:nvPicPr>
        <p:blipFill>
          <a:blip r:embed="rId2" cstate="print"/>
          <a:srcRect/>
          <a:stretch>
            <a:fillRect/>
          </a:stretch>
        </p:blipFill>
        <p:spPr bwMode="auto">
          <a:xfrm>
            <a:off x="209552" y="2714620"/>
            <a:ext cx="4648200" cy="33337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79388" y="549275"/>
            <a:ext cx="7893050" cy="1938338"/>
          </a:xfrm>
          <a:prstGeom prst="rect">
            <a:avLst/>
          </a:prstGeom>
          <a:noFill/>
          <a:ln w="9525">
            <a:noFill/>
            <a:miter lim="800000"/>
            <a:headEnd/>
            <a:tailEnd/>
          </a:ln>
        </p:spPr>
        <p:txBody>
          <a:bodyPr anchor="ctr">
            <a:spAutoFit/>
          </a:bodyPr>
          <a:lstStyle/>
          <a:p>
            <a:pPr>
              <a:tabLst>
                <a:tab pos="255588" algn="l"/>
              </a:tabLst>
            </a:pPr>
            <a:r>
              <a:rPr lang="uk-UA" sz="2000" b="1">
                <a:solidFill>
                  <a:srgbClr val="000000"/>
                </a:solidFill>
              </a:rPr>
              <a:t>Ознаки правильної постави:</a:t>
            </a:r>
            <a:endParaRPr lang="ru-RU" sz="2000">
              <a:solidFill>
                <a:srgbClr val="000000"/>
              </a:solidFill>
            </a:endParaRPr>
          </a:p>
          <a:p>
            <a:pPr>
              <a:buFont typeface="Wingdings" pitchFamily="2" charset="2"/>
              <a:buChar char="ü"/>
              <a:tabLst>
                <a:tab pos="255588" algn="l"/>
              </a:tabLst>
            </a:pPr>
            <a:r>
              <a:rPr lang="uk-UA" sz="2000">
                <a:solidFill>
                  <a:srgbClr val="000000"/>
                </a:solidFill>
              </a:rPr>
              <a:t>голова піднята, плечі розташовані на одному рівні;</a:t>
            </a:r>
            <a:endParaRPr lang="ru-RU" sz="2000">
              <a:solidFill>
                <a:srgbClr val="000000"/>
              </a:solidFill>
            </a:endParaRPr>
          </a:p>
          <a:p>
            <a:pPr>
              <a:buFont typeface="Wingdings" pitchFamily="2" charset="2"/>
              <a:buChar char="ü"/>
              <a:tabLst>
                <a:tab pos="255588" algn="l"/>
              </a:tabLst>
            </a:pPr>
            <a:r>
              <a:rPr lang="uk-UA" sz="2000">
                <a:solidFill>
                  <a:srgbClr val="000000"/>
                </a:solidFill>
              </a:rPr>
              <a:t>якщо дивитися ззаду, голова, шия й хребет становлять пряму вертикальну лінію;</a:t>
            </a:r>
            <a:endParaRPr lang="ru-RU" sz="2000">
              <a:solidFill>
                <a:srgbClr val="000000"/>
              </a:solidFill>
            </a:endParaRPr>
          </a:p>
          <a:p>
            <a:pPr>
              <a:buFont typeface="Wingdings" pitchFamily="2" charset="2"/>
              <a:buChar char="ü"/>
              <a:tabLst>
                <a:tab pos="255588" algn="l"/>
              </a:tabLst>
            </a:pPr>
            <a:r>
              <a:rPr lang="uk-UA" sz="2000">
                <a:solidFill>
                  <a:srgbClr val="000000"/>
                </a:solidFill>
              </a:rPr>
              <a:t>якщо дивитися збоку, хребет має невеликі вигини в шийному й поперековому відділах та невелику опуклість у грудному відділі.</a:t>
            </a:r>
          </a:p>
        </p:txBody>
      </p:sp>
      <p:sp>
        <p:nvSpPr>
          <p:cNvPr id="15363" name="Rectangle 5"/>
          <p:cNvSpPr>
            <a:spLocks noChangeArrowheads="1"/>
          </p:cNvSpPr>
          <p:nvPr/>
        </p:nvSpPr>
        <p:spPr bwMode="auto">
          <a:xfrm>
            <a:off x="468313" y="188913"/>
            <a:ext cx="2185987" cy="461962"/>
          </a:xfrm>
          <a:prstGeom prst="rect">
            <a:avLst/>
          </a:prstGeom>
          <a:noFill/>
          <a:ln w="9525">
            <a:noFill/>
            <a:miter lim="800000"/>
            <a:headEnd/>
            <a:tailEnd/>
          </a:ln>
        </p:spPr>
        <p:txBody>
          <a:bodyPr wrap="none">
            <a:spAutoFit/>
          </a:bodyPr>
          <a:lstStyle/>
          <a:p>
            <a:r>
              <a:rPr lang="uk-UA" sz="2400" b="1">
                <a:solidFill>
                  <a:srgbClr val="FF3300"/>
                </a:solidFill>
              </a:rPr>
              <a:t>Пригадайте!</a:t>
            </a:r>
            <a:endParaRPr lang="ru-RU" sz="2400" b="1">
              <a:solidFill>
                <a:srgbClr val="FF3300"/>
              </a:solidFill>
            </a:endParaRPr>
          </a:p>
        </p:txBody>
      </p:sp>
      <p:pic>
        <p:nvPicPr>
          <p:cNvPr id="15364" name="Picture 7"/>
          <p:cNvPicPr>
            <a:picLocks noChangeAspect="1" noChangeArrowheads="1"/>
          </p:cNvPicPr>
          <p:nvPr/>
        </p:nvPicPr>
        <p:blipFill>
          <a:blip r:embed="rId2" cstate="print"/>
          <a:srcRect/>
          <a:stretch>
            <a:fillRect/>
          </a:stretch>
        </p:blipFill>
        <p:spPr bwMode="auto">
          <a:xfrm>
            <a:off x="6300788" y="3213100"/>
            <a:ext cx="2735262" cy="2019300"/>
          </a:xfrm>
          <a:prstGeom prst="rect">
            <a:avLst/>
          </a:prstGeom>
          <a:noFill/>
          <a:ln w="9525">
            <a:noFill/>
            <a:miter lim="800000"/>
            <a:headEnd/>
            <a:tailEnd/>
          </a:ln>
        </p:spPr>
      </p:pic>
      <p:pic>
        <p:nvPicPr>
          <p:cNvPr id="15365" name="Picture 8"/>
          <p:cNvPicPr>
            <a:picLocks noChangeAspect="1" noChangeArrowheads="1"/>
          </p:cNvPicPr>
          <p:nvPr/>
        </p:nvPicPr>
        <p:blipFill>
          <a:blip r:embed="rId3" cstate="print"/>
          <a:srcRect/>
          <a:stretch>
            <a:fillRect/>
          </a:stretch>
        </p:blipFill>
        <p:spPr bwMode="auto">
          <a:xfrm>
            <a:off x="468313" y="3141663"/>
            <a:ext cx="2609850" cy="1897062"/>
          </a:xfrm>
          <a:prstGeom prst="rect">
            <a:avLst/>
          </a:prstGeom>
          <a:noFill/>
          <a:ln w="9525">
            <a:noFill/>
            <a:miter lim="800000"/>
            <a:headEnd/>
            <a:tailEnd/>
          </a:ln>
        </p:spPr>
      </p:pic>
      <p:sp>
        <p:nvSpPr>
          <p:cNvPr id="15366" name="Rectangle 9"/>
          <p:cNvSpPr>
            <a:spLocks noChangeArrowheads="1"/>
          </p:cNvSpPr>
          <p:nvPr/>
        </p:nvSpPr>
        <p:spPr bwMode="auto">
          <a:xfrm>
            <a:off x="179388" y="5445125"/>
            <a:ext cx="8785225" cy="1323975"/>
          </a:xfrm>
          <a:prstGeom prst="rect">
            <a:avLst/>
          </a:prstGeom>
          <a:noFill/>
          <a:ln w="9525">
            <a:noFill/>
            <a:miter lim="800000"/>
            <a:headEnd/>
            <a:tailEnd/>
          </a:ln>
        </p:spPr>
        <p:txBody>
          <a:bodyPr anchor="ctr">
            <a:spAutoFit/>
          </a:bodyPr>
          <a:lstStyle/>
          <a:p>
            <a:pPr algn="just"/>
            <a:r>
              <a:rPr lang="uk-UA" sz="2000">
                <a:solidFill>
                  <a:srgbClr val="000000"/>
                </a:solidFill>
              </a:rPr>
              <a:t>    Для того щоб відчути правильну поставу, треба притулитися до стіни таким чином, щоб до неї доторкалися потилиця, лопатки, таз, литки й п'яти. Таке положення варто відчути й запам'ятати — це і є правильна постава.</a:t>
            </a:r>
          </a:p>
        </p:txBody>
      </p:sp>
      <p:pic>
        <p:nvPicPr>
          <p:cNvPr id="15367" name="Picture 10"/>
          <p:cNvPicPr>
            <a:picLocks noChangeAspect="1" noChangeArrowheads="1"/>
          </p:cNvPicPr>
          <p:nvPr/>
        </p:nvPicPr>
        <p:blipFill>
          <a:blip r:embed="rId4" cstate="print"/>
          <a:srcRect/>
          <a:stretch>
            <a:fillRect/>
          </a:stretch>
        </p:blipFill>
        <p:spPr bwMode="auto">
          <a:xfrm>
            <a:off x="3643313" y="2590800"/>
            <a:ext cx="2152650" cy="2124075"/>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0" y="692150"/>
            <a:ext cx="5545138" cy="2862263"/>
          </a:xfrm>
          <a:prstGeom prst="rect">
            <a:avLst/>
          </a:prstGeom>
          <a:noFill/>
          <a:ln w="9525">
            <a:noFill/>
            <a:miter lim="800000"/>
            <a:headEnd/>
            <a:tailEnd/>
          </a:ln>
        </p:spPr>
        <p:txBody>
          <a:bodyPr anchor="ctr">
            <a:spAutoFit/>
          </a:bodyPr>
          <a:lstStyle/>
          <a:p>
            <a:pPr marL="342900" indent="-342900">
              <a:tabLst>
                <a:tab pos="276225" algn="l"/>
              </a:tabLst>
            </a:pPr>
            <a:r>
              <a:rPr lang="uk-UA" sz="2000" b="1">
                <a:solidFill>
                  <a:srgbClr val="000000"/>
                </a:solidFill>
              </a:rPr>
              <a:t>Як правильно сидіти за партою,</a:t>
            </a:r>
            <a:r>
              <a:rPr lang="ru-RU" sz="2000">
                <a:solidFill>
                  <a:srgbClr val="000000"/>
                </a:solidFill>
              </a:rPr>
              <a:t> </a:t>
            </a:r>
            <a:r>
              <a:rPr lang="uk-UA" sz="2000" b="1">
                <a:solidFill>
                  <a:srgbClr val="000000"/>
                </a:solidFill>
              </a:rPr>
              <a:t>сідати я вставати з-за неї:</a:t>
            </a:r>
            <a:endParaRPr lang="ru-RU">
              <a:solidFill>
                <a:srgbClr val="000000"/>
              </a:solidFill>
            </a:endParaRPr>
          </a:p>
          <a:p>
            <a:pPr marL="342900" indent="-342900">
              <a:buFontTx/>
              <a:buAutoNum type="arabicPeriod"/>
              <a:tabLst>
                <a:tab pos="276225" algn="l"/>
              </a:tabLst>
            </a:pPr>
            <a:r>
              <a:rPr lang="uk-UA" sz="2000">
                <a:solidFill>
                  <a:srgbClr val="000000"/>
                </a:solidFill>
              </a:rPr>
              <a:t>Якщо ви сидите, то спина повинна прилягати до спинки стільця. Плечі мають бути прямими, голова високо піднята.</a:t>
            </a:r>
            <a:endParaRPr lang="ru-RU" sz="2000">
              <a:solidFill>
                <a:srgbClr val="000000"/>
              </a:solidFill>
            </a:endParaRPr>
          </a:p>
          <a:p>
            <a:pPr marL="342900" indent="-342900">
              <a:buFontTx/>
              <a:buAutoNum type="arabicPeriod"/>
              <a:tabLst>
                <a:tab pos="276225" algn="l"/>
              </a:tabLst>
            </a:pPr>
            <a:r>
              <a:rPr lang="uk-UA" sz="2000">
                <a:solidFill>
                  <a:srgbClr val="000000"/>
                </a:solidFill>
              </a:rPr>
              <a:t>Не можна класти ногу на ноту, сплячи за партою. Це призводить до скручування хребта, викликає підвищення навантаження на нього.</a:t>
            </a:r>
            <a:endParaRPr lang="ru-RU" sz="2000">
              <a:solidFill>
                <a:srgbClr val="000000"/>
              </a:solidFill>
            </a:endParaRPr>
          </a:p>
        </p:txBody>
      </p:sp>
      <p:sp>
        <p:nvSpPr>
          <p:cNvPr id="16387" name="Rectangle 5"/>
          <p:cNvSpPr>
            <a:spLocks noChangeArrowheads="1"/>
          </p:cNvSpPr>
          <p:nvPr/>
        </p:nvSpPr>
        <p:spPr bwMode="auto">
          <a:xfrm>
            <a:off x="827088" y="188913"/>
            <a:ext cx="2185987" cy="461962"/>
          </a:xfrm>
          <a:prstGeom prst="rect">
            <a:avLst/>
          </a:prstGeom>
          <a:noFill/>
          <a:ln w="9525">
            <a:noFill/>
            <a:miter lim="800000"/>
            <a:headEnd/>
            <a:tailEnd/>
          </a:ln>
        </p:spPr>
        <p:txBody>
          <a:bodyPr wrap="none">
            <a:spAutoFit/>
          </a:bodyPr>
          <a:lstStyle/>
          <a:p>
            <a:r>
              <a:rPr lang="uk-UA" sz="2400" b="1">
                <a:solidFill>
                  <a:srgbClr val="FF0000"/>
                </a:solidFill>
              </a:rPr>
              <a:t>Пригадайте!</a:t>
            </a:r>
            <a:endParaRPr lang="ru-RU" sz="2400" b="1">
              <a:solidFill>
                <a:srgbClr val="FF0000"/>
              </a:solidFill>
            </a:endParaRPr>
          </a:p>
        </p:txBody>
      </p:sp>
      <p:pic>
        <p:nvPicPr>
          <p:cNvPr id="15366" name="Picture 6"/>
          <p:cNvPicPr>
            <a:picLocks noChangeAspect="1" noChangeArrowheads="1"/>
          </p:cNvPicPr>
          <p:nvPr/>
        </p:nvPicPr>
        <p:blipFill>
          <a:blip r:embed="rId2" cstate="print"/>
          <a:srcRect/>
          <a:stretch>
            <a:fillRect/>
          </a:stretch>
        </p:blipFill>
        <p:spPr bwMode="auto">
          <a:xfrm>
            <a:off x="5715000" y="168275"/>
            <a:ext cx="3362325" cy="3260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389" name="Rectangle 7"/>
          <p:cNvSpPr>
            <a:spLocks noChangeArrowheads="1"/>
          </p:cNvSpPr>
          <p:nvPr/>
        </p:nvSpPr>
        <p:spPr bwMode="auto">
          <a:xfrm>
            <a:off x="4140200" y="3500438"/>
            <a:ext cx="5003800" cy="3308350"/>
          </a:xfrm>
          <a:prstGeom prst="rect">
            <a:avLst/>
          </a:prstGeom>
          <a:noFill/>
          <a:ln w="9525">
            <a:noFill/>
            <a:miter lim="800000"/>
            <a:headEnd/>
            <a:tailEnd/>
          </a:ln>
        </p:spPr>
        <p:txBody>
          <a:bodyPr>
            <a:spAutoFit/>
          </a:bodyPr>
          <a:lstStyle/>
          <a:p>
            <a:pPr marL="342900" indent="-342900"/>
            <a:r>
              <a:rPr lang="uk-UA">
                <a:solidFill>
                  <a:srgbClr val="000000"/>
                </a:solidFill>
              </a:rPr>
              <a:t>3</a:t>
            </a:r>
            <a:r>
              <a:rPr lang="uk-UA" sz="1900">
                <a:solidFill>
                  <a:srgbClr val="000000"/>
                </a:solidFill>
              </a:rPr>
              <a:t>. Не можна сідати з усього розмаху на стілець або на крісло. Така дія може травмувати хребет. Сідаючи на стілець, опускайте тіло легко й м'яко.</a:t>
            </a:r>
            <a:endParaRPr lang="ru-RU" sz="1900">
              <a:solidFill>
                <a:srgbClr val="000000"/>
              </a:solidFill>
            </a:endParaRPr>
          </a:p>
          <a:p>
            <a:pPr marL="342900" indent="-342900"/>
            <a:r>
              <a:rPr lang="uk-UA" sz="1900">
                <a:solidFill>
                  <a:srgbClr val="000000"/>
                </a:solidFill>
              </a:rPr>
              <a:t>4. Правильно підніматися зі стільця — це означає, злегка нахиливши тулуб уперед, перенесеш вагу тіла на ноги й виштовхнути його вгору; хребет при цьому буде тримати голову й торс прямо. Не допомагайте собі руками, коли встаєте й сідаєте.</a:t>
            </a:r>
          </a:p>
        </p:txBody>
      </p:sp>
      <p:pic>
        <p:nvPicPr>
          <p:cNvPr id="15370" name="Picture 10"/>
          <p:cNvPicPr>
            <a:picLocks noChangeAspect="1" noChangeArrowheads="1"/>
          </p:cNvPicPr>
          <p:nvPr/>
        </p:nvPicPr>
        <p:blipFill>
          <a:blip r:embed="rId3" cstate="print"/>
          <a:srcRect/>
          <a:stretch>
            <a:fillRect/>
          </a:stretch>
        </p:blipFill>
        <p:spPr bwMode="auto">
          <a:xfrm>
            <a:off x="179388" y="3573463"/>
            <a:ext cx="3848100" cy="2886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250825" y="476250"/>
            <a:ext cx="8893175" cy="1938338"/>
          </a:xfrm>
          <a:prstGeom prst="rect">
            <a:avLst/>
          </a:prstGeom>
          <a:noFill/>
          <a:ln w="9525">
            <a:noFill/>
            <a:miter lim="800000"/>
            <a:headEnd/>
            <a:tailEnd/>
          </a:ln>
        </p:spPr>
        <p:txBody>
          <a:bodyPr anchor="ctr">
            <a:spAutoFit/>
          </a:bodyPr>
          <a:lstStyle/>
          <a:p>
            <a:pPr indent="255588" algn="ctr">
              <a:tabLst>
                <a:tab pos="274638" algn="l"/>
              </a:tabLst>
            </a:pPr>
            <a:r>
              <a:rPr lang="uk-UA" sz="2000" b="1">
                <a:solidFill>
                  <a:srgbClr val="000000"/>
                </a:solidFill>
              </a:rPr>
              <a:t>Ознаки неправильної постави:</a:t>
            </a:r>
            <a:endParaRPr lang="ru-RU" sz="2000">
              <a:solidFill>
                <a:srgbClr val="000000"/>
              </a:solidFill>
            </a:endParaRPr>
          </a:p>
          <a:p>
            <a:pPr indent="255588">
              <a:buFontTx/>
              <a:buAutoNum type="arabicPeriod"/>
              <a:tabLst>
                <a:tab pos="274638" algn="l"/>
              </a:tabLst>
            </a:pPr>
            <a:r>
              <a:rPr lang="uk-UA" sz="2000">
                <a:solidFill>
                  <a:srgbClr val="000000"/>
                </a:solidFill>
              </a:rPr>
              <a:t>голова виходить за поздовжню вісь тіла (опущена голова);</a:t>
            </a:r>
            <a:endParaRPr lang="ru-RU" sz="2000">
              <a:solidFill>
                <a:srgbClr val="000000"/>
              </a:solidFill>
            </a:endParaRPr>
          </a:p>
          <a:p>
            <a:pPr indent="255588">
              <a:buFontTx/>
              <a:buAutoNum type="arabicPeriod"/>
              <a:tabLst>
                <a:tab pos="274638" algn="l"/>
              </a:tabLst>
            </a:pPr>
            <a:r>
              <a:rPr lang="uk-UA" sz="2000">
                <a:solidFill>
                  <a:srgbClr val="000000"/>
                </a:solidFill>
              </a:rPr>
              <a:t>плечі зведені вперед, підняті (асиметричне положення плечей);</a:t>
            </a:r>
            <a:endParaRPr lang="ru-RU" sz="2000">
              <a:solidFill>
                <a:srgbClr val="000000"/>
              </a:solidFill>
            </a:endParaRPr>
          </a:p>
          <a:p>
            <a:pPr indent="255588">
              <a:buFontTx/>
              <a:buAutoNum type="arabicPeriod"/>
              <a:tabLst>
                <a:tab pos="274638" algn="l"/>
              </a:tabLst>
            </a:pPr>
            <a:r>
              <a:rPr lang="uk-UA" sz="2000">
                <a:solidFill>
                  <a:srgbClr val="000000"/>
                </a:solidFill>
              </a:rPr>
              <a:t>кругла спина, запала грудна клітка;</a:t>
            </a:r>
            <a:endParaRPr lang="ru-RU" sz="2000">
              <a:solidFill>
                <a:srgbClr val="000000"/>
              </a:solidFill>
            </a:endParaRPr>
          </a:p>
          <a:p>
            <a:pPr indent="255588">
              <a:buFontTx/>
              <a:buAutoNum type="arabicPeriod"/>
              <a:tabLst>
                <a:tab pos="274638" algn="l"/>
              </a:tabLst>
            </a:pPr>
            <a:r>
              <a:rPr lang="uk-UA" sz="2000">
                <a:solidFill>
                  <a:srgbClr val="000000"/>
                </a:solidFill>
              </a:rPr>
              <a:t>живіт випнутий, таз відставлений назад;</a:t>
            </a:r>
            <a:endParaRPr lang="ru-RU" sz="2000">
              <a:solidFill>
                <a:srgbClr val="000000"/>
              </a:solidFill>
            </a:endParaRPr>
          </a:p>
          <a:p>
            <a:pPr indent="255588">
              <a:buFontTx/>
              <a:buAutoNum type="arabicPeriod"/>
              <a:tabLst>
                <a:tab pos="274638" algn="l"/>
              </a:tabLst>
            </a:pPr>
            <a:r>
              <a:rPr lang="uk-UA" sz="2000">
                <a:solidFill>
                  <a:srgbClr val="000000"/>
                </a:solidFill>
              </a:rPr>
              <a:t>надмірно збільшений поперековий вигин.</a:t>
            </a:r>
          </a:p>
        </p:txBody>
      </p:sp>
      <p:sp>
        <p:nvSpPr>
          <p:cNvPr id="17411" name="Rectangle 5"/>
          <p:cNvSpPr>
            <a:spLocks noChangeArrowheads="1"/>
          </p:cNvSpPr>
          <p:nvPr/>
        </p:nvSpPr>
        <p:spPr bwMode="auto">
          <a:xfrm>
            <a:off x="900113" y="115888"/>
            <a:ext cx="2185987" cy="461962"/>
          </a:xfrm>
          <a:prstGeom prst="rect">
            <a:avLst/>
          </a:prstGeom>
          <a:noFill/>
          <a:ln w="9525">
            <a:noFill/>
            <a:miter lim="800000"/>
            <a:headEnd/>
            <a:tailEnd/>
          </a:ln>
        </p:spPr>
        <p:txBody>
          <a:bodyPr wrap="none">
            <a:spAutoFit/>
          </a:bodyPr>
          <a:lstStyle/>
          <a:p>
            <a:r>
              <a:rPr lang="uk-UA" sz="2400" b="1">
                <a:solidFill>
                  <a:srgbClr val="FF0000"/>
                </a:solidFill>
              </a:rPr>
              <a:t>Пригадайте!</a:t>
            </a:r>
            <a:endParaRPr lang="ru-RU" sz="2400" b="1">
              <a:solidFill>
                <a:srgbClr val="FF0000"/>
              </a:solidFill>
            </a:endParaRPr>
          </a:p>
        </p:txBody>
      </p:sp>
      <p:sp>
        <p:nvSpPr>
          <p:cNvPr id="17412" name="Rectangle 7"/>
          <p:cNvSpPr>
            <a:spLocks noChangeArrowheads="1"/>
          </p:cNvSpPr>
          <p:nvPr/>
        </p:nvSpPr>
        <p:spPr bwMode="auto">
          <a:xfrm>
            <a:off x="395288" y="6092825"/>
            <a:ext cx="866775" cy="581025"/>
          </a:xfrm>
          <a:prstGeom prst="rect">
            <a:avLst/>
          </a:prstGeom>
          <a:noFill/>
          <a:ln w="9525">
            <a:noFill/>
            <a:miter lim="800000"/>
            <a:headEnd/>
            <a:tailEnd/>
          </a:ln>
        </p:spPr>
        <p:txBody>
          <a:bodyPr wrap="none">
            <a:spAutoFit/>
          </a:bodyPr>
          <a:lstStyle/>
          <a:p>
            <a:pPr algn="ctr"/>
            <a:r>
              <a:rPr lang="uk-UA" sz="1600">
                <a:solidFill>
                  <a:srgbClr val="000000"/>
                </a:solidFill>
              </a:rPr>
              <a:t>кругла </a:t>
            </a:r>
          </a:p>
          <a:p>
            <a:pPr algn="ctr"/>
            <a:r>
              <a:rPr lang="uk-UA" sz="1600">
                <a:solidFill>
                  <a:srgbClr val="000000"/>
                </a:solidFill>
              </a:rPr>
              <a:t>спина</a:t>
            </a:r>
            <a:endParaRPr lang="ru-RU" sz="1600">
              <a:solidFill>
                <a:srgbClr val="000000"/>
              </a:solidFill>
            </a:endParaRPr>
          </a:p>
        </p:txBody>
      </p:sp>
      <p:grpSp>
        <p:nvGrpSpPr>
          <p:cNvPr id="17413" name="Группа 15"/>
          <p:cNvGrpSpPr>
            <a:grpSpLocks/>
          </p:cNvGrpSpPr>
          <p:nvPr/>
        </p:nvGrpSpPr>
        <p:grpSpPr bwMode="auto">
          <a:xfrm>
            <a:off x="250825" y="4437063"/>
            <a:ext cx="3313113" cy="1657350"/>
            <a:chOff x="250825" y="4437063"/>
            <a:chExt cx="3313113" cy="1657350"/>
          </a:xfrm>
        </p:grpSpPr>
        <p:pic>
          <p:nvPicPr>
            <p:cNvPr id="16390" name="Picture 6"/>
            <p:cNvPicPr>
              <a:picLocks noChangeAspect="1" noChangeArrowheads="1"/>
            </p:cNvPicPr>
            <p:nvPr/>
          </p:nvPicPr>
          <p:blipFill>
            <a:blip r:embed="rId2" cstate="print"/>
            <a:srcRect l="5682"/>
            <a:stretch>
              <a:fillRect/>
            </a:stretch>
          </p:blipFill>
          <p:spPr bwMode="auto">
            <a:xfrm>
              <a:off x="250825" y="4437063"/>
              <a:ext cx="1185863" cy="1657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392" name="Picture 8"/>
            <p:cNvPicPr>
              <a:picLocks noChangeAspect="1" noChangeArrowheads="1"/>
            </p:cNvPicPr>
            <p:nvPr/>
          </p:nvPicPr>
          <p:blipFill>
            <a:blip r:embed="rId3" cstate="print"/>
            <a:srcRect/>
            <a:stretch>
              <a:fillRect/>
            </a:stretch>
          </p:blipFill>
          <p:spPr bwMode="auto">
            <a:xfrm>
              <a:off x="2339975" y="4437063"/>
              <a:ext cx="1223963" cy="1657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393" name="Picture 9"/>
            <p:cNvPicPr>
              <a:picLocks noChangeAspect="1" noChangeArrowheads="1"/>
            </p:cNvPicPr>
            <p:nvPr/>
          </p:nvPicPr>
          <p:blipFill>
            <a:blip r:embed="rId4" cstate="print"/>
            <a:srcRect/>
            <a:stretch>
              <a:fillRect/>
            </a:stretch>
          </p:blipFill>
          <p:spPr bwMode="auto">
            <a:xfrm>
              <a:off x="1187450" y="4437063"/>
              <a:ext cx="1333500" cy="165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7414" name="Rectangle 10"/>
          <p:cNvSpPr>
            <a:spLocks noChangeArrowheads="1"/>
          </p:cNvSpPr>
          <p:nvPr/>
        </p:nvSpPr>
        <p:spPr bwMode="auto">
          <a:xfrm>
            <a:off x="1403350" y="6165850"/>
            <a:ext cx="887413" cy="581025"/>
          </a:xfrm>
          <a:prstGeom prst="rect">
            <a:avLst/>
          </a:prstGeom>
          <a:noFill/>
          <a:ln w="9525">
            <a:noFill/>
            <a:miter lim="800000"/>
            <a:headEnd/>
            <a:tailEnd/>
          </a:ln>
        </p:spPr>
        <p:txBody>
          <a:bodyPr wrap="none">
            <a:spAutoFit/>
          </a:bodyPr>
          <a:lstStyle/>
          <a:p>
            <a:pPr algn="ctr"/>
            <a:r>
              <a:rPr lang="uk-UA" sz="1600">
                <a:solidFill>
                  <a:srgbClr val="000000"/>
                </a:solidFill>
              </a:rPr>
              <a:t>плоска </a:t>
            </a:r>
          </a:p>
          <a:p>
            <a:pPr algn="ctr"/>
            <a:r>
              <a:rPr lang="uk-UA" sz="1600">
                <a:solidFill>
                  <a:srgbClr val="000000"/>
                </a:solidFill>
              </a:rPr>
              <a:t>спина</a:t>
            </a:r>
            <a:endParaRPr lang="ru-RU" sz="1600">
              <a:solidFill>
                <a:srgbClr val="000000"/>
              </a:solidFill>
            </a:endParaRPr>
          </a:p>
        </p:txBody>
      </p:sp>
      <p:sp>
        <p:nvSpPr>
          <p:cNvPr id="17415" name="Rectangle 11"/>
          <p:cNvSpPr>
            <a:spLocks noChangeArrowheads="1"/>
          </p:cNvSpPr>
          <p:nvPr/>
        </p:nvSpPr>
        <p:spPr bwMode="auto">
          <a:xfrm>
            <a:off x="2411413" y="6092825"/>
            <a:ext cx="1439862" cy="581025"/>
          </a:xfrm>
          <a:prstGeom prst="rect">
            <a:avLst/>
          </a:prstGeom>
          <a:noFill/>
          <a:ln w="9525">
            <a:noFill/>
            <a:miter lim="800000"/>
            <a:headEnd/>
            <a:tailEnd/>
          </a:ln>
        </p:spPr>
        <p:txBody>
          <a:bodyPr wrap="none">
            <a:spAutoFit/>
          </a:bodyPr>
          <a:lstStyle/>
          <a:p>
            <a:pPr algn="ctr"/>
            <a:r>
              <a:rPr lang="uk-UA" sz="1600">
                <a:solidFill>
                  <a:srgbClr val="000000"/>
                </a:solidFill>
              </a:rPr>
              <a:t>сідлоподібна </a:t>
            </a:r>
          </a:p>
          <a:p>
            <a:pPr algn="ctr"/>
            <a:r>
              <a:rPr lang="uk-UA" sz="1600">
                <a:solidFill>
                  <a:srgbClr val="000000"/>
                </a:solidFill>
              </a:rPr>
              <a:t>спина</a:t>
            </a:r>
            <a:endParaRPr lang="ru-RU" sz="1600">
              <a:solidFill>
                <a:srgbClr val="000000"/>
              </a:solidFill>
            </a:endParaRPr>
          </a:p>
        </p:txBody>
      </p:sp>
      <p:pic>
        <p:nvPicPr>
          <p:cNvPr id="16396" name="Picture 12"/>
          <p:cNvPicPr>
            <a:picLocks noChangeAspect="1" noChangeArrowheads="1"/>
          </p:cNvPicPr>
          <p:nvPr/>
        </p:nvPicPr>
        <p:blipFill>
          <a:blip r:embed="rId5" cstate="print"/>
          <a:srcRect/>
          <a:stretch>
            <a:fillRect/>
          </a:stretch>
        </p:blipFill>
        <p:spPr bwMode="auto">
          <a:xfrm>
            <a:off x="4202113" y="4076700"/>
            <a:ext cx="4689475" cy="1995488"/>
          </a:xfrm>
          <a:prstGeom prst="rect">
            <a:avLst/>
          </a:prstGeom>
          <a:ln>
            <a:noFill/>
          </a:ln>
          <a:effectLst>
            <a:outerShdw blurRad="190500" algn="tl" rotWithShape="0">
              <a:srgbClr val="000000">
                <a:alpha val="70000"/>
              </a:srgbClr>
            </a:outerShdw>
          </a:effectLst>
        </p:spPr>
      </p:pic>
      <p:sp>
        <p:nvSpPr>
          <p:cNvPr id="17417" name="Rectangle 13"/>
          <p:cNvSpPr>
            <a:spLocks noChangeArrowheads="1"/>
          </p:cNvSpPr>
          <p:nvPr/>
        </p:nvSpPr>
        <p:spPr bwMode="auto">
          <a:xfrm>
            <a:off x="6215063" y="6092825"/>
            <a:ext cx="1028700" cy="400050"/>
          </a:xfrm>
          <a:prstGeom prst="rect">
            <a:avLst/>
          </a:prstGeom>
          <a:noFill/>
          <a:ln w="9525">
            <a:noFill/>
            <a:miter lim="800000"/>
            <a:headEnd/>
            <a:tailEnd/>
          </a:ln>
        </p:spPr>
        <p:txBody>
          <a:bodyPr wrap="none">
            <a:spAutoFit/>
          </a:bodyPr>
          <a:lstStyle/>
          <a:p>
            <a:pPr algn="ctr"/>
            <a:r>
              <a:rPr lang="uk-UA" sz="2000">
                <a:solidFill>
                  <a:srgbClr val="000000"/>
                </a:solidFill>
              </a:rPr>
              <a:t>сколіоз</a:t>
            </a:r>
            <a:endParaRPr lang="ru-RU" sz="2000">
              <a:solidFill>
                <a:srgbClr val="000000"/>
              </a:solidFill>
            </a:endParaRPr>
          </a:p>
        </p:txBody>
      </p:sp>
      <p:pic>
        <p:nvPicPr>
          <p:cNvPr id="16398" name="Picture 14"/>
          <p:cNvPicPr>
            <a:picLocks noChangeAspect="1" noChangeArrowheads="1"/>
          </p:cNvPicPr>
          <p:nvPr/>
        </p:nvPicPr>
        <p:blipFill>
          <a:blip r:embed="rId6" cstate="print"/>
          <a:srcRect/>
          <a:stretch>
            <a:fillRect/>
          </a:stretch>
        </p:blipFill>
        <p:spPr bwMode="auto">
          <a:xfrm>
            <a:off x="5889625" y="1714500"/>
            <a:ext cx="3006725" cy="2155825"/>
          </a:xfrm>
          <a:prstGeom prst="rect">
            <a:avLst/>
          </a:prstGeom>
          <a:ln>
            <a:noFill/>
          </a:ln>
          <a:effectLst>
            <a:outerShdw blurRad="190500" algn="tl" rotWithShape="0">
              <a:srgbClr val="000000">
                <a:alpha val="70000"/>
              </a:srgbClr>
            </a:outerShdw>
          </a:effectLst>
        </p:spPr>
      </p:pic>
      <p:sp>
        <p:nvSpPr>
          <p:cNvPr id="17419" name="Rectangle 15"/>
          <p:cNvSpPr>
            <a:spLocks noChangeArrowheads="1"/>
          </p:cNvSpPr>
          <p:nvPr/>
        </p:nvSpPr>
        <p:spPr bwMode="auto">
          <a:xfrm>
            <a:off x="179388" y="2492375"/>
            <a:ext cx="6059487" cy="1631950"/>
          </a:xfrm>
          <a:prstGeom prst="rect">
            <a:avLst/>
          </a:prstGeom>
          <a:noFill/>
          <a:ln w="9525">
            <a:noFill/>
            <a:miter lim="800000"/>
            <a:headEnd/>
            <a:tailEnd/>
          </a:ln>
        </p:spPr>
        <p:txBody>
          <a:bodyPr>
            <a:spAutoFit/>
          </a:bodyPr>
          <a:lstStyle/>
          <a:p>
            <a:r>
              <a:rPr lang="uk-UA" sz="2000">
                <a:solidFill>
                  <a:srgbClr val="000000"/>
                </a:solidFill>
              </a:rPr>
              <a:t>При порушеннях постави може утворитися </a:t>
            </a:r>
            <a:r>
              <a:rPr lang="uk-UA" sz="2000" b="1">
                <a:solidFill>
                  <a:srgbClr val="000000"/>
                </a:solidFill>
              </a:rPr>
              <a:t>кругла спина, плоска спина, сідлоподібна спина.</a:t>
            </a:r>
            <a:r>
              <a:rPr lang="uk-UA" sz="2000">
                <a:solidFill>
                  <a:srgbClr val="000000"/>
                </a:solidFill>
              </a:rPr>
              <a:t> Найбільш виражені відхилення у формі спини відзначаються при бічних викривленнях хребта — </a:t>
            </a:r>
            <a:r>
              <a:rPr lang="uk-UA" sz="2000" b="1">
                <a:solidFill>
                  <a:srgbClr val="000000"/>
                </a:solidFill>
              </a:rPr>
              <a:t>сколіозах</a:t>
            </a:r>
            <a:r>
              <a:rPr lang="uk-UA" sz="2000">
                <a:solidFill>
                  <a:srgbClr val="000000"/>
                </a:solidFill>
              </a:rPr>
              <a:t>.</a:t>
            </a:r>
          </a:p>
        </p:txBody>
      </p:sp>
    </p:spTree>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cstate="print"/>
          <a:srcRect/>
          <a:stretch>
            <a:fillRect/>
          </a:stretch>
        </p:blipFill>
        <p:spPr bwMode="auto">
          <a:xfrm>
            <a:off x="250825" y="260350"/>
            <a:ext cx="4968875" cy="3681413"/>
          </a:xfrm>
          <a:prstGeom prst="rect">
            <a:avLst/>
          </a:prstGeom>
          <a:noFill/>
          <a:ln w="9525">
            <a:noFill/>
            <a:miter lim="800000"/>
            <a:headEnd/>
            <a:tailEnd/>
          </a:ln>
        </p:spPr>
      </p:pic>
      <p:sp>
        <p:nvSpPr>
          <p:cNvPr id="18435" name="Rectangle 5"/>
          <p:cNvSpPr>
            <a:spLocks noChangeArrowheads="1"/>
          </p:cNvSpPr>
          <p:nvPr/>
        </p:nvSpPr>
        <p:spPr bwMode="auto">
          <a:xfrm>
            <a:off x="5364163" y="1125538"/>
            <a:ext cx="3600450" cy="2554287"/>
          </a:xfrm>
          <a:prstGeom prst="rect">
            <a:avLst/>
          </a:prstGeom>
          <a:noFill/>
          <a:ln w="9525">
            <a:noFill/>
            <a:miter lim="800000"/>
            <a:headEnd/>
            <a:tailEnd/>
          </a:ln>
        </p:spPr>
        <p:txBody>
          <a:bodyPr>
            <a:spAutoFit/>
          </a:bodyPr>
          <a:lstStyle/>
          <a:p>
            <a:r>
              <a:rPr lang="uk-UA" sz="2000">
                <a:solidFill>
                  <a:srgbClr val="000000"/>
                </a:solidFill>
              </a:rPr>
              <a:t>Типи постави: </a:t>
            </a:r>
          </a:p>
          <a:p>
            <a:r>
              <a:rPr lang="uk-UA" sz="2000">
                <a:solidFill>
                  <a:srgbClr val="000000"/>
                </a:solidFill>
              </a:rPr>
              <a:t>а- нормальна постава; </a:t>
            </a:r>
          </a:p>
          <a:p>
            <a:r>
              <a:rPr lang="uk-UA" sz="2000">
                <a:solidFill>
                  <a:srgbClr val="000000"/>
                </a:solidFill>
              </a:rPr>
              <a:t>б- кифотична  (кругла спина, сутула спина); </a:t>
            </a:r>
          </a:p>
          <a:p>
            <a:r>
              <a:rPr lang="uk-UA" sz="2000">
                <a:solidFill>
                  <a:srgbClr val="000000"/>
                </a:solidFill>
              </a:rPr>
              <a:t>в- плоска спина; </a:t>
            </a:r>
          </a:p>
          <a:p>
            <a:r>
              <a:rPr lang="uk-UA" sz="2000">
                <a:solidFill>
                  <a:srgbClr val="000000"/>
                </a:solidFill>
              </a:rPr>
              <a:t>г- плосковігнута спина; </a:t>
            </a:r>
          </a:p>
          <a:p>
            <a:r>
              <a:rPr lang="uk-UA" sz="2000">
                <a:solidFill>
                  <a:srgbClr val="000000"/>
                </a:solidFill>
              </a:rPr>
              <a:t>д- кифолордична постава (кругловігнута спина). </a:t>
            </a:r>
          </a:p>
        </p:txBody>
      </p:sp>
      <p:sp>
        <p:nvSpPr>
          <p:cNvPr id="18436" name="Rectangle 6"/>
          <p:cNvSpPr>
            <a:spLocks noChangeArrowheads="1"/>
          </p:cNvSpPr>
          <p:nvPr/>
        </p:nvSpPr>
        <p:spPr bwMode="auto">
          <a:xfrm>
            <a:off x="323850" y="3857625"/>
            <a:ext cx="8604250" cy="2862263"/>
          </a:xfrm>
          <a:prstGeom prst="rect">
            <a:avLst/>
          </a:prstGeom>
          <a:noFill/>
          <a:ln w="9525">
            <a:noFill/>
            <a:miter lim="800000"/>
            <a:headEnd/>
            <a:tailEnd/>
          </a:ln>
        </p:spPr>
        <p:txBody>
          <a:bodyPr anchor="ctr">
            <a:spAutoFit/>
          </a:bodyPr>
          <a:lstStyle/>
          <a:p>
            <a:pPr indent="254000">
              <a:buFontTx/>
              <a:buChar char="•"/>
            </a:pPr>
            <a:r>
              <a:rPr lang="uk-UA">
                <a:solidFill>
                  <a:srgbClr val="000000"/>
                </a:solidFill>
                <a:latin typeface="Times New Roman" pitchFamily="18" charset="0"/>
              </a:rPr>
              <a:t>Можливість появи бічних викривлень хребта (сколіозу) особливо велика у віці 11—15 років, коли швидко росте скелет, а м'язова система відстає у своєму розвитку. </a:t>
            </a:r>
          </a:p>
          <a:p>
            <a:pPr indent="254000"/>
            <a:r>
              <a:rPr lang="uk-UA">
                <a:solidFill>
                  <a:srgbClr val="000000"/>
                </a:solidFill>
                <a:latin typeface="Times New Roman" pitchFamily="18" charset="0"/>
              </a:rPr>
              <a:t>Саме в цей період на поставу впливають </a:t>
            </a:r>
            <a:r>
              <a:rPr lang="uk-UA" b="1">
                <a:solidFill>
                  <a:srgbClr val="000000"/>
                </a:solidFill>
                <a:latin typeface="Times New Roman" pitchFamily="18" charset="0"/>
              </a:rPr>
              <a:t>сон на занадто м'якому ліжку, неправильне положення тулуба під час сидіння й стояння, нерівномірне навантаження на хребет.</a:t>
            </a:r>
            <a:endParaRPr lang="uk-UA">
              <a:solidFill>
                <a:srgbClr val="000000"/>
              </a:solidFill>
              <a:latin typeface="Times New Roman" pitchFamily="18" charset="0"/>
            </a:endParaRPr>
          </a:p>
          <a:p>
            <a:pPr indent="254000">
              <a:buFontTx/>
              <a:buChar char="•"/>
            </a:pPr>
            <a:r>
              <a:rPr lang="uk-UA">
                <a:solidFill>
                  <a:srgbClr val="000000"/>
                </a:solidFill>
                <a:latin typeface="Times New Roman" pitchFamily="18" charset="0"/>
              </a:rPr>
              <a:t>Неправильна постава стає причиною ранньої появи </a:t>
            </a:r>
            <a:r>
              <a:rPr lang="uk-UA" i="1">
                <a:solidFill>
                  <a:srgbClr val="000000"/>
                </a:solidFill>
                <a:latin typeface="Times New Roman" pitchFamily="18" charset="0"/>
              </a:rPr>
              <a:t>остеохондрозу, несприятливого положення внутрішніх органів (зі зниженням їхніх функцій).</a:t>
            </a:r>
            <a:r>
              <a:rPr lang="uk-UA">
                <a:solidFill>
                  <a:srgbClr val="000000"/>
                </a:solidFill>
                <a:latin typeface="Times New Roman" pitchFamily="18" charset="0"/>
              </a:rPr>
              <a:t> Наприклад, звичка сутулитися створює таку позу, що стискає грудну клітку, дихання стає поверхневим і уривчастим. Це ускладнює роботу легенів, ослаблює надходження кисню в органи й тканини.</a:t>
            </a:r>
          </a:p>
        </p:txBody>
      </p:sp>
    </p:spTree>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2843213" y="4143375"/>
            <a:ext cx="6300787" cy="2724150"/>
          </a:xfrm>
          <a:prstGeom prst="rect">
            <a:avLst/>
          </a:prstGeom>
          <a:noFill/>
          <a:ln w="9525">
            <a:noFill/>
            <a:miter lim="800000"/>
            <a:headEnd/>
            <a:tailEnd/>
          </a:ln>
        </p:spPr>
        <p:txBody>
          <a:bodyPr anchor="ctr">
            <a:spAutoFit/>
          </a:bodyPr>
          <a:lstStyle/>
          <a:p>
            <a:pPr indent="254000" algn="just">
              <a:buClr>
                <a:srgbClr val="FF3300"/>
              </a:buClr>
              <a:buFont typeface="Wingdings" pitchFamily="2" charset="2"/>
              <a:buChar char="v"/>
            </a:pPr>
            <a:r>
              <a:rPr lang="uk-UA" sz="1900">
                <a:solidFill>
                  <a:srgbClr val="000000"/>
                </a:solidFill>
              </a:rPr>
              <a:t>Форма ніг уважається нормальною, якщо при стійці «струнко» стегна й гомілки зімкнуті або між ними є невеликі просвіти в ділянці колін або над щиколотками.</a:t>
            </a:r>
            <a:endParaRPr lang="ru-RU" sz="1900">
              <a:solidFill>
                <a:srgbClr val="000000"/>
              </a:solidFill>
            </a:endParaRPr>
          </a:p>
          <a:p>
            <a:pPr indent="254000" algn="just">
              <a:buClr>
                <a:srgbClr val="FF3300"/>
              </a:buClr>
              <a:buFont typeface="Wingdings" pitchFamily="2" charset="2"/>
              <a:buChar char="v"/>
            </a:pPr>
            <a:r>
              <a:rPr lang="uk-UA" sz="1900">
                <a:solidFill>
                  <a:srgbClr val="000000"/>
                </a:solidFill>
              </a:rPr>
              <a:t>Відхиленням від нормальної форми ніг може бути О-подібна форма (один із наслідків рахіту) або  Х-подібна (виникає найчастіше внаслідок слабкості м'язово-зв'язко- вого апарату). У цьому разі слід порадитися з лікарем.</a:t>
            </a:r>
          </a:p>
        </p:txBody>
      </p:sp>
      <p:sp>
        <p:nvSpPr>
          <p:cNvPr id="19459" name="Rectangle 5"/>
          <p:cNvSpPr>
            <a:spLocks noChangeArrowheads="1"/>
          </p:cNvSpPr>
          <p:nvPr/>
        </p:nvSpPr>
        <p:spPr bwMode="auto">
          <a:xfrm>
            <a:off x="179388" y="188913"/>
            <a:ext cx="8856662" cy="708025"/>
          </a:xfrm>
          <a:prstGeom prst="rect">
            <a:avLst/>
          </a:prstGeom>
          <a:noFill/>
          <a:ln w="9525">
            <a:noFill/>
            <a:miter lim="800000"/>
            <a:headEnd/>
            <a:tailEnd/>
          </a:ln>
        </p:spPr>
        <p:txBody>
          <a:bodyPr>
            <a:spAutoFit/>
          </a:bodyPr>
          <a:lstStyle/>
          <a:p>
            <a:r>
              <a:rPr lang="uk-UA" sz="2000">
                <a:solidFill>
                  <a:srgbClr val="000000"/>
                </a:solidFill>
              </a:rPr>
              <a:t>Іншими зовнішніми ознаками фізичного здоров'я є </a:t>
            </a:r>
            <a:r>
              <a:rPr lang="uk-UA" sz="2000" i="1">
                <a:solidFill>
                  <a:srgbClr val="000000"/>
                </a:solidFill>
              </a:rPr>
              <a:t>форма грудної клітки, особливості будови ніг та форма стопи</a:t>
            </a:r>
            <a:r>
              <a:rPr lang="uk-UA" sz="2000">
                <a:solidFill>
                  <a:srgbClr val="000000"/>
                </a:solidFill>
              </a:rPr>
              <a:t>.</a:t>
            </a:r>
            <a:endParaRPr lang="ru-RU" sz="2000">
              <a:solidFill>
                <a:srgbClr val="000000"/>
              </a:solidFill>
            </a:endParaRPr>
          </a:p>
        </p:txBody>
      </p:sp>
      <p:pic>
        <p:nvPicPr>
          <p:cNvPr id="20484" name="Picture 6"/>
          <p:cNvPicPr>
            <a:picLocks noChangeAspect="1" noChangeArrowheads="1"/>
          </p:cNvPicPr>
          <p:nvPr/>
        </p:nvPicPr>
        <p:blipFill>
          <a:blip r:embed="rId2" cstate="print"/>
          <a:srcRect/>
          <a:stretch>
            <a:fillRect/>
          </a:stretch>
        </p:blipFill>
        <p:spPr bwMode="auto">
          <a:xfrm>
            <a:off x="323850" y="857250"/>
            <a:ext cx="2278063" cy="1425575"/>
          </a:xfrm>
          <a:prstGeom prst="rect">
            <a:avLst/>
          </a:prstGeom>
          <a:ln>
            <a:noFill/>
          </a:ln>
          <a:effectLst>
            <a:outerShdw blurRad="292100" dist="139700" dir="2700000" algn="tl" rotWithShape="0">
              <a:srgbClr val="333333">
                <a:alpha val="65000"/>
              </a:srgbClr>
            </a:outerShdw>
          </a:effectLst>
        </p:spPr>
      </p:pic>
      <p:sp>
        <p:nvSpPr>
          <p:cNvPr id="19461" name="Rectangle 7"/>
          <p:cNvSpPr>
            <a:spLocks noChangeArrowheads="1"/>
          </p:cNvSpPr>
          <p:nvPr/>
        </p:nvSpPr>
        <p:spPr bwMode="auto">
          <a:xfrm>
            <a:off x="2771775" y="1000125"/>
            <a:ext cx="5657850" cy="1323975"/>
          </a:xfrm>
          <a:prstGeom prst="rect">
            <a:avLst/>
          </a:prstGeom>
          <a:noFill/>
          <a:ln w="9525">
            <a:noFill/>
            <a:miter lim="800000"/>
            <a:headEnd/>
            <a:tailEnd/>
          </a:ln>
        </p:spPr>
        <p:txBody>
          <a:bodyPr>
            <a:spAutoFit/>
          </a:bodyPr>
          <a:lstStyle/>
          <a:p>
            <a:pPr>
              <a:buClr>
                <a:srgbClr val="FF3300"/>
              </a:buClr>
              <a:buFont typeface="Wingdings" pitchFamily="2" charset="2"/>
              <a:buChar char="q"/>
            </a:pPr>
            <a:r>
              <a:rPr lang="uk-UA" sz="2000">
                <a:solidFill>
                  <a:srgbClr val="000000"/>
                </a:solidFill>
                <a:latin typeface="Times New Roman" pitchFamily="18" charset="0"/>
                <a:cs typeface="Times New Roman" pitchFamily="18" charset="0"/>
              </a:rPr>
              <a:t>Форма грудної клітки залежить від форми й розташування ребер, ключиць, грудини, лопаток, хребта. Найчастіше зустрічаються </a:t>
            </a:r>
            <a:r>
              <a:rPr lang="uk-UA" sz="2000" i="1">
                <a:solidFill>
                  <a:srgbClr val="000000"/>
                </a:solidFill>
                <a:latin typeface="Times New Roman" pitchFamily="18" charset="0"/>
                <a:cs typeface="Times New Roman" pitchFamily="18" charset="0"/>
              </a:rPr>
              <a:t>конічна, циліндрична й сплощена</a:t>
            </a:r>
            <a:r>
              <a:rPr lang="uk-UA" sz="2000">
                <a:solidFill>
                  <a:srgbClr val="000000"/>
                </a:solidFill>
                <a:latin typeface="Times New Roman" pitchFamily="18" charset="0"/>
                <a:cs typeface="Times New Roman" pitchFamily="18" charset="0"/>
              </a:rPr>
              <a:t> форми грудної клітки.</a:t>
            </a:r>
            <a:endParaRPr lang="ru-RU" sz="2000">
              <a:solidFill>
                <a:srgbClr val="000000"/>
              </a:solidFill>
              <a:latin typeface="Times New Roman" pitchFamily="18" charset="0"/>
              <a:cs typeface="Times New Roman" pitchFamily="18" charset="0"/>
            </a:endParaRPr>
          </a:p>
        </p:txBody>
      </p:sp>
      <p:sp>
        <p:nvSpPr>
          <p:cNvPr id="19462" name="Rectangle 8"/>
          <p:cNvSpPr>
            <a:spLocks noChangeArrowheads="1"/>
          </p:cNvSpPr>
          <p:nvPr/>
        </p:nvSpPr>
        <p:spPr bwMode="auto">
          <a:xfrm>
            <a:off x="250825" y="2357438"/>
            <a:ext cx="6049963" cy="1938337"/>
          </a:xfrm>
          <a:prstGeom prst="rect">
            <a:avLst/>
          </a:prstGeom>
          <a:noFill/>
          <a:ln w="9525">
            <a:noFill/>
            <a:miter lim="800000"/>
            <a:headEnd/>
            <a:tailEnd/>
          </a:ln>
        </p:spPr>
        <p:txBody>
          <a:bodyPr>
            <a:spAutoFit/>
          </a:bodyPr>
          <a:lstStyle/>
          <a:p>
            <a:pPr algn="just">
              <a:buClr>
                <a:srgbClr val="FF3300"/>
              </a:buClr>
              <a:buFontTx/>
              <a:buChar char="•"/>
            </a:pPr>
            <a:r>
              <a:rPr lang="uk-UA" sz="2000">
                <a:solidFill>
                  <a:srgbClr val="000000"/>
                </a:solidFill>
              </a:rPr>
              <a:t>Лопатки в нормі мають бути на одній лінії й не занадто відставати від спини. Відхиленням від цього бувають неоднакове положення нижніх кутів лопаток, що відстають, або крилоподібні лопатки (унаслідок ра</a:t>
            </a:r>
            <a:r>
              <a:rPr lang="uk-UA" sz="2000" i="1">
                <a:solidFill>
                  <a:srgbClr val="000000"/>
                </a:solidFill>
              </a:rPr>
              <a:t>хіту, м'язової слабкості або загальної затримки в рості).</a:t>
            </a:r>
            <a:endParaRPr lang="ru-RU" sz="2000" i="1">
              <a:solidFill>
                <a:srgbClr val="000000"/>
              </a:solidFill>
            </a:endParaRPr>
          </a:p>
        </p:txBody>
      </p:sp>
      <p:pic>
        <p:nvPicPr>
          <p:cNvPr id="20487" name="Picture 9"/>
          <p:cNvPicPr>
            <a:picLocks noChangeAspect="1" noChangeArrowheads="1"/>
          </p:cNvPicPr>
          <p:nvPr/>
        </p:nvPicPr>
        <p:blipFill>
          <a:blip r:embed="rId3" cstate="print"/>
          <a:srcRect/>
          <a:stretch>
            <a:fillRect/>
          </a:stretch>
        </p:blipFill>
        <p:spPr bwMode="auto">
          <a:xfrm>
            <a:off x="6443663" y="2420938"/>
            <a:ext cx="1135062" cy="1728787"/>
          </a:xfrm>
          <a:prstGeom prst="rect">
            <a:avLst/>
          </a:prstGeom>
          <a:ln>
            <a:noFill/>
          </a:ln>
          <a:effectLst>
            <a:outerShdw blurRad="292100" dist="139700" dir="2700000" algn="tl" rotWithShape="0">
              <a:srgbClr val="333333">
                <a:alpha val="65000"/>
              </a:srgbClr>
            </a:outerShdw>
          </a:effectLst>
        </p:spPr>
      </p:pic>
      <p:pic>
        <p:nvPicPr>
          <p:cNvPr id="20488" name="Picture 10"/>
          <p:cNvPicPr>
            <a:picLocks noChangeAspect="1" noChangeArrowheads="1"/>
          </p:cNvPicPr>
          <p:nvPr/>
        </p:nvPicPr>
        <p:blipFill>
          <a:blip r:embed="rId4" cstate="print"/>
          <a:srcRect/>
          <a:stretch>
            <a:fillRect/>
          </a:stretch>
        </p:blipFill>
        <p:spPr bwMode="auto">
          <a:xfrm>
            <a:off x="7885113" y="2420938"/>
            <a:ext cx="1066800" cy="1728787"/>
          </a:xfrm>
          <a:prstGeom prst="rect">
            <a:avLst/>
          </a:prstGeom>
          <a:ln>
            <a:noFill/>
          </a:ln>
          <a:effectLst>
            <a:outerShdw blurRad="292100" dist="139700" dir="2700000" algn="tl" rotWithShape="0">
              <a:srgbClr val="333333">
                <a:alpha val="65000"/>
              </a:srgbClr>
            </a:outerShdw>
          </a:effectLst>
        </p:spPr>
      </p:pic>
      <p:pic>
        <p:nvPicPr>
          <p:cNvPr id="20489" name="Picture 12"/>
          <p:cNvPicPr>
            <a:picLocks noChangeAspect="1" noChangeArrowheads="1"/>
          </p:cNvPicPr>
          <p:nvPr/>
        </p:nvPicPr>
        <p:blipFill>
          <a:blip r:embed="rId5" cstate="print"/>
          <a:srcRect/>
          <a:stretch>
            <a:fillRect/>
          </a:stretch>
        </p:blipFill>
        <p:spPr bwMode="auto">
          <a:xfrm>
            <a:off x="71406" y="4652963"/>
            <a:ext cx="2800350" cy="1628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p:cNvPicPr>
            <a:picLocks noChangeAspect="1" noChangeArrowheads="1"/>
          </p:cNvPicPr>
          <p:nvPr/>
        </p:nvPicPr>
        <p:blipFill>
          <a:blip r:embed="rId2" cstate="print"/>
          <a:srcRect/>
          <a:stretch>
            <a:fillRect/>
          </a:stretch>
        </p:blipFill>
        <p:spPr bwMode="auto">
          <a:xfrm>
            <a:off x="5580063" y="4292600"/>
            <a:ext cx="3311525" cy="2058988"/>
          </a:xfrm>
          <a:prstGeom prst="rect">
            <a:avLst/>
          </a:prstGeom>
          <a:ln>
            <a:noFill/>
          </a:ln>
          <a:effectLst>
            <a:outerShdw blurRad="292100" dist="139700" dir="2700000" algn="tl" rotWithShape="0">
              <a:srgbClr val="333333">
                <a:alpha val="65000"/>
              </a:srgbClr>
            </a:outerShdw>
          </a:effectLst>
        </p:spPr>
      </p:pic>
      <p:pic>
        <p:nvPicPr>
          <p:cNvPr id="21507" name="Picture 6"/>
          <p:cNvPicPr>
            <a:picLocks noChangeAspect="1" noChangeArrowheads="1"/>
          </p:cNvPicPr>
          <p:nvPr/>
        </p:nvPicPr>
        <p:blipFill>
          <a:blip r:embed="rId3" cstate="print"/>
          <a:srcRect/>
          <a:stretch>
            <a:fillRect/>
          </a:stretch>
        </p:blipFill>
        <p:spPr bwMode="auto">
          <a:xfrm>
            <a:off x="107950" y="1214438"/>
            <a:ext cx="2857500" cy="2286000"/>
          </a:xfrm>
          <a:prstGeom prst="rect">
            <a:avLst/>
          </a:prstGeom>
          <a:ln>
            <a:noFill/>
          </a:ln>
          <a:effectLst>
            <a:outerShdw blurRad="292100" dist="139700" dir="2700000" algn="tl" rotWithShape="0">
              <a:srgbClr val="333333">
                <a:alpha val="65000"/>
              </a:srgbClr>
            </a:outerShdw>
          </a:effectLst>
        </p:spPr>
      </p:pic>
      <p:sp>
        <p:nvSpPr>
          <p:cNvPr id="20484" name="Rectangle 7"/>
          <p:cNvSpPr>
            <a:spLocks noChangeArrowheads="1"/>
          </p:cNvSpPr>
          <p:nvPr/>
        </p:nvSpPr>
        <p:spPr bwMode="auto">
          <a:xfrm>
            <a:off x="142875" y="3643313"/>
            <a:ext cx="5499100" cy="3170237"/>
          </a:xfrm>
          <a:prstGeom prst="rect">
            <a:avLst/>
          </a:prstGeom>
          <a:noFill/>
          <a:ln w="9525">
            <a:noFill/>
            <a:miter lim="800000"/>
            <a:headEnd/>
            <a:tailEnd/>
          </a:ln>
        </p:spPr>
        <p:txBody>
          <a:bodyPr anchor="ctr">
            <a:spAutoFit/>
          </a:bodyPr>
          <a:lstStyle/>
          <a:p>
            <a:pPr indent="254000"/>
            <a:r>
              <a:rPr lang="uk-UA" sz="2000">
                <a:solidFill>
                  <a:srgbClr val="000000"/>
                </a:solidFill>
              </a:rPr>
              <a:t>Шляхом простого огляду стопи можна робити висновок про її будову. Більш правильне уявлення дає відбиток стопи на білому аркуші паперу. Для цього необхідно змочити стопи ніг барвником (наприклад, синькою) або жирною (маслиновою, соняшниковою) олією й одразу поставити стопу (стопи) на аркуш чистого паперу. При плоскостопості на відбитку стопи не буде внутрішньої западинки.</a:t>
            </a:r>
          </a:p>
        </p:txBody>
      </p:sp>
      <p:sp>
        <p:nvSpPr>
          <p:cNvPr id="20485" name="Rectangle 8"/>
          <p:cNvSpPr>
            <a:spLocks noChangeArrowheads="1"/>
          </p:cNvSpPr>
          <p:nvPr/>
        </p:nvSpPr>
        <p:spPr bwMode="auto">
          <a:xfrm>
            <a:off x="179388" y="188913"/>
            <a:ext cx="8785225" cy="708025"/>
          </a:xfrm>
          <a:prstGeom prst="rect">
            <a:avLst/>
          </a:prstGeom>
          <a:noFill/>
          <a:ln w="9525">
            <a:noFill/>
            <a:miter lim="800000"/>
            <a:headEnd/>
            <a:tailEnd/>
          </a:ln>
        </p:spPr>
        <p:txBody>
          <a:bodyPr>
            <a:spAutoFit/>
          </a:bodyPr>
          <a:lstStyle/>
          <a:p>
            <a:r>
              <a:rPr lang="uk-UA" sz="2000">
                <a:solidFill>
                  <a:srgbClr val="000000"/>
                </a:solidFill>
              </a:rPr>
              <a:t>      Нормальна стопа має форму напівзводу, який утримується завдяки натягу зв'язкового апарату й напруги м'язів, що підтримують звід стопи.</a:t>
            </a:r>
            <a:endParaRPr lang="ru-RU" sz="2000">
              <a:solidFill>
                <a:srgbClr val="000000"/>
              </a:solidFill>
            </a:endParaRPr>
          </a:p>
        </p:txBody>
      </p:sp>
      <p:sp>
        <p:nvSpPr>
          <p:cNvPr id="20486" name="Rectangle 9"/>
          <p:cNvSpPr>
            <a:spLocks noChangeArrowheads="1"/>
          </p:cNvSpPr>
          <p:nvPr/>
        </p:nvSpPr>
        <p:spPr bwMode="auto">
          <a:xfrm>
            <a:off x="2987675" y="1341438"/>
            <a:ext cx="6156325" cy="708025"/>
          </a:xfrm>
          <a:prstGeom prst="rect">
            <a:avLst/>
          </a:prstGeom>
          <a:noFill/>
          <a:ln w="9525">
            <a:noFill/>
            <a:miter lim="800000"/>
            <a:headEnd/>
            <a:tailEnd/>
          </a:ln>
        </p:spPr>
        <p:txBody>
          <a:bodyPr>
            <a:spAutoFit/>
          </a:bodyPr>
          <a:lstStyle/>
          <a:p>
            <a:r>
              <a:rPr lang="uk-UA" sz="2000" b="1" i="1">
                <a:solidFill>
                  <a:srgbClr val="000000"/>
                </a:solidFill>
              </a:rPr>
              <a:t>Сплощення склепіння стопи</a:t>
            </a:r>
            <a:r>
              <a:rPr lang="uk-UA" sz="2000" i="1">
                <a:solidFill>
                  <a:srgbClr val="000000"/>
                </a:solidFill>
              </a:rPr>
              <a:t> </a:t>
            </a:r>
            <a:r>
              <a:rPr lang="uk-UA" sz="2000">
                <a:solidFill>
                  <a:srgbClr val="000000"/>
                </a:solidFill>
              </a:rPr>
              <a:t>— </a:t>
            </a:r>
            <a:r>
              <a:rPr lang="uk-UA" sz="2000" i="1">
                <a:solidFill>
                  <a:srgbClr val="000000"/>
                </a:solidFill>
              </a:rPr>
              <a:t>плоскостопість </a:t>
            </a:r>
            <a:r>
              <a:rPr lang="uk-UA" sz="2000">
                <a:solidFill>
                  <a:srgbClr val="000000"/>
                </a:solidFill>
              </a:rPr>
              <a:t>— свідчить про порушення нормальної функції.</a:t>
            </a:r>
            <a:endParaRPr lang="ru-RU" sz="2000">
              <a:solidFill>
                <a:srgbClr val="000000"/>
              </a:solidFill>
            </a:endParaRPr>
          </a:p>
        </p:txBody>
      </p:sp>
      <p:sp>
        <p:nvSpPr>
          <p:cNvPr id="20487" name="Rectangle 10"/>
          <p:cNvSpPr>
            <a:spLocks noChangeArrowheads="1"/>
          </p:cNvSpPr>
          <p:nvPr/>
        </p:nvSpPr>
        <p:spPr bwMode="auto">
          <a:xfrm>
            <a:off x="2987675" y="2276475"/>
            <a:ext cx="5905500" cy="1323975"/>
          </a:xfrm>
          <a:prstGeom prst="rect">
            <a:avLst/>
          </a:prstGeom>
          <a:noFill/>
          <a:ln w="9525">
            <a:noFill/>
            <a:miter lim="800000"/>
            <a:headEnd/>
            <a:tailEnd/>
          </a:ln>
        </p:spPr>
        <p:txBody>
          <a:bodyPr>
            <a:spAutoFit/>
          </a:bodyPr>
          <a:lstStyle/>
          <a:p>
            <a:pPr algn="just">
              <a:buClr>
                <a:schemeClr val="hlink"/>
              </a:buClr>
              <a:buFontTx/>
              <a:buChar char="o"/>
            </a:pPr>
            <a:r>
              <a:rPr lang="uk-UA" sz="2000">
                <a:solidFill>
                  <a:srgbClr val="000000"/>
                </a:solidFill>
              </a:rPr>
              <a:t>  Нерідко це викликає обмеження здатності до рухової діяльності. У цьому разі при ходьбі й стоянні людина швидко стомлюється, з'являються м'язові болі.</a:t>
            </a:r>
            <a:endParaRPr lang="ru-RU" sz="2000">
              <a:solidFill>
                <a:srgbClr val="000000"/>
              </a:solidFill>
            </a:endParaRPr>
          </a:p>
        </p:txBody>
      </p:sp>
      <p:sp>
        <p:nvSpPr>
          <p:cNvPr id="20488" name="Rectangle 11"/>
          <p:cNvSpPr>
            <a:spLocks noChangeArrowheads="1"/>
          </p:cNvSpPr>
          <p:nvPr/>
        </p:nvSpPr>
        <p:spPr bwMode="auto">
          <a:xfrm>
            <a:off x="250825" y="3716338"/>
            <a:ext cx="446088" cy="579437"/>
          </a:xfrm>
          <a:prstGeom prst="rect">
            <a:avLst/>
          </a:prstGeom>
          <a:noFill/>
          <a:ln w="9525">
            <a:noFill/>
            <a:miter lim="800000"/>
            <a:headEnd/>
            <a:tailEnd/>
          </a:ln>
        </p:spPr>
        <p:txBody>
          <a:bodyPr wrap="none" anchor="ctr">
            <a:spAutoFit/>
          </a:bodyPr>
          <a:lstStyle/>
          <a:p>
            <a:r>
              <a:rPr lang="uk-UA" sz="3200">
                <a:solidFill>
                  <a:srgbClr val="FF3300"/>
                </a:solidFill>
              </a:rPr>
              <a:t>!</a:t>
            </a:r>
            <a:r>
              <a:rPr lang="ru-RU" sz="3200">
                <a:solidFill>
                  <a:srgbClr val="FF3300"/>
                </a:solidFill>
              </a:rPr>
              <a:t> </a:t>
            </a:r>
          </a:p>
        </p:txBody>
      </p:sp>
    </p:spTree>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sites.google.com/site/samraievskaskola/na-dopomogu/%D0%BF%D0%BE%D1%81%D1%82%D0%B0%D0%B2%D0%B0.JPG?attredirects=0"/>
          <p:cNvPicPr>
            <a:picLocks noChangeAspect="1" noChangeArrowheads="1"/>
          </p:cNvPicPr>
          <p:nvPr/>
        </p:nvPicPr>
        <p:blipFill>
          <a:blip r:embed="rId2" cstate="print"/>
          <a:srcRect/>
          <a:stretch>
            <a:fillRect/>
          </a:stretch>
        </p:blipFill>
        <p:spPr bwMode="auto">
          <a:xfrm>
            <a:off x="1928813" y="85725"/>
            <a:ext cx="4906962" cy="6629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ChangeArrowheads="1"/>
          </p:cNvSpPr>
          <p:nvPr/>
        </p:nvSpPr>
        <p:spPr bwMode="auto">
          <a:xfrm>
            <a:off x="179388" y="1000125"/>
            <a:ext cx="8569325" cy="3786188"/>
          </a:xfrm>
          <a:prstGeom prst="rect">
            <a:avLst/>
          </a:prstGeom>
          <a:noFill/>
          <a:ln w="9525">
            <a:noFill/>
            <a:miter lim="800000"/>
            <a:headEnd/>
            <a:tailEnd/>
          </a:ln>
        </p:spPr>
        <p:txBody>
          <a:bodyPr anchor="ctr">
            <a:spAutoFit/>
          </a:bodyPr>
          <a:lstStyle/>
          <a:p>
            <a:pPr algn="just">
              <a:buClr>
                <a:schemeClr val="hlink"/>
              </a:buClr>
              <a:buFont typeface="Wingdings" pitchFamily="2" charset="2"/>
              <a:buChar char="Ø"/>
            </a:pPr>
            <a:r>
              <a:rPr lang="uk-UA" sz="2000" u="sng">
                <a:solidFill>
                  <a:srgbClr val="000000"/>
                </a:solidFill>
              </a:rPr>
              <a:t>Моніторинг</a:t>
            </a:r>
            <a:r>
              <a:rPr lang="uk-UA" sz="2000">
                <a:solidFill>
                  <a:srgbClr val="000000"/>
                </a:solidFill>
              </a:rPr>
              <a:t> — це систематичне одержання й обробка інформації, що може бути використана для процесу прийняття того чи іншого рішення. Моніторинг може бути корисним при здійсненні контролю стану здоров'я. </a:t>
            </a:r>
          </a:p>
          <a:p>
            <a:pPr algn="just">
              <a:buClr>
                <a:schemeClr val="hlink"/>
              </a:buClr>
              <a:buFont typeface="Wingdings" pitchFamily="2" charset="2"/>
              <a:buChar char="Ø"/>
            </a:pPr>
            <a:r>
              <a:rPr lang="uk-UA" sz="2000">
                <a:solidFill>
                  <a:srgbClr val="000000"/>
                </a:solidFill>
              </a:rPr>
              <a:t>Вести спостереження й проводити виміри, пов'язані з фізичним аспектом здоров'я, слід регулярно. </a:t>
            </a:r>
          </a:p>
          <a:p>
            <a:pPr algn="just">
              <a:buClr>
                <a:schemeClr val="hlink"/>
              </a:buClr>
              <a:buFont typeface="Wingdings" pitchFamily="2" charset="2"/>
              <a:buChar char="Ø"/>
            </a:pPr>
            <a:r>
              <a:rPr lang="uk-UA" sz="2000">
                <a:solidFill>
                  <a:srgbClr val="000000"/>
                </a:solidFill>
              </a:rPr>
              <a:t>Отримані показники можуть щось говорити про стан здоров'я тільки в динаміці. </a:t>
            </a:r>
          </a:p>
          <a:p>
            <a:pPr algn="just">
              <a:buClr>
                <a:schemeClr val="hlink"/>
              </a:buClr>
              <a:buFont typeface="Wingdings" pitchFamily="2" charset="2"/>
              <a:buChar char="Ø"/>
            </a:pPr>
            <a:r>
              <a:rPr lang="uk-UA" sz="2000">
                <a:solidFill>
                  <a:srgbClr val="000000"/>
                </a:solidFill>
              </a:rPr>
              <a:t>Існують прості методи самоконтролю, які можна здійснювати в домашніх умовах. </a:t>
            </a:r>
          </a:p>
          <a:p>
            <a:pPr algn="just">
              <a:buClr>
                <a:schemeClr val="hlink"/>
              </a:buClr>
              <a:buFont typeface="Wingdings" pitchFamily="2" charset="2"/>
              <a:buChar char="Ø"/>
            </a:pPr>
            <a:r>
              <a:rPr lang="uk-UA" sz="2000">
                <a:solidFill>
                  <a:srgbClr val="000000"/>
                </a:solidFill>
              </a:rPr>
              <a:t>Якщо моніторинг указує на погіршення вашого здоров'я, то слід звернутися до лікаря.</a:t>
            </a:r>
          </a:p>
        </p:txBody>
      </p:sp>
      <p:sp>
        <p:nvSpPr>
          <p:cNvPr id="22531" name="Rectangle 5"/>
          <p:cNvSpPr>
            <a:spLocks noChangeArrowheads="1"/>
          </p:cNvSpPr>
          <p:nvPr/>
        </p:nvSpPr>
        <p:spPr bwMode="auto">
          <a:xfrm>
            <a:off x="3446463" y="214313"/>
            <a:ext cx="2411412" cy="461962"/>
          </a:xfrm>
          <a:prstGeom prst="rect">
            <a:avLst/>
          </a:prstGeom>
          <a:noFill/>
          <a:ln w="9525">
            <a:noFill/>
            <a:miter lim="800000"/>
            <a:headEnd/>
            <a:tailEnd/>
          </a:ln>
        </p:spPr>
        <p:txBody>
          <a:bodyPr wrap="none">
            <a:spAutoFit/>
          </a:bodyPr>
          <a:lstStyle/>
          <a:p>
            <a:r>
              <a:rPr lang="uk-UA" sz="2400" b="1">
                <a:solidFill>
                  <a:srgbClr val="000000"/>
                </a:solidFill>
              </a:rPr>
              <a:t>Опорні точки.</a:t>
            </a:r>
            <a:endParaRPr lang="ru-RU" sz="2400" b="1">
              <a:solidFill>
                <a:srgbClr val="000000"/>
              </a:solidFill>
            </a:endParaRPr>
          </a:p>
        </p:txBody>
      </p:sp>
      <p:pic>
        <p:nvPicPr>
          <p:cNvPr id="22532" name="Picture 7" descr="http://aymaki.dagschool.com/_http_schools/1712/aymaki/admin/ckfinder/core/connector/php/connector.phpfck_user_files/images/gyui%285%29.JPG"/>
          <p:cNvPicPr>
            <a:picLocks noChangeAspect="1" noChangeArrowheads="1"/>
          </p:cNvPicPr>
          <p:nvPr/>
        </p:nvPicPr>
        <p:blipFill>
          <a:blip r:embed="rId2" cstate="print"/>
          <a:srcRect/>
          <a:stretch>
            <a:fillRect/>
          </a:stretch>
        </p:blipFill>
        <p:spPr bwMode="auto">
          <a:xfrm>
            <a:off x="5929313" y="4643438"/>
            <a:ext cx="2924175"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179388" y="0"/>
            <a:ext cx="8532812" cy="1262063"/>
          </a:xfrm>
          <a:prstGeom prst="rect">
            <a:avLst/>
          </a:prstGeom>
          <a:noFill/>
          <a:ln w="9525">
            <a:noFill/>
            <a:miter lim="800000"/>
            <a:headEnd/>
            <a:tailEnd/>
          </a:ln>
        </p:spPr>
        <p:txBody>
          <a:bodyPr anchor="ctr">
            <a:spAutoFit/>
          </a:bodyPr>
          <a:lstStyle/>
          <a:p>
            <a:pPr algn="ctr">
              <a:tabLst>
                <a:tab pos="903288" algn="l"/>
              </a:tabLst>
            </a:pPr>
            <a:r>
              <a:rPr lang="uk-UA" sz="2000" b="1">
                <a:solidFill>
                  <a:srgbClr val="000000"/>
                </a:solidFill>
              </a:rPr>
              <a:t>Практична робота №2</a:t>
            </a:r>
            <a:endParaRPr lang="ru-RU" sz="2000">
              <a:solidFill>
                <a:srgbClr val="000000"/>
              </a:solidFill>
            </a:endParaRPr>
          </a:p>
          <a:p>
            <a:pPr algn="ctr">
              <a:tabLst>
                <a:tab pos="903288" algn="l"/>
              </a:tabLst>
            </a:pPr>
            <a:r>
              <a:rPr lang="uk-UA" sz="2000" b="1">
                <a:solidFill>
                  <a:srgbClr val="000000"/>
                </a:solidFill>
              </a:rPr>
              <a:t>«Самооцінка рівня фізичного здоров'я»</a:t>
            </a:r>
            <a:endParaRPr lang="ru-RU" sz="2000">
              <a:solidFill>
                <a:srgbClr val="000000"/>
              </a:solidFill>
            </a:endParaRPr>
          </a:p>
          <a:p>
            <a:pPr>
              <a:tabLst>
                <a:tab pos="903288" algn="l"/>
              </a:tabLst>
            </a:pPr>
            <a:r>
              <a:rPr lang="uk-UA" b="1">
                <a:solidFill>
                  <a:srgbClr val="000000"/>
                </a:solidFill>
              </a:rPr>
              <a:t>Мета: </a:t>
            </a:r>
            <a:r>
              <a:rPr lang="uk-UA">
                <a:solidFill>
                  <a:srgbClr val="000000"/>
                </a:solidFill>
              </a:rPr>
              <a:t>навчитися проводити самооцінку рівня свого фізичного здоров'я. </a:t>
            </a:r>
          </a:p>
          <a:p>
            <a:pPr>
              <a:tabLst>
                <a:tab pos="903288" algn="l"/>
              </a:tabLst>
            </a:pPr>
            <a:r>
              <a:rPr lang="uk-UA" b="1">
                <a:solidFill>
                  <a:srgbClr val="000000"/>
                </a:solidFill>
              </a:rPr>
              <a:t>Обладнання й матеріали: </a:t>
            </a:r>
            <a:r>
              <a:rPr lang="uk-UA">
                <a:solidFill>
                  <a:srgbClr val="000000"/>
                </a:solidFill>
              </a:rPr>
              <a:t>сантиметр, картка з тестом.</a:t>
            </a:r>
          </a:p>
        </p:txBody>
      </p:sp>
      <p:sp>
        <p:nvSpPr>
          <p:cNvPr id="23555" name="Rectangle 6"/>
          <p:cNvSpPr>
            <a:spLocks noChangeArrowheads="1"/>
          </p:cNvSpPr>
          <p:nvPr/>
        </p:nvSpPr>
        <p:spPr bwMode="auto">
          <a:xfrm>
            <a:off x="323850" y="1214438"/>
            <a:ext cx="7820025" cy="923925"/>
          </a:xfrm>
          <a:prstGeom prst="rect">
            <a:avLst/>
          </a:prstGeom>
          <a:noFill/>
          <a:ln w="9525">
            <a:noFill/>
            <a:miter lim="800000"/>
            <a:headEnd/>
            <a:tailEnd/>
          </a:ln>
        </p:spPr>
        <p:txBody>
          <a:bodyPr anchor="ctr">
            <a:spAutoFit/>
          </a:bodyPr>
          <a:lstStyle/>
          <a:p>
            <a:pPr algn="ctr"/>
            <a:r>
              <a:rPr lang="uk-UA" b="1">
                <a:solidFill>
                  <a:srgbClr val="000000"/>
                </a:solidFill>
                <a:latin typeface="Times New Roman" pitchFamily="18" charset="0"/>
                <a:cs typeface="Times New Roman" pitchFamily="18" charset="0"/>
              </a:rPr>
              <a:t>Хід</a:t>
            </a:r>
            <a:r>
              <a:rPr lang="uk-UA" b="1">
                <a:solidFill>
                  <a:srgbClr val="000000"/>
                </a:solidFill>
                <a:latin typeface="Times New Roman" pitchFamily="18" charset="0"/>
                <a:ea typeface="Times New Roman" pitchFamily="18" charset="0"/>
                <a:cs typeface="Arial" charset="0"/>
              </a:rPr>
              <a:t> роботи</a:t>
            </a:r>
            <a:endParaRPr lang="ru-RU">
              <a:solidFill>
                <a:srgbClr val="000000"/>
              </a:solidFill>
              <a:latin typeface="Times New Roman" pitchFamily="18" charset="0"/>
              <a:ea typeface="Times New Roman" pitchFamily="18" charset="0"/>
              <a:cs typeface="Arial" charset="0"/>
            </a:endParaRPr>
          </a:p>
          <a:p>
            <a:pPr eaLnBrk="0" hangingPunct="0"/>
            <a:r>
              <a:rPr lang="uk-UA" b="1">
                <a:solidFill>
                  <a:srgbClr val="000000"/>
                </a:solidFill>
                <a:latin typeface="Times New Roman" pitchFamily="18" charset="0"/>
                <a:ea typeface="Times New Roman" pitchFamily="18" charset="0"/>
                <a:cs typeface="Arial" charset="0"/>
              </a:rPr>
              <a:t>1.    </a:t>
            </a:r>
            <a:r>
              <a:rPr lang="uk-UA" b="1">
                <a:solidFill>
                  <a:srgbClr val="000000"/>
                </a:solidFill>
                <a:latin typeface="Times New Roman" pitchFamily="18" charset="0"/>
                <a:cs typeface="Times New Roman" pitchFamily="18" charset="0"/>
              </a:rPr>
              <a:t>Визначення стану організму за допомогою суб'єктивних показників.</a:t>
            </a:r>
            <a:endParaRPr lang="ru-RU" b="1">
              <a:solidFill>
                <a:srgbClr val="000000"/>
              </a:solidFill>
              <a:latin typeface="Times New Roman" pitchFamily="18" charset="0"/>
            </a:endParaRPr>
          </a:p>
          <a:p>
            <a:pPr eaLnBrk="0" hangingPunct="0"/>
            <a:r>
              <a:rPr lang="uk-UA">
                <a:solidFill>
                  <a:srgbClr val="000000"/>
                </a:solidFill>
                <a:latin typeface="Times New Roman" pitchFamily="18" charset="0"/>
                <a:cs typeface="Times New Roman" pitchFamily="18" charset="0"/>
              </a:rPr>
              <a:t>Заповніть таблицю, відзначивши в ній суб'єктивні показники вашого здоров'я.</a:t>
            </a:r>
            <a:endParaRPr lang="ru-RU">
              <a:solidFill>
                <a:srgbClr val="000000"/>
              </a:solidFill>
              <a:latin typeface="Times New Roman" pitchFamily="18" charset="0"/>
            </a:endParaRPr>
          </a:p>
        </p:txBody>
      </p:sp>
      <p:graphicFrame>
        <p:nvGraphicFramePr>
          <p:cNvPr id="44167" name="Group 135"/>
          <p:cNvGraphicFramePr>
            <a:graphicFrameLocks noGrp="1"/>
          </p:cNvGraphicFramePr>
          <p:nvPr>
            <p:ph/>
          </p:nvPr>
        </p:nvGraphicFramePr>
        <p:xfrm>
          <a:off x="71438" y="2185988"/>
          <a:ext cx="8964612" cy="4529328"/>
        </p:xfrm>
        <a:graphic>
          <a:graphicData uri="http://schemas.openxmlformats.org/drawingml/2006/table">
            <a:tbl>
              <a:tblPr/>
              <a:tblGrid>
                <a:gridCol w="1892300"/>
                <a:gridCol w="2278062"/>
                <a:gridCol w="2430463"/>
                <a:gridCol w="2363787"/>
              </a:tblGrid>
              <a:tr h="319088">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latin typeface="Times New Roman" pitchFamily="18" charset="0"/>
                        </a:rPr>
                        <a:t>Показники стану</a:t>
                      </a:r>
                      <a:endParaRPr kumimoji="0" lang="ru-RU" sz="1600" b="1" i="0" u="none" strike="noStrike" cap="none" normalizeH="0" baseline="0" dirty="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latin typeface="Times New Roman" pitchFamily="18" charset="0"/>
                        </a:rPr>
                        <a:t>Оцінка </a:t>
                      </a:r>
                      <a:endParaRPr kumimoji="0" lang="ru-RU" sz="1600" b="1"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hMerge="1">
                  <a:txBody>
                    <a:bodyPr/>
                    <a:lstStyle/>
                    <a:p>
                      <a:endParaRPr lang="ru-RU"/>
                    </a:p>
                  </a:txBody>
                  <a:tcPr/>
                </a:tc>
                <a:tc hMerge="1">
                  <a:txBody>
                    <a:bodyPr/>
                    <a:lstStyle/>
                    <a:p>
                      <a:endParaRPr lang="ru-RU"/>
                    </a:p>
                  </a:txBody>
                  <a:tcPr/>
                </a:tc>
              </a:tr>
              <a:tr h="319088">
                <a:tc vMerge="1">
                  <a:txBody>
                    <a:bodyPr/>
                    <a:lstStyle/>
                    <a:p>
                      <a:endParaRPr lang="ru-RU"/>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latin typeface="Times New Roman" pitchFamily="18" charset="0"/>
                        </a:rPr>
                        <a:t>Добре (“4”) </a:t>
                      </a:r>
                      <a:endParaRPr kumimoji="0" lang="ru-RU" sz="1600" b="1"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dirty="0" smtClean="0">
                          <a:ln>
                            <a:noFill/>
                          </a:ln>
                          <a:solidFill>
                            <a:srgbClr val="000000"/>
                          </a:solidFill>
                          <a:effectLst/>
                          <a:latin typeface="Times New Roman" pitchFamily="18" charset="0"/>
                        </a:rPr>
                        <a:t>Задовільно (“3”)</a:t>
                      </a:r>
                      <a:endParaRPr kumimoji="0" lang="ru-RU" sz="1600" b="1"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1" i="0" u="none" strike="noStrike" cap="none" normalizeH="0" baseline="0" smtClean="0">
                          <a:ln>
                            <a:noFill/>
                          </a:ln>
                          <a:solidFill>
                            <a:srgbClr val="000000"/>
                          </a:solidFill>
                          <a:effectLst/>
                          <a:latin typeface="Times New Roman" pitchFamily="18" charset="0"/>
                        </a:rPr>
                        <a:t>Погано (“2”)</a:t>
                      </a:r>
                      <a:endParaRPr kumimoji="0" lang="ru-RU" sz="1600" b="1"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206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Самопочуття </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Гарне</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Млявість, знесилля</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Слабкість, дратівливість, запаморочення</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190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Сон </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Спокійний, міцний, відновлюючий</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Переривчастий, засипання через силу </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Безсоння або підвищена сонливість</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206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Апетит </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Нормальний або трохи підвищений</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Знижений</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Відсутній</a:t>
                      </a:r>
                      <a:endParaRPr kumimoji="0" lang="ru-RU" sz="1600" b="0" i="0" u="none" strike="noStrike" cap="none" normalizeH="0" baseline="0" dirty="0" smtClean="0">
                        <a:ln>
                          <a:noFill/>
                        </a:ln>
                        <a:solidFill>
                          <a:srgbClr val="00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190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Настрій </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Життєрадісний,   бадьорий, упевненість у своїх силах            </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Байдужість</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Занепадницький</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190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Бажання навчатись</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Велике</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Помірне</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Відсутнє</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190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Працездатність </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Висока, гарна</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Погіршена</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Різко знижена</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3206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Біль у м'язах </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Відсутній</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Є, але швидко минає після душу, масажу.</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Тривалий</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Tree>
  </p:cSld>
  <p:clrMapOvr>
    <a:masterClrMapping/>
  </p:clrMapOvr>
  <p:transition>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uk-UA" sz="2400" b="1" u="sng" smtClean="0">
                <a:solidFill>
                  <a:srgbClr val="000000"/>
                </a:solidFill>
                <a:effectLst/>
                <a:latin typeface="Times New Roman" pitchFamily="18" charset="0"/>
              </a:rPr>
              <a:t>Підрахуйте загальну суму балів, отриману в результаті відповідей. Якщо сума балів становить:</a:t>
            </a:r>
            <a:endParaRPr lang="ru-RU" sz="2400" b="1" u="sng" smtClean="0">
              <a:solidFill>
                <a:srgbClr val="000000"/>
              </a:solidFill>
              <a:effectLst/>
              <a:latin typeface="Times New Roman" pitchFamily="18" charset="0"/>
            </a:endParaRPr>
          </a:p>
        </p:txBody>
      </p:sp>
      <p:sp>
        <p:nvSpPr>
          <p:cNvPr id="24579" name="Rectangle 3"/>
          <p:cNvSpPr>
            <a:spLocks noGrp="1" noChangeArrowheads="1"/>
          </p:cNvSpPr>
          <p:nvPr>
            <p:ph type="body" sz="half" idx="1"/>
          </p:nvPr>
        </p:nvSpPr>
        <p:spPr>
          <a:xfrm>
            <a:off x="2319338" y="1428750"/>
            <a:ext cx="4038600" cy="1809750"/>
          </a:xfrm>
        </p:spPr>
        <p:txBody>
          <a:bodyPr/>
          <a:lstStyle/>
          <a:p>
            <a:pPr eaLnBrk="1" hangingPunct="1"/>
            <a:r>
              <a:rPr lang="uk-UA" sz="2000" b="1" smtClean="0">
                <a:solidFill>
                  <a:srgbClr val="000000"/>
                </a:solidFill>
                <a:effectLst/>
                <a:latin typeface="Times New Roman" pitchFamily="18" charset="0"/>
              </a:rPr>
              <a:t>від 26 і вище – стан вашого організму дуже гарний;</a:t>
            </a:r>
          </a:p>
          <a:p>
            <a:pPr eaLnBrk="1" hangingPunct="1"/>
            <a:r>
              <a:rPr lang="uk-UA" sz="2000" b="1" smtClean="0">
                <a:solidFill>
                  <a:srgbClr val="000000"/>
                </a:solidFill>
                <a:effectLst/>
                <a:latin typeface="Times New Roman" pitchFamily="18" charset="0"/>
              </a:rPr>
              <a:t>від 22 до 25 балів – гарний;</a:t>
            </a:r>
          </a:p>
          <a:p>
            <a:pPr eaLnBrk="1" hangingPunct="1"/>
            <a:r>
              <a:rPr lang="uk-UA" sz="2000" b="1" smtClean="0">
                <a:solidFill>
                  <a:srgbClr val="000000"/>
                </a:solidFill>
                <a:effectLst/>
                <a:latin typeface="Times New Roman" pitchFamily="18" charset="0"/>
              </a:rPr>
              <a:t>Від 18 до 21 – задовільний;</a:t>
            </a:r>
          </a:p>
          <a:p>
            <a:pPr eaLnBrk="1" hangingPunct="1"/>
            <a:r>
              <a:rPr lang="uk-UA" sz="2000" b="1" smtClean="0">
                <a:solidFill>
                  <a:srgbClr val="000000"/>
                </a:solidFill>
                <a:effectLst/>
                <a:latin typeface="Times New Roman" pitchFamily="18" charset="0"/>
              </a:rPr>
              <a:t>Від 14 до 17 – погани.</a:t>
            </a:r>
            <a:endParaRPr lang="ru-RU" sz="2000" b="1" smtClean="0">
              <a:solidFill>
                <a:srgbClr val="000000"/>
              </a:solidFill>
              <a:effectLst/>
              <a:latin typeface="Times New Roman" pitchFamily="18" charset="0"/>
            </a:endParaRPr>
          </a:p>
        </p:txBody>
      </p:sp>
      <p:sp>
        <p:nvSpPr>
          <p:cNvPr id="24580" name="Rectangle 4"/>
          <p:cNvSpPr>
            <a:spLocks noChangeArrowheads="1"/>
          </p:cNvSpPr>
          <p:nvPr/>
        </p:nvSpPr>
        <p:spPr bwMode="auto">
          <a:xfrm>
            <a:off x="568325" y="3573463"/>
            <a:ext cx="8075613" cy="400050"/>
          </a:xfrm>
          <a:prstGeom prst="rect">
            <a:avLst/>
          </a:prstGeom>
          <a:noFill/>
          <a:ln w="9525">
            <a:noFill/>
            <a:miter lim="800000"/>
            <a:headEnd/>
            <a:tailEnd/>
          </a:ln>
        </p:spPr>
        <p:txBody>
          <a:bodyPr wrap="none">
            <a:spAutoFit/>
          </a:bodyPr>
          <a:lstStyle/>
          <a:p>
            <a:r>
              <a:rPr lang="uk-UA" sz="2000" b="1">
                <a:solidFill>
                  <a:srgbClr val="000000"/>
                </a:solidFill>
              </a:rPr>
              <a:t>2. Заповніть таблицю. Записавши всі наступні  свої виміри</a:t>
            </a:r>
            <a:endParaRPr lang="ru-RU" sz="2000" b="1">
              <a:solidFill>
                <a:srgbClr val="000000"/>
              </a:solidFill>
            </a:endParaRPr>
          </a:p>
        </p:txBody>
      </p:sp>
      <p:graphicFrame>
        <p:nvGraphicFramePr>
          <p:cNvPr id="46183" name="Group 103"/>
          <p:cNvGraphicFramePr>
            <a:graphicFrameLocks noGrp="1"/>
          </p:cNvGraphicFramePr>
          <p:nvPr>
            <p:ph sz="half" idx="2"/>
          </p:nvPr>
        </p:nvGraphicFramePr>
        <p:xfrm>
          <a:off x="215900" y="4071938"/>
          <a:ext cx="8785225" cy="1399223"/>
        </p:xfrm>
        <a:graphic>
          <a:graphicData uri="http://schemas.openxmlformats.org/drawingml/2006/table">
            <a:tbl>
              <a:tblPr/>
              <a:tblGrid>
                <a:gridCol w="1255713"/>
                <a:gridCol w="1336675"/>
                <a:gridCol w="1295400"/>
                <a:gridCol w="1130300"/>
                <a:gridCol w="1257300"/>
                <a:gridCol w="1254125"/>
                <a:gridCol w="1255712"/>
              </a:tblGrid>
              <a:tr h="5762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Дата проведення тесту</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Дані грудо-лопаткового тесту</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Дані </a:t>
                      </a:r>
                      <a:r>
                        <a:rPr kumimoji="0" lang="uk-UA" sz="1600" b="0" i="0" u="none" strike="noStrike" cap="none" normalizeH="0" baseline="0" dirty="0" err="1" smtClean="0">
                          <a:ln>
                            <a:noFill/>
                          </a:ln>
                          <a:solidFill>
                            <a:srgbClr val="000000"/>
                          </a:solidFill>
                          <a:effectLst/>
                          <a:latin typeface="Times New Roman" pitchFamily="18" charset="0"/>
                        </a:rPr>
                        <a:t>грудоплечо-вого</a:t>
                      </a:r>
                      <a:r>
                        <a:rPr kumimoji="0" lang="uk-UA" sz="1600" b="0" i="0" u="none" strike="noStrike" cap="none" normalizeH="0" baseline="0" dirty="0" smtClean="0">
                          <a:ln>
                            <a:noFill/>
                          </a:ln>
                          <a:solidFill>
                            <a:srgbClr val="000000"/>
                          </a:solidFill>
                          <a:effectLst/>
                          <a:latin typeface="Times New Roman" pitchFamily="18" charset="0"/>
                        </a:rPr>
                        <a:t> поясу</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Ширина плечей</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Окружність талії</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dirty="0" smtClean="0">
                          <a:ln>
                            <a:noFill/>
                          </a:ln>
                          <a:solidFill>
                            <a:srgbClr val="000000"/>
                          </a:solidFill>
                          <a:effectLst/>
                          <a:latin typeface="Times New Roman" pitchFamily="18" charset="0"/>
                        </a:rPr>
                        <a:t>Окружність плеча</a:t>
                      </a:r>
                      <a:endParaRPr kumimoji="0" lang="ru-RU" sz="1600" b="0" i="0" u="none" strike="noStrike" cap="none" normalizeH="0" baseline="0" dirty="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uk-UA" sz="1600" b="0" i="0" u="none" strike="noStrike" cap="none" normalizeH="0" baseline="0" smtClean="0">
                          <a:ln>
                            <a:noFill/>
                          </a:ln>
                          <a:solidFill>
                            <a:srgbClr val="000000"/>
                          </a:solidFill>
                          <a:effectLst/>
                          <a:latin typeface="Times New Roman" pitchFamily="18" charset="0"/>
                        </a:rPr>
                        <a:t>Окружність грудей</a:t>
                      </a:r>
                      <a:endParaRPr kumimoji="0" lang="ru-RU" sz="1600" b="0" i="0" u="none" strike="noStrike" cap="none" normalizeH="0" baseline="0" smtClean="0">
                        <a:ln>
                          <a:noFill/>
                        </a:ln>
                        <a:solidFill>
                          <a:srgbClr val="0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762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endParaRPr kumimoji="0" lang="ru-RU"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24607" name="Rectangle 104"/>
          <p:cNvSpPr>
            <a:spLocks noChangeArrowheads="1"/>
          </p:cNvSpPr>
          <p:nvPr/>
        </p:nvSpPr>
        <p:spPr bwMode="auto">
          <a:xfrm>
            <a:off x="530225" y="5715000"/>
            <a:ext cx="3470275" cy="461963"/>
          </a:xfrm>
          <a:prstGeom prst="rect">
            <a:avLst/>
          </a:prstGeom>
          <a:noFill/>
          <a:ln w="9525">
            <a:noFill/>
            <a:miter lim="800000"/>
            <a:headEnd/>
            <a:tailEnd/>
          </a:ln>
        </p:spPr>
        <p:txBody>
          <a:bodyPr wrap="none">
            <a:spAutoFit/>
          </a:bodyPr>
          <a:lstStyle/>
          <a:p>
            <a:r>
              <a:rPr lang="uk-UA" sz="2400" b="1" u="sng">
                <a:solidFill>
                  <a:srgbClr val="000000"/>
                </a:solidFill>
              </a:rPr>
              <a:t>3. Зробіть висновки.</a:t>
            </a:r>
            <a:endParaRPr lang="ru-RU" sz="2400" b="1" u="sng">
              <a:solidFill>
                <a:srgbClr val="000000"/>
              </a:solidFill>
            </a:endParaRPr>
          </a:p>
        </p:txBody>
      </p:sp>
    </p:spTree>
  </p:cSld>
  <p:clrMapOvr>
    <a:masterClrMapping/>
  </p:clrMapOvr>
  <p:transition>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2484438" y="549275"/>
            <a:ext cx="2232025" cy="519113"/>
          </a:xfrm>
          <a:prstGeom prst="rect">
            <a:avLst/>
          </a:prstGeom>
          <a:noFill/>
          <a:ln w="9525">
            <a:noFill/>
            <a:miter lim="800000"/>
            <a:headEnd/>
            <a:tailEnd/>
          </a:ln>
        </p:spPr>
        <p:txBody>
          <a:bodyPr>
            <a:spAutoFit/>
          </a:bodyPr>
          <a:lstStyle/>
          <a:p>
            <a:r>
              <a:rPr lang="uk-UA" sz="2800" b="1" i="1">
                <a:solidFill>
                  <a:srgbClr val="000000"/>
                </a:solidFill>
              </a:rPr>
              <a:t>Словничок</a:t>
            </a:r>
            <a:endParaRPr lang="ru-RU" sz="2800" b="1" i="1">
              <a:solidFill>
                <a:srgbClr val="000000"/>
              </a:solidFill>
            </a:endParaRPr>
          </a:p>
        </p:txBody>
      </p:sp>
      <p:sp>
        <p:nvSpPr>
          <p:cNvPr id="25603" name="Rectangle 5"/>
          <p:cNvSpPr>
            <a:spLocks noChangeArrowheads="1"/>
          </p:cNvSpPr>
          <p:nvPr/>
        </p:nvSpPr>
        <p:spPr bwMode="auto">
          <a:xfrm>
            <a:off x="468313" y="1844675"/>
            <a:ext cx="8496300" cy="4708525"/>
          </a:xfrm>
          <a:prstGeom prst="rect">
            <a:avLst/>
          </a:prstGeom>
          <a:noFill/>
          <a:ln w="9525">
            <a:noFill/>
            <a:miter lim="800000"/>
            <a:headEnd/>
            <a:tailEnd/>
          </a:ln>
        </p:spPr>
        <p:txBody>
          <a:bodyPr anchor="ctr">
            <a:spAutoFit/>
          </a:bodyPr>
          <a:lstStyle/>
          <a:p>
            <a:pPr algn="just"/>
            <a:r>
              <a:rPr lang="uk-UA" sz="2000" b="1">
                <a:solidFill>
                  <a:srgbClr val="000000"/>
                </a:solidFill>
              </a:rPr>
              <a:t>Артеріальний пульс </a:t>
            </a:r>
            <a:r>
              <a:rPr lang="uk-UA" sz="2000">
                <a:solidFill>
                  <a:srgbClr val="000000"/>
                </a:solidFill>
              </a:rPr>
              <a:t>— це коливання стінок судин, викликане змінами тиску крові, у ритмі скорочень серця.</a:t>
            </a:r>
            <a:endParaRPr lang="ru-RU" sz="2000">
              <a:solidFill>
                <a:srgbClr val="000000"/>
              </a:solidFill>
            </a:endParaRPr>
          </a:p>
          <a:p>
            <a:pPr algn="just"/>
            <a:endParaRPr lang="uk-UA" sz="2000" b="1">
              <a:solidFill>
                <a:srgbClr val="000000"/>
              </a:solidFill>
            </a:endParaRPr>
          </a:p>
          <a:p>
            <a:pPr algn="just"/>
            <a:r>
              <a:rPr lang="uk-UA" sz="2000" b="1">
                <a:solidFill>
                  <a:srgbClr val="000000"/>
                </a:solidFill>
              </a:rPr>
              <a:t>Моніторинг </a:t>
            </a:r>
            <a:r>
              <a:rPr lang="uk-UA" sz="2000">
                <a:solidFill>
                  <a:srgbClr val="000000"/>
                </a:solidFill>
              </a:rPr>
              <a:t>— спостереження, контроль, вимір, систематичне одержання й обробка інформації для прийняття того чи іншого рішення. </a:t>
            </a:r>
          </a:p>
          <a:p>
            <a:pPr algn="just"/>
            <a:endParaRPr lang="uk-UA" sz="2000">
              <a:solidFill>
                <a:srgbClr val="000000"/>
              </a:solidFill>
            </a:endParaRPr>
          </a:p>
          <a:p>
            <a:pPr algn="just"/>
            <a:r>
              <a:rPr lang="uk-UA" sz="2000" b="1">
                <a:solidFill>
                  <a:srgbClr val="000000"/>
                </a:solidFill>
              </a:rPr>
              <a:t>Плоскостопість </a:t>
            </a:r>
            <a:r>
              <a:rPr lang="uk-UA" sz="2000">
                <a:solidFill>
                  <a:srgbClr val="000000"/>
                </a:solidFill>
              </a:rPr>
              <a:t>— це сплощення склепіння стопи. </a:t>
            </a:r>
          </a:p>
          <a:p>
            <a:pPr algn="just"/>
            <a:endParaRPr lang="uk-UA" sz="2000" b="1">
              <a:solidFill>
                <a:srgbClr val="000000"/>
              </a:solidFill>
            </a:endParaRPr>
          </a:p>
          <a:p>
            <a:pPr algn="just"/>
            <a:r>
              <a:rPr lang="uk-UA" sz="2000" b="1">
                <a:solidFill>
                  <a:srgbClr val="000000"/>
                </a:solidFill>
              </a:rPr>
              <a:t>Постава </a:t>
            </a:r>
            <a:r>
              <a:rPr lang="uk-UA" sz="2000">
                <a:solidFill>
                  <a:srgbClr val="000000"/>
                </a:solidFill>
              </a:rPr>
              <a:t>— це звичне положення тіла під час ходіння, сидіння тощо. </a:t>
            </a:r>
          </a:p>
          <a:p>
            <a:pPr algn="just"/>
            <a:endParaRPr lang="uk-UA" sz="2000">
              <a:solidFill>
                <a:srgbClr val="000000"/>
              </a:solidFill>
            </a:endParaRPr>
          </a:p>
          <a:p>
            <a:pPr algn="just"/>
            <a:r>
              <a:rPr lang="uk-UA" sz="2000" b="1">
                <a:solidFill>
                  <a:srgbClr val="000000"/>
                </a:solidFill>
              </a:rPr>
              <a:t>Сколіоз </a:t>
            </a:r>
            <a:r>
              <a:rPr lang="uk-UA" sz="2000">
                <a:solidFill>
                  <a:srgbClr val="000000"/>
                </a:solidFill>
              </a:rPr>
              <a:t>— це важке захворювання опорно-рухового апарату, представлене викривленням хребта у фронтальній площині й скручуванням навколо своєї вертикальної осі, що проявляється в молодому віці й прогресує в міру росту організму.</a:t>
            </a:r>
          </a:p>
        </p:txBody>
      </p:sp>
      <p:pic>
        <p:nvPicPr>
          <p:cNvPr id="25604" name="Picture 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9750" y="260350"/>
            <a:ext cx="1489075" cy="1489075"/>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2900363" y="260350"/>
            <a:ext cx="5672137" cy="1077913"/>
          </a:xfrm>
          <a:prstGeom prst="rect">
            <a:avLst/>
          </a:prstGeom>
          <a:noFill/>
          <a:ln w="9525">
            <a:noFill/>
            <a:miter lim="800000"/>
            <a:headEnd/>
            <a:tailEnd/>
          </a:ln>
        </p:spPr>
        <p:txBody>
          <a:bodyPr wrap="none">
            <a:spAutoFit/>
          </a:bodyPr>
          <a:lstStyle/>
          <a:p>
            <a:pPr algn="ctr"/>
            <a:r>
              <a:rPr lang="uk-UA" sz="3200" b="1" u="sng">
                <a:solidFill>
                  <a:srgbClr val="000000"/>
                </a:solidFill>
              </a:rPr>
              <a:t>Питання для повторення </a:t>
            </a:r>
          </a:p>
          <a:p>
            <a:pPr algn="ctr"/>
            <a:r>
              <a:rPr lang="uk-UA" sz="3200" b="1" u="sng">
                <a:solidFill>
                  <a:srgbClr val="000000"/>
                </a:solidFill>
              </a:rPr>
              <a:t>та обговорення</a:t>
            </a:r>
            <a:endParaRPr lang="ru-RU" sz="3200" b="1" u="sng">
              <a:solidFill>
                <a:srgbClr val="000000"/>
              </a:solidFill>
            </a:endParaRPr>
          </a:p>
        </p:txBody>
      </p:sp>
      <p:sp>
        <p:nvSpPr>
          <p:cNvPr id="26627" name="Rectangle 5"/>
          <p:cNvSpPr>
            <a:spLocks noChangeArrowheads="1"/>
          </p:cNvSpPr>
          <p:nvPr/>
        </p:nvSpPr>
        <p:spPr bwMode="auto">
          <a:xfrm>
            <a:off x="2663825" y="1428750"/>
            <a:ext cx="6408738" cy="3786188"/>
          </a:xfrm>
          <a:prstGeom prst="rect">
            <a:avLst/>
          </a:prstGeom>
          <a:noFill/>
          <a:ln w="9525">
            <a:noFill/>
            <a:miter lim="800000"/>
            <a:headEnd/>
            <a:tailEnd/>
          </a:ln>
        </p:spPr>
        <p:txBody>
          <a:bodyPr anchor="ctr">
            <a:spAutoFit/>
          </a:bodyPr>
          <a:lstStyle/>
          <a:p>
            <a:pPr marL="342900" indent="-342900">
              <a:buFontTx/>
              <a:buAutoNum type="arabicPeriod"/>
            </a:pPr>
            <a:r>
              <a:rPr lang="uk-UA" sz="2000">
                <a:solidFill>
                  <a:srgbClr val="000000"/>
                </a:solidFill>
              </a:rPr>
              <a:t>Для чого потрібен моніторинг здоров'я?</a:t>
            </a:r>
          </a:p>
          <a:p>
            <a:pPr marL="342900" indent="-342900">
              <a:buFontTx/>
              <a:buAutoNum type="arabicPeriod"/>
            </a:pPr>
            <a:endParaRPr lang="ru-RU" sz="2000">
              <a:solidFill>
                <a:srgbClr val="000000"/>
              </a:solidFill>
            </a:endParaRPr>
          </a:p>
          <a:p>
            <a:pPr marL="342900" indent="-342900">
              <a:buFontTx/>
              <a:buAutoNum type="arabicPeriod"/>
            </a:pPr>
            <a:r>
              <a:rPr lang="uk-UA" sz="2000">
                <a:solidFill>
                  <a:srgbClr val="000000"/>
                </a:solidFill>
              </a:rPr>
              <a:t>Які методи допомагають судити про те, наскільки успішно йде дорослішання організму підлітка?</a:t>
            </a:r>
          </a:p>
          <a:p>
            <a:pPr marL="342900" indent="-342900">
              <a:buFontTx/>
              <a:buAutoNum type="arabicPeriod"/>
            </a:pPr>
            <a:endParaRPr lang="ru-RU" sz="2000">
              <a:solidFill>
                <a:srgbClr val="000000"/>
              </a:solidFill>
            </a:endParaRPr>
          </a:p>
          <a:p>
            <a:pPr marL="342900" indent="-342900">
              <a:buFontTx/>
              <a:buAutoNum type="arabicPeriod"/>
            </a:pPr>
            <a:r>
              <a:rPr lang="uk-UA" sz="2000">
                <a:solidFill>
                  <a:srgbClr val="000000"/>
                </a:solidFill>
              </a:rPr>
              <a:t>Як здійснювати моніторинг фізичної складової здоров'я? Що ви знаєте про техніку домашніх вимірів для моніторингу фізичного розвитку?</a:t>
            </a:r>
          </a:p>
          <a:p>
            <a:pPr marL="342900" indent="-342900">
              <a:buFontTx/>
              <a:buAutoNum type="arabicPeriod"/>
            </a:pPr>
            <a:endParaRPr lang="ru-RU" sz="2000">
              <a:solidFill>
                <a:srgbClr val="000000"/>
              </a:solidFill>
            </a:endParaRPr>
          </a:p>
          <a:p>
            <a:pPr marL="342900" indent="-342900">
              <a:buFontTx/>
              <a:buAutoNum type="arabicPeriod"/>
            </a:pPr>
            <a:r>
              <a:rPr lang="uk-UA" sz="2000">
                <a:solidFill>
                  <a:srgbClr val="000000"/>
                </a:solidFill>
              </a:rPr>
              <a:t>Які показники стану здоров'я є об'єктивними, а які — суб'єктивними? Що потрібно робити при порушенн</a:t>
            </a:r>
            <a:r>
              <a:rPr lang="uk-UA">
                <a:solidFill>
                  <a:srgbClr val="000000"/>
                </a:solidFill>
              </a:rPr>
              <a:t>і постави?</a:t>
            </a:r>
          </a:p>
        </p:txBody>
      </p:sp>
      <p:sp>
        <p:nvSpPr>
          <p:cNvPr id="26628" name="Rectangle 6"/>
          <p:cNvSpPr>
            <a:spLocks noChangeArrowheads="1"/>
          </p:cNvSpPr>
          <p:nvPr/>
        </p:nvSpPr>
        <p:spPr bwMode="auto">
          <a:xfrm>
            <a:off x="827088" y="5373688"/>
            <a:ext cx="8031162" cy="707886"/>
          </a:xfrm>
          <a:prstGeom prst="rect">
            <a:avLst/>
          </a:prstGeom>
          <a:noFill/>
          <a:ln w="9525">
            <a:noFill/>
            <a:miter lim="800000"/>
            <a:headEnd/>
            <a:tailEnd/>
          </a:ln>
        </p:spPr>
        <p:txBody>
          <a:bodyPr>
            <a:spAutoFit/>
          </a:bodyPr>
          <a:lstStyle/>
          <a:p>
            <a:pPr algn="ctr"/>
            <a:r>
              <a:rPr lang="uk-UA" sz="2000" b="1" dirty="0">
                <a:solidFill>
                  <a:srgbClr val="000000"/>
                </a:solidFill>
              </a:rPr>
              <a:t>Домашнє завдання.</a:t>
            </a:r>
            <a:r>
              <a:rPr lang="uk-UA" sz="2000" dirty="0">
                <a:solidFill>
                  <a:srgbClr val="000000"/>
                </a:solidFill>
              </a:rPr>
              <a:t> </a:t>
            </a:r>
          </a:p>
          <a:p>
            <a:r>
              <a:rPr lang="uk-UA" sz="2000" dirty="0">
                <a:solidFill>
                  <a:srgbClr val="000000"/>
                </a:solidFill>
              </a:rPr>
              <a:t>           Опрацювати </a:t>
            </a:r>
            <a:r>
              <a:rPr lang="ru-RU" sz="2000" dirty="0">
                <a:solidFill>
                  <a:srgbClr val="000000"/>
                </a:solidFill>
              </a:rPr>
              <a:t>§6, </a:t>
            </a:r>
            <a:r>
              <a:rPr lang="uk-UA" sz="2000" dirty="0">
                <a:solidFill>
                  <a:srgbClr val="000000"/>
                </a:solidFill>
              </a:rPr>
              <a:t>сторінка </a:t>
            </a:r>
            <a:r>
              <a:rPr lang="uk-UA" sz="2000" dirty="0" smtClean="0">
                <a:solidFill>
                  <a:srgbClr val="000000"/>
                </a:solidFill>
              </a:rPr>
              <a:t>63</a:t>
            </a:r>
            <a:endParaRPr lang="uk-UA" sz="2000" dirty="0">
              <a:solidFill>
                <a:srgbClr val="000000"/>
              </a:solidFill>
            </a:endParaRPr>
          </a:p>
        </p:txBody>
      </p:sp>
      <p:pic>
        <p:nvPicPr>
          <p:cNvPr id="24581" name="Picture 7"/>
          <p:cNvPicPr>
            <a:picLocks noChangeAspect="1" noChangeArrowheads="1"/>
          </p:cNvPicPr>
          <p:nvPr/>
        </p:nvPicPr>
        <p:blipFill>
          <a:blip r:embed="rId2" cstate="print"/>
          <a:srcRect/>
          <a:stretch>
            <a:fillRect/>
          </a:stretch>
        </p:blipFill>
        <p:spPr bwMode="auto">
          <a:xfrm>
            <a:off x="107950" y="549275"/>
            <a:ext cx="2293938" cy="29479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sh dir="u"/>
  </p:transition>
  <p:timing>
    <p:tnLst>
      <p:par>
        <p:cTn id="1" dur="indefinite" restart="never" nodeType="tmRoot"/>
      </p:par>
    </p:tnLst>
  </p:timing>
</p:sld>
</file>

<file path=ppt/theme/theme1.xml><?xml version="1.0" encoding="utf-8"?>
<a:theme xmlns:a="http://schemas.openxmlformats.org/drawingml/2006/main" name="Океан">
  <a:themeElements>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Океан">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Океан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Океан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Океан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Океан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Океан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Океан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Океан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Ocean</Template>
  <TotalTime>604</TotalTime>
  <Words>2440</Words>
  <Application>Microsoft Office PowerPoint</Application>
  <PresentationFormat>Экран (4:3)</PresentationFormat>
  <Paragraphs>244</Paragraphs>
  <Slides>24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24</vt:i4>
      </vt:variant>
    </vt:vector>
  </HeadingPairs>
  <TitlesOfParts>
    <vt:vector size="30" baseType="lpstr">
      <vt:lpstr>Tahoma</vt:lpstr>
      <vt:lpstr>Arial</vt:lpstr>
      <vt:lpstr>Wingdings</vt:lpstr>
      <vt:lpstr>Calibri</vt:lpstr>
      <vt:lpstr>Times New Roman</vt:lpstr>
      <vt:lpstr>Океан</vt:lpstr>
      <vt:lpstr>Моніторинг  здоров‘я</vt:lpstr>
      <vt:lpstr>1. Для чого потрібен моніторинг здоров'я</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Підрахуйте загальну суму балів, отриману в результаті відповідей. Якщо сума балів становить:</vt:lpstr>
      <vt:lpstr>Слайд 23</vt:lpstr>
      <vt:lpstr>Слайд 24</vt:lpstr>
    </vt:vector>
  </TitlesOfParts>
  <Company>WareZ Provider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Моніторинг фізичної складової здоров'я</dc:title>
  <dc:creator>www.PHILka.RU</dc:creator>
  <cp:lastModifiedBy>Roshko</cp:lastModifiedBy>
  <cp:revision>83</cp:revision>
  <dcterms:created xsi:type="dcterms:W3CDTF">2012-07-18T14:52:19Z</dcterms:created>
  <dcterms:modified xsi:type="dcterms:W3CDTF">2020-10-31T13:31:10Z</dcterms:modified>
</cp:coreProperties>
</file>