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Default Extension="xlsm" ContentType="application/vnd.ms-excel.sheet.macroEnabled.12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72" r:id="rId3"/>
  </p:sldMasterIdLst>
  <p:notesMasterIdLst>
    <p:notesMasterId r:id="rId24"/>
  </p:notesMasterIdLst>
  <p:sldIdLst>
    <p:sldId id="258" r:id="rId4"/>
    <p:sldId id="270" r:id="rId5"/>
    <p:sldId id="275" r:id="rId6"/>
    <p:sldId id="276" r:id="rId7"/>
    <p:sldId id="271" r:id="rId8"/>
    <p:sldId id="274" r:id="rId9"/>
    <p:sldId id="256" r:id="rId10"/>
    <p:sldId id="257" r:id="rId11"/>
    <p:sldId id="277" r:id="rId12"/>
    <p:sldId id="259" r:id="rId13"/>
    <p:sldId id="260" r:id="rId14"/>
    <p:sldId id="262" r:id="rId15"/>
    <p:sldId id="266" r:id="rId16"/>
    <p:sldId id="267" r:id="rId17"/>
    <p:sldId id="268" r:id="rId18"/>
    <p:sldId id="269" r:id="rId19"/>
    <p:sldId id="279" r:id="rId20"/>
    <p:sldId id="261" r:id="rId21"/>
    <p:sldId id="280" r:id="rId22"/>
    <p:sldId id="281" r:id="rId23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clrMru>
    <a:srgbClr val="064221"/>
    <a:srgbClr val="02180C"/>
    <a:srgbClr val="02160B"/>
    <a:srgbClr val="070717"/>
    <a:srgbClr val="091415"/>
    <a:srgbClr val="0C0C26"/>
    <a:srgbClr val="0A140A"/>
    <a:srgbClr val="4F81BD"/>
    <a:srgbClr val="4C85F6"/>
    <a:srgbClr val="F6996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500" autoAdjust="0"/>
  </p:normalViewPr>
  <p:slideViewPr>
    <p:cSldViewPr>
      <p:cViewPr>
        <p:scale>
          <a:sx n="50" d="100"/>
          <a:sy n="50" d="100"/>
        </p:scale>
        <p:origin x="-2382" y="-8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______________________2.xlsm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______________________5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 lang="uk-UA" sz="3200">
              <a:solidFill>
                <a:srgbClr val="00FF00"/>
              </a:solidFill>
            </a:defRPr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частки дерев</c:v>
                </c:pt>
              </c:strCache>
            </c:strRef>
          </c:tx>
          <c:dPt>
            <c:idx val="0"/>
            <c:spPr>
              <a:solidFill>
                <a:srgbClr val="FF6600"/>
              </a:solidFill>
            </c:spPr>
          </c:dPt>
          <c:dPt>
            <c:idx val="1"/>
            <c:spPr>
              <a:solidFill>
                <a:srgbClr val="FF33CC"/>
              </a:solidFill>
            </c:spPr>
          </c:dPt>
          <c:dPt>
            <c:idx val="2"/>
            <c:spPr>
              <a:solidFill>
                <a:srgbClr val="00B0F0"/>
              </a:solidFill>
            </c:spPr>
          </c:dPt>
          <c:cat>
            <c:strRef>
              <c:f>Лист1!$A$2:$A$5</c:f>
              <c:strCache>
                <c:ptCount val="3"/>
                <c:pt idx="0">
                  <c:v>абрикоси -50</c:v>
                </c:pt>
                <c:pt idx="1">
                  <c:v>персики -30</c:v>
                </c:pt>
                <c:pt idx="2">
                  <c:v>яблуні -20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800">
                <a:solidFill>
                  <a:srgbClr val="FF660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800">
                <a:solidFill>
                  <a:srgbClr val="FF33CC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800">
                <a:solidFill>
                  <a:srgbClr val="00B0F0"/>
                </a:solidFill>
              </a:defRPr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6583473753280864"/>
          <c:y val="0.21355217921703448"/>
          <c:w val="0.33831929133858446"/>
          <c:h val="0.26036708439614081"/>
        </c:manualLayout>
      </c:layout>
      <c:txPr>
        <a:bodyPr/>
        <a:lstStyle/>
        <a:p>
          <a:pPr>
            <a:defRPr lang="uk-UA" sz="2800"/>
          </a:pPr>
          <a:endParaRPr lang="ru-RU"/>
        </a:p>
      </c:txPr>
    </c:legend>
    <c:plotVisOnly val="1"/>
  </c:chart>
  <c:spPr>
    <a:solidFill>
      <a:srgbClr val="294B29">
        <a:alpha val="38824"/>
      </a:srgbClr>
    </a:solidFill>
  </c:spPr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lang="uk-UA" sz="3200">
                <a:solidFill>
                  <a:srgbClr val="00FF00"/>
                </a:solidFill>
              </a:defRPr>
            </a:pPr>
            <a:r>
              <a:rPr lang="uk-UA" dirty="0" smtClean="0"/>
              <a:t> частки елементів</a:t>
            </a:r>
            <a:endParaRPr lang="uk-UA" dirty="0"/>
          </a:p>
        </c:rich>
      </c:tx>
      <c:layout>
        <c:manualLayout>
          <c:xMode val="edge"/>
          <c:yMode val="edge"/>
          <c:x val="0.23917086614173227"/>
          <c:y val="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частки дерев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4C85F6"/>
              </a:solidFill>
            </c:spPr>
          </c:dPt>
          <c:dPt>
            <c:idx val="2"/>
            <c:spPr>
              <a:solidFill>
                <a:srgbClr val="97E4FF"/>
              </a:solidFill>
            </c:spPr>
          </c:dPt>
          <c:cat>
            <c:strRef>
              <c:f>Лист1!$A$2:$A$5</c:f>
              <c:strCache>
                <c:ptCount val="3"/>
                <c:pt idx="0">
                  <c:v>червоні - 50%</c:v>
                </c:pt>
                <c:pt idx="1">
                  <c:v>сині - 30 %</c:v>
                </c:pt>
                <c:pt idx="2">
                  <c:v>блакитні - 20%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800">
                <a:solidFill>
                  <a:srgbClr val="FF000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800">
                <a:solidFill>
                  <a:srgbClr val="4C85F6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800">
                <a:solidFill>
                  <a:srgbClr val="97E4FF"/>
                </a:solidFill>
              </a:defRPr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60834737532808592"/>
          <c:y val="0.14312964400576689"/>
          <c:w val="0.38831929133858423"/>
          <c:h val="0.26036708439614081"/>
        </c:manualLayout>
      </c:layout>
      <c:txPr>
        <a:bodyPr/>
        <a:lstStyle/>
        <a:p>
          <a:pPr>
            <a:defRPr lang="uk-UA" sz="2800"/>
          </a:pPr>
          <a:endParaRPr lang="ru-RU"/>
        </a:p>
      </c:txPr>
    </c:legend>
    <c:plotVisOnly val="1"/>
  </c:chart>
  <c:spPr>
    <a:noFill/>
  </c:spPr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hPercent val="84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noFill/>
        <a:ln w="12700">
          <a:solidFill>
            <a:srgbClr val="00FFFF"/>
          </a:solidFill>
          <a:prstDash val="solid"/>
        </a:ln>
      </c:spPr>
    </c:sideWall>
    <c:backWall>
      <c:spPr>
        <a:noFill/>
        <a:ln w="12700">
          <a:solidFill>
            <a:srgbClr val="00FFFF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6190476190476294E-2"/>
          <c:y val="5.7553956834532648E-2"/>
          <c:w val="0.69047619047619124"/>
          <c:h val="0.80335731414868161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Оксиген</c:v>
                </c:pt>
              </c:strCache>
            </c:strRef>
          </c:tx>
          <c:spPr>
            <a:solidFill>
              <a:srgbClr val="00FFFF"/>
            </a:solidFill>
            <a:ln w="18256">
              <a:solidFill>
                <a:schemeClr val="tx1"/>
              </a:solidFill>
              <a:prstDash val="solid"/>
            </a:ln>
          </c:spPr>
          <c:cat>
            <c:strRef>
              <c:f>Sheet1!$B$1:$E$1</c:f>
              <c:strCache>
                <c:ptCount val="1"/>
                <c:pt idx="0">
                  <c:v>СаСО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48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Кальцій</c:v>
                </c:pt>
              </c:strCache>
            </c:strRef>
          </c:tx>
          <c:spPr>
            <a:solidFill>
              <a:srgbClr val="00FF00"/>
            </a:solidFill>
            <a:ln w="18256">
              <a:solidFill>
                <a:schemeClr val="tx1"/>
              </a:solidFill>
              <a:prstDash val="solid"/>
            </a:ln>
          </c:spPr>
          <c:cat>
            <c:strRef>
              <c:f>Sheet1!$B$1:$E$1</c:f>
              <c:strCache>
                <c:ptCount val="1"/>
                <c:pt idx="0">
                  <c:v>СаСО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40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Карбон</c:v>
                </c:pt>
              </c:strCache>
            </c:strRef>
          </c:tx>
          <c:spPr>
            <a:solidFill>
              <a:srgbClr val="FFFF00"/>
            </a:solidFill>
            <a:ln w="18256">
              <a:solidFill>
                <a:schemeClr val="tx1"/>
              </a:solidFill>
              <a:prstDash val="solid"/>
            </a:ln>
          </c:spPr>
          <c:cat>
            <c:strRef>
              <c:f>Sheet1!$B$1:$E$1</c:f>
              <c:strCache>
                <c:ptCount val="1"/>
                <c:pt idx="0">
                  <c:v>СаСО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12</c:v>
                </c:pt>
              </c:numCache>
            </c:numRef>
          </c:val>
        </c:ser>
        <c:gapDepth val="0"/>
        <c:shape val="box"/>
        <c:axId val="173652992"/>
        <c:axId val="173654784"/>
        <c:axId val="0"/>
      </c:bar3DChart>
      <c:catAx>
        <c:axId val="173652992"/>
        <c:scaling>
          <c:orientation val="minMax"/>
        </c:scaling>
        <c:axPos val="b"/>
        <c:numFmt formatCode="General" sourceLinked="1"/>
        <c:tickLblPos val="low"/>
        <c:spPr>
          <a:ln w="45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lang="uk-UA" sz="2588" b="1" i="0" u="none" strike="noStrike" baseline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73654784"/>
        <c:crosses val="autoZero"/>
        <c:auto val="1"/>
        <c:lblAlgn val="ctr"/>
        <c:lblOffset val="100"/>
        <c:tickLblSkip val="1"/>
        <c:tickMarkSkip val="1"/>
      </c:catAx>
      <c:valAx>
        <c:axId val="173654784"/>
        <c:scaling>
          <c:orientation val="minMax"/>
        </c:scaling>
        <c:axPos val="l"/>
        <c:majorGridlines>
          <c:spPr>
            <a:ln w="18256">
              <a:solidFill>
                <a:srgbClr val="FF00FF"/>
              </a:solidFill>
              <a:prstDash val="solid"/>
            </a:ln>
          </c:spPr>
        </c:majorGridlines>
        <c:numFmt formatCode="General" sourceLinked="1"/>
        <c:tickLblPos val="nextTo"/>
        <c:spPr>
          <a:ln w="18256">
            <a:solidFill>
              <a:srgbClr val="FF0000"/>
            </a:solidFill>
            <a:prstDash val="solid"/>
          </a:ln>
        </c:spPr>
        <c:txPr>
          <a:bodyPr rot="0" vert="horz"/>
          <a:lstStyle/>
          <a:p>
            <a:pPr>
              <a:defRPr lang="uk-UA" sz="2588" b="1" i="0" u="none" strike="noStrike" baseline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73652992"/>
        <c:crosses val="autoZero"/>
        <c:crossBetween val="between"/>
      </c:valAx>
      <c:spPr>
        <a:noFill/>
        <a:ln w="36513">
          <a:noFill/>
        </a:ln>
      </c:spPr>
    </c:plotArea>
    <c:legend>
      <c:legendPos val="r"/>
      <c:layout>
        <c:manualLayout>
          <c:xMode val="edge"/>
          <c:yMode val="edge"/>
          <c:x val="0.78412698412698356"/>
          <c:y val="0.37410071942446238"/>
          <c:w val="0.20952380952380953"/>
          <c:h val="0.25419664268585135"/>
        </c:manualLayout>
      </c:layout>
      <c:spPr>
        <a:noFill/>
        <a:ln w="4564">
          <a:solidFill>
            <a:schemeClr val="tx1"/>
          </a:solidFill>
          <a:prstDash val="solid"/>
        </a:ln>
      </c:spPr>
      <c:txPr>
        <a:bodyPr/>
        <a:lstStyle/>
        <a:p>
          <a:pPr>
            <a:defRPr lang="uk-UA" sz="2379" b="1" i="0" u="none" strike="noStrike" baseline="0">
              <a:solidFill>
                <a:srgbClr val="FFFF00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58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hPercent val="86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noFill/>
        <a:ln w="12700">
          <a:solidFill>
            <a:schemeClr val="tx1"/>
          </a:solidFill>
          <a:prstDash val="solid"/>
        </a:ln>
      </c:spPr>
    </c:sideWall>
    <c:backWall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8.2300853018372713E-2"/>
          <c:y val="8.5347430341412636E-2"/>
          <c:w val="0.66984126984126979"/>
          <c:h val="0.80095923261391322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Оксиген</c:v>
                </c:pt>
              </c:strCache>
            </c:strRef>
          </c:tx>
          <c:spPr>
            <a:solidFill>
              <a:srgbClr val="00FFFF"/>
            </a:solidFill>
            <a:ln w="19050">
              <a:solidFill>
                <a:schemeClr val="tx1"/>
              </a:solidFill>
              <a:prstDash val="solid"/>
            </a:ln>
          </c:spPr>
          <c:cat>
            <c:strRef>
              <c:f>Sheet1!$B$1:$E$1</c:f>
              <c:strCache>
                <c:ptCount val="1"/>
                <c:pt idx="0">
                  <c:v>Н SO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65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Сульфур</c:v>
                </c:pt>
              </c:strCache>
            </c:strRef>
          </c:tx>
          <c:spPr>
            <a:solidFill>
              <a:srgbClr val="FFFF00"/>
            </a:solidFill>
            <a:ln w="19050">
              <a:solidFill>
                <a:schemeClr val="tx1"/>
              </a:solidFill>
              <a:prstDash val="solid"/>
            </a:ln>
          </c:spPr>
          <c:cat>
            <c:strRef>
              <c:f>Sheet1!$B$1:$E$1</c:f>
              <c:strCache>
                <c:ptCount val="1"/>
                <c:pt idx="0">
                  <c:v>Н SO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Гідроген</c:v>
                </c:pt>
              </c:strCache>
            </c:strRef>
          </c:tx>
          <c:spPr>
            <a:solidFill>
              <a:srgbClr val="FF6600"/>
            </a:solidFill>
            <a:ln w="19050">
              <a:solidFill>
                <a:schemeClr val="tx1"/>
              </a:solidFill>
              <a:prstDash val="solid"/>
            </a:ln>
          </c:spPr>
          <c:cat>
            <c:strRef>
              <c:f>Sheet1!$B$1:$E$1</c:f>
              <c:strCache>
                <c:ptCount val="1"/>
                <c:pt idx="0">
                  <c:v>Н SO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2</c:v>
                </c:pt>
              </c:numCache>
            </c:numRef>
          </c:val>
        </c:ser>
        <c:gapDepth val="0"/>
        <c:shape val="box"/>
        <c:axId val="172905216"/>
        <c:axId val="172930560"/>
        <c:axId val="0"/>
      </c:bar3DChart>
      <c:catAx>
        <c:axId val="172905216"/>
        <c:scaling>
          <c:orientation val="minMax"/>
        </c:scaling>
        <c:axPos val="b"/>
        <c:numFmt formatCode="General" sourceLinked="1"/>
        <c:tickLblPos val="low"/>
        <c:spPr>
          <a:ln w="47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lang="uk-UA"/>
            </a:pPr>
            <a:endParaRPr lang="ru-RU"/>
          </a:p>
        </c:txPr>
        <c:crossAx val="172930560"/>
        <c:crosses val="autoZero"/>
        <c:auto val="1"/>
        <c:lblAlgn val="ctr"/>
        <c:lblOffset val="100"/>
        <c:tickLblSkip val="1"/>
        <c:tickMarkSkip val="1"/>
      </c:catAx>
      <c:valAx>
        <c:axId val="172930560"/>
        <c:scaling>
          <c:orientation val="minMax"/>
        </c:scaling>
        <c:axPos val="l"/>
        <c:majorGridlines>
          <c:spPr>
            <a:ln w="4763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47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lang="uk-UA"/>
            </a:pPr>
            <a:endParaRPr lang="ru-RU"/>
          </a:p>
        </c:txPr>
        <c:crossAx val="172905216"/>
        <c:crosses val="autoZero"/>
        <c:crossBetween val="between"/>
      </c:valAx>
      <c:spPr>
        <a:noFill/>
        <a:ln w="38100">
          <a:noFill/>
        </a:ln>
      </c:spPr>
    </c:plotArea>
    <c:legend>
      <c:legendPos val="r"/>
      <c:layout>
        <c:manualLayout>
          <c:xMode val="edge"/>
          <c:yMode val="edge"/>
          <c:x val="0.76349206349206344"/>
          <c:y val="0.37410071942446238"/>
          <c:w val="0.2301587301587302"/>
          <c:h val="0.25419664268585135"/>
        </c:manualLayout>
      </c:layout>
      <c:spPr>
        <a:noFill/>
        <a:ln w="4763">
          <a:solidFill>
            <a:schemeClr val="tx1"/>
          </a:solidFill>
          <a:prstDash val="solid"/>
        </a:ln>
      </c:spPr>
      <c:txPr>
        <a:bodyPr/>
        <a:lstStyle/>
        <a:p>
          <a:pPr>
            <a:defRPr lang="uk-UA"/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700" b="1" i="0" u="none" strike="noStrike" baseline="0">
          <a:solidFill>
            <a:srgbClr val="FFFF00"/>
          </a:solidFill>
          <a:latin typeface="Arial"/>
          <a:ea typeface="Arial"/>
          <a:cs typeface="Arial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lang="uk-UA" sz="3200">
                <a:solidFill>
                  <a:srgbClr val="00FF00"/>
                </a:solidFill>
              </a:defRPr>
            </a:pPr>
            <a:r>
              <a:rPr lang="uk-UA" dirty="0" smtClean="0"/>
              <a:t> частки елементів</a:t>
            </a:r>
            <a:endParaRPr lang="uk-UA" dirty="0"/>
          </a:p>
        </c:rich>
      </c:tx>
      <c:layout>
        <c:manualLayout>
          <c:xMode val="edge"/>
          <c:yMode val="edge"/>
          <c:x val="0.23917086614173227"/>
          <c:y val="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частки дерев</c:v>
                </c:pt>
              </c:strCache>
            </c:strRef>
          </c:tx>
          <c:dPt>
            <c:idx val="0"/>
            <c:spPr>
              <a:solidFill>
                <a:srgbClr val="97E4FF"/>
              </a:solidFill>
            </c:spPr>
          </c:dPt>
          <c:dPt>
            <c:idx val="1"/>
            <c:spPr>
              <a:solidFill>
                <a:srgbClr val="EFC653"/>
              </a:solidFill>
            </c:spPr>
          </c:dPt>
          <c:dPt>
            <c:idx val="2"/>
            <c:spPr>
              <a:solidFill>
                <a:srgbClr val="F69960"/>
              </a:solidFill>
            </c:spPr>
          </c:dPt>
          <c:cat>
            <c:strRef>
              <c:f>Лист1!$A$2:$A$5</c:f>
              <c:strCache>
                <c:ptCount val="3"/>
                <c:pt idx="0">
                  <c:v>оксиген - 65,3</c:v>
                </c:pt>
                <c:pt idx="1">
                  <c:v>сульфур -32,7</c:v>
                </c:pt>
                <c:pt idx="2">
                  <c:v>Гідроген -2,0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65.3</c:v>
                </c:pt>
                <c:pt idx="1">
                  <c:v>32.700000000000003</c:v>
                </c:pt>
                <c:pt idx="2">
                  <c:v>2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800">
                <a:solidFill>
                  <a:srgbClr val="97E4FF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800">
                <a:solidFill>
                  <a:srgbClr val="EFC653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800">
                <a:solidFill>
                  <a:srgbClr val="F69960"/>
                </a:solidFill>
              </a:defRPr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6000140419947505"/>
          <c:y val="0.1384348083250157"/>
          <c:w val="0.39112755905511831"/>
          <c:h val="0.31416139883923017"/>
        </c:manualLayout>
      </c:layout>
      <c:txPr>
        <a:bodyPr/>
        <a:lstStyle/>
        <a:p>
          <a:pPr>
            <a:defRPr lang="uk-UA" sz="2800"/>
          </a:pPr>
          <a:endParaRPr lang="ru-RU"/>
        </a:p>
      </c:txPr>
    </c:legend>
    <c:plotVisOnly val="1"/>
  </c:chart>
  <c:spPr>
    <a:noFill/>
  </c:spPr>
  <c:txPr>
    <a:bodyPr/>
    <a:lstStyle/>
    <a:p>
      <a:pPr>
        <a:defRPr sz="1800"/>
      </a:pPr>
      <a:endParaRPr lang="ru-RU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0.4865</cdr:x>
      <cdr:y>0.501</cdr:y>
    </cdr:from>
    <cdr:to>
      <cdr:x>0.49125</cdr:x>
      <cdr:y>0.54425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19365" y="1989934"/>
          <a:ext cx="28503" cy="1717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18288" tIns="22860" rIns="18288" bIns="22860" anchor="ctr" upright="1">
          <a:spAutoFit/>
        </a:bodyPr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uk-UA" sz="975" b="1" i="0" strike="noStrike">
              <a:solidFill>
                <a:srgbClr val="000000"/>
              </a:solidFill>
              <a:latin typeface="Arial Cyr"/>
            </a:rPr>
            <a:t> </a:t>
          </a:r>
        </a:p>
      </cdr:txBody>
    </cdr:sp>
  </cdr:relSizeAnchor>
  <cdr:relSizeAnchor xmlns:cdr="http://schemas.openxmlformats.org/drawingml/2006/chartDrawing">
    <cdr:from>
      <cdr:x>0.4865</cdr:x>
      <cdr:y>0.501</cdr:y>
    </cdr:from>
    <cdr:to>
      <cdr:x>0.49125</cdr:x>
      <cdr:y>0.54425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19365" y="1989934"/>
          <a:ext cx="28503" cy="1717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18288" tIns="22860" rIns="18288" bIns="22860" anchor="ctr" upright="1">
          <a:spAutoFit/>
        </a:bodyPr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uk-UA" sz="975" b="1" i="0" strike="noStrike">
              <a:solidFill>
                <a:srgbClr val="000000"/>
              </a:solidFill>
              <a:latin typeface="Arial Cyr"/>
            </a:rPr>
            <a:t> 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B7CB1-3614-4071-AC6C-AC3B9C67AEF5}" type="datetimeFigureOut">
              <a:rPr lang="uk-UA" smtClean="0"/>
              <a:pPr/>
              <a:t>31.10.2020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7DDA7-6DC7-4F4D-AD8A-563E9FC77F8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DA7-6DC7-4F4D-AD8A-563E9FC77F88}" type="slidenum">
              <a:rPr lang="uk-UA" smtClean="0"/>
              <a:pPr/>
              <a:t>8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4376B-FB2C-4D4F-BD6D-51A4108CABB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FD56F-3966-4966-93F1-3CDAC170729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6B405-E376-456A-BAFC-EA428803C8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50D6E-26D1-44BF-82C6-75D4C33293A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4CC18-2073-47A3-88F7-4D86A5C927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C0F66-2275-49C5-8BAC-D50AE1B71A3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DF1D8-CED2-429B-998A-19EEEA02068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30347-E8BE-4005-AC04-F75F4AA7713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A8A25-BAEC-47AC-BDB4-947DAE1B342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DB399-D288-46BC-B138-8F0F4D0F621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98228-9F3D-4A12-AE1D-11869B0E863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0F84E-A175-4645-AAE5-A2AEC8954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BBF23-4119-410F-B3DA-2AE6076670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250E9-553C-4112-A086-6357F56661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4AC62-86B2-402A-9731-16C9595C1D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852E1-8C2E-439B-B337-D28BE09F56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E25E4-D704-492D-A3B4-47461C5A6F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011D9-FF48-494F-B235-9D148FDC77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285CB-D902-4FEF-8334-CF00DCB0C7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0E4CC-C7E3-477A-BDA3-37ED91A79C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AC667-2A41-40CD-9515-C5A5CF785C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3A098-C7E4-452C-889B-738EDB154F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1A32F-6AB4-4FF1-9980-20E22795A13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456C8-C757-45B1-B78E-689C8597821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BC311-6954-4D35-9526-7E662D36C20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59CF8-CD8D-4338-B523-2E58CBC5368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E3A29-84AF-4FDA-A568-A896099BC4E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F1FBD-B112-4648-B17E-0171800F089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032B23-87F6-4970-A899-1897317FBE3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AB1B6-292D-4C81-BF98-5B9FE691CDA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A1EA7-2107-479D-B627-C1383CD2BAF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E297C2-D283-4C0A-A41C-E254988C6C6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7B1BAE-4202-4455-828D-46D70DCF730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2D347835-FCAC-4DB9-B7F6-415C00F149F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E3B288A-70BA-467F-B4B4-2384DC2CAE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BE2AE54-B992-4AB8-BE15-2920A9440EBF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9.xml"/><Relationship Id="rId1" Type="http://schemas.openxmlformats.org/officeDocument/2006/relationships/audio" Target="../media/audio1.wav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15"/>
          <p:cNvSpPr>
            <a:spLocks noChangeArrowheads="1" noChangeShapeType="1" noTextEdit="1"/>
          </p:cNvSpPr>
          <p:nvPr/>
        </p:nvSpPr>
        <p:spPr bwMode="gray">
          <a:xfrm>
            <a:off x="1066800" y="838200"/>
            <a:ext cx="6781800" cy="3581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5BFFFF"/>
                    </a:gs>
                    <a:gs pos="50000">
                      <a:srgbClr val="B9B0FA"/>
                    </a:gs>
                    <a:gs pos="100000">
                      <a:srgbClr val="5BFFFF"/>
                    </a:gs>
                  </a:gsLst>
                  <a:lin ang="0" scaled="1"/>
                </a:gradFill>
                <a:effectLst>
                  <a:outerShdw dist="63500" dir="2212194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Масова частка</a:t>
            </a:r>
          </a:p>
          <a:p>
            <a:pPr algn="ctr"/>
            <a:r>
              <a:rPr lang="ru-RU" sz="3600" b="1" kern="1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5BFFFF"/>
                    </a:gs>
                    <a:gs pos="50000">
                      <a:srgbClr val="B9B0FA"/>
                    </a:gs>
                    <a:gs pos="100000">
                      <a:srgbClr val="5BFFFF"/>
                    </a:gs>
                  </a:gsLst>
                  <a:lin ang="0" scaled="1"/>
                </a:gradFill>
                <a:effectLst>
                  <a:outerShdw dist="63500" dir="2212194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елементів </a:t>
            </a:r>
          </a:p>
          <a:p>
            <a:pPr algn="ctr"/>
            <a:r>
              <a:rPr lang="ru-RU" sz="3600" b="1" kern="10">
                <a:ln w="1270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5BFFFF"/>
                    </a:gs>
                    <a:gs pos="50000">
                      <a:srgbClr val="B9B0FA"/>
                    </a:gs>
                    <a:gs pos="100000">
                      <a:srgbClr val="5BFFFF"/>
                    </a:gs>
                  </a:gsLst>
                  <a:lin ang="0" scaled="1"/>
                </a:gradFill>
                <a:effectLst>
                  <a:outerShdw dist="63500" dir="2212194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у речовині</a:t>
            </a:r>
            <a:endParaRPr lang="uk-UA" sz="3600" b="1" kern="10">
              <a:ln w="12700">
                <a:noFill/>
                <a:round/>
                <a:headEnd/>
                <a:tailEnd/>
              </a:ln>
              <a:gradFill rotWithShape="1">
                <a:gsLst>
                  <a:gs pos="0">
                    <a:srgbClr val="5BFFFF"/>
                  </a:gs>
                  <a:gs pos="50000">
                    <a:srgbClr val="B9B0FA"/>
                  </a:gs>
                  <a:gs pos="100000">
                    <a:srgbClr val="5BFFFF"/>
                  </a:gs>
                </a:gsLst>
                <a:lin ang="0" scaled="1"/>
              </a:gradFill>
              <a:effectLst>
                <a:outerShdw dist="63500" dir="2212194" algn="ctr" rotWithShape="0">
                  <a:schemeClr val="tx2">
                    <a:alpha val="50000"/>
                  </a:scheme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172200" y="5486400"/>
            <a:ext cx="2438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Хімія 7 клас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па"/>
          <p:cNvPicPr>
            <a:picLocks noChangeAspect="1" noChangeArrowheads="1"/>
          </p:cNvPicPr>
          <p:nvPr/>
        </p:nvPicPr>
        <p:blipFill>
          <a:blip r:embed="rId2"/>
          <a:srcRect l="8582" r="5602"/>
          <a:stretch>
            <a:fillRect/>
          </a:stretch>
        </p:blipFill>
        <p:spPr bwMode="auto">
          <a:xfrm>
            <a:off x="3124200" y="3505200"/>
            <a:ext cx="251460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 descr="ачпчап"/>
          <p:cNvPicPr>
            <a:picLocks noChangeAspect="1" noChangeArrowheads="1"/>
          </p:cNvPicPr>
          <p:nvPr/>
        </p:nvPicPr>
        <p:blipFill>
          <a:blip r:embed="rId3"/>
          <a:srcRect l="6197" t="14307" r="17380"/>
          <a:stretch>
            <a:fillRect/>
          </a:stretch>
        </p:blipFill>
        <p:spPr bwMode="auto">
          <a:xfrm>
            <a:off x="5867400" y="3505200"/>
            <a:ext cx="3048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см ис"/>
          <p:cNvPicPr>
            <a:picLocks noChangeAspect="1" noChangeArrowheads="1"/>
          </p:cNvPicPr>
          <p:nvPr/>
        </p:nvPicPr>
        <p:blipFill>
          <a:blip r:embed="rId4"/>
          <a:srcRect r="24475"/>
          <a:stretch>
            <a:fillRect/>
          </a:stretch>
        </p:blipFill>
        <p:spPr bwMode="auto">
          <a:xfrm>
            <a:off x="304800" y="3505200"/>
            <a:ext cx="259080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WordArt 5"/>
          <p:cNvSpPr>
            <a:spLocks noChangeArrowheads="1" noChangeShapeType="1" noTextEdit="1"/>
          </p:cNvSpPr>
          <p:nvPr/>
        </p:nvSpPr>
        <p:spPr bwMode="auto">
          <a:xfrm>
            <a:off x="1447800" y="228600"/>
            <a:ext cx="5715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31"/>
              </a:avLst>
            </a:prstTxWarp>
          </a:bodyPr>
          <a:lstStyle/>
          <a:p>
            <a:pPr algn="ctr"/>
            <a:r>
              <a:rPr lang="uk-UA" sz="3600" b="1" kern="10">
                <a:ln w="9525">
                  <a:noFill/>
                  <a:round/>
                  <a:headEnd/>
                  <a:tailEnd/>
                </a:ln>
                <a:solidFill>
                  <a:srgbClr val="B77EE6"/>
                </a:solidFill>
                <a:latin typeface="Segoe Script"/>
              </a:rPr>
              <a:t>Розвяжіть задачу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533400" y="838200"/>
            <a:ext cx="8229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В саду росте  </a:t>
            </a:r>
            <a:r>
              <a:rPr lang="uk-UA" sz="2800" dirty="0">
                <a:solidFill>
                  <a:srgbClr val="00FFFF"/>
                </a:solidFill>
              </a:rPr>
              <a:t>50 дерев</a:t>
            </a:r>
            <a:r>
              <a:rPr lang="uk-UA" sz="2800" dirty="0">
                <a:solidFill>
                  <a:schemeClr val="bg1"/>
                </a:solidFill>
              </a:rPr>
              <a:t> . Із низ </a:t>
            </a:r>
            <a:r>
              <a:rPr lang="uk-UA" sz="2800" dirty="0">
                <a:solidFill>
                  <a:srgbClr val="FF3399"/>
                </a:solidFill>
              </a:rPr>
              <a:t>персиків ─15</a:t>
            </a:r>
            <a:r>
              <a:rPr lang="uk-UA" sz="2800" dirty="0">
                <a:solidFill>
                  <a:schemeClr val="bg1"/>
                </a:solidFill>
              </a:rPr>
              <a:t>; </a:t>
            </a:r>
            <a:r>
              <a:rPr lang="uk-UA" sz="2800" dirty="0">
                <a:solidFill>
                  <a:srgbClr val="FF7B21"/>
                </a:solidFill>
              </a:rPr>
              <a:t>абрикосів ─ 25</a:t>
            </a:r>
            <a:r>
              <a:rPr lang="uk-UA" sz="2800" dirty="0">
                <a:solidFill>
                  <a:schemeClr val="bg1"/>
                </a:solidFill>
              </a:rPr>
              <a:t>; </a:t>
            </a:r>
            <a:r>
              <a:rPr lang="uk-UA" sz="2800" dirty="0">
                <a:solidFill>
                  <a:srgbClr val="00CC00"/>
                </a:solidFill>
              </a:rPr>
              <a:t>яблунь ─ 10</a:t>
            </a:r>
            <a:r>
              <a:rPr lang="uk-UA" sz="2800" dirty="0">
                <a:solidFill>
                  <a:schemeClr val="bg1"/>
                </a:solidFill>
              </a:rPr>
              <a:t>; Знайти яку частку складають дерева від загальної кількості у саду.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762000" y="2133600"/>
            <a:ext cx="434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rgbClr val="9966FF"/>
                </a:solidFill>
              </a:rPr>
              <a:t>Дано:   </a:t>
            </a:r>
            <a:r>
              <a:rPr lang="uk-UA" sz="2800">
                <a:solidFill>
                  <a:schemeClr val="bg1"/>
                </a:solidFill>
              </a:rPr>
              <a:t>(кількість дерев)</a:t>
            </a:r>
            <a:endParaRPr lang="ru-RU" sz="2800">
              <a:solidFill>
                <a:schemeClr val="bg1"/>
              </a:solidFill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6019800" y="2743200"/>
            <a:ext cx="21939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>
                <a:solidFill>
                  <a:srgbClr val="00CC00"/>
                </a:solidFill>
              </a:rPr>
              <a:t>яблунь ─ 10</a:t>
            </a:r>
            <a:endParaRPr lang="ru-RU" sz="2800">
              <a:solidFill>
                <a:srgbClr val="00CC00"/>
              </a:solidFill>
            </a:endParaRP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457200" y="2743200"/>
            <a:ext cx="23209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>
                <a:solidFill>
                  <a:srgbClr val="FF3399"/>
                </a:solidFill>
              </a:rPr>
              <a:t>персиків ─15</a:t>
            </a:r>
            <a:endParaRPr lang="ru-RU" sz="2800">
              <a:solidFill>
                <a:srgbClr val="FF3399"/>
              </a:solidFill>
            </a:endParaRP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2971800" y="2743200"/>
            <a:ext cx="2628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>
                <a:solidFill>
                  <a:srgbClr val="FF7B21"/>
                </a:solidFill>
              </a:rPr>
              <a:t>абрикосів ─ 25</a:t>
            </a:r>
            <a:endParaRPr lang="ru-RU" sz="2800">
              <a:solidFill>
                <a:srgbClr val="FF7B21"/>
              </a:solidFill>
            </a:endParaRP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762000" y="5562600"/>
            <a:ext cx="7086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rgbClr val="9966FF"/>
                </a:solidFill>
              </a:rPr>
              <a:t>Знайти: </a:t>
            </a:r>
            <a:r>
              <a:rPr lang="uk-UA" sz="2800">
                <a:solidFill>
                  <a:schemeClr val="bg1"/>
                </a:solidFill>
              </a:rPr>
              <a:t>(масові частки дерев в саду)</a:t>
            </a:r>
            <a:endParaRPr lang="ru-RU" sz="2800">
              <a:solidFill>
                <a:schemeClr val="bg1"/>
              </a:solidFill>
            </a:endParaRP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6324600" y="6019800"/>
            <a:ext cx="2438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</a:rPr>
              <a:t>W</a:t>
            </a:r>
            <a:r>
              <a:rPr lang="uk-UA" sz="2800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rgbClr val="00CC00"/>
                </a:solidFill>
              </a:rPr>
              <a:t>яблунь</a:t>
            </a:r>
            <a:r>
              <a:rPr lang="uk-UA" sz="2800">
                <a:solidFill>
                  <a:schemeClr val="bg1"/>
                </a:solidFill>
              </a:rPr>
              <a:t> ─</a:t>
            </a:r>
            <a:r>
              <a:rPr lang="en-US" sz="28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457200" y="6019800"/>
            <a:ext cx="289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</a:rPr>
              <a:t>W</a:t>
            </a:r>
            <a:r>
              <a:rPr lang="uk-UA" sz="2800">
                <a:solidFill>
                  <a:schemeClr val="bg1"/>
                </a:solidFill>
              </a:rPr>
              <a:t>  </a:t>
            </a:r>
            <a:r>
              <a:rPr lang="uk-UA" sz="2800">
                <a:solidFill>
                  <a:srgbClr val="FF3399"/>
                </a:solidFill>
              </a:rPr>
              <a:t>персиків </a:t>
            </a:r>
            <a:r>
              <a:rPr lang="uk-UA" sz="2800">
                <a:solidFill>
                  <a:schemeClr val="bg1"/>
                </a:solidFill>
              </a:rPr>
              <a:t>─</a:t>
            </a:r>
            <a:r>
              <a:rPr lang="en-US" sz="28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3276600" y="6019800"/>
            <a:ext cx="297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</a:rPr>
              <a:t>W</a:t>
            </a:r>
            <a:r>
              <a:rPr lang="uk-UA" sz="2800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rgbClr val="FF7B21"/>
                </a:solidFill>
              </a:rPr>
              <a:t> абрикосів</a:t>
            </a:r>
            <a:r>
              <a:rPr lang="uk-UA" sz="2800">
                <a:solidFill>
                  <a:schemeClr val="bg1"/>
                </a:solidFill>
              </a:rPr>
              <a:t> ─</a:t>
            </a:r>
            <a:r>
              <a:rPr lang="en-US" sz="2800">
                <a:solidFill>
                  <a:schemeClr val="bg1"/>
                </a:solidFill>
              </a:rPr>
              <a:t>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21510" grpId="0"/>
      <p:bldP spid="21511" grpId="0"/>
      <p:bldP spid="21512" grpId="0"/>
      <p:bldP spid="21513" grpId="0"/>
      <p:bldP spid="21514" grpId="0"/>
      <p:bldP spid="21515" grpId="0"/>
      <p:bldP spid="21516" grpId="0"/>
      <p:bldP spid="215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13716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1. </a:t>
            </a:r>
            <a:r>
              <a:rPr lang="uk-UA" sz="2800" dirty="0" err="1" smtClean="0">
                <a:solidFill>
                  <a:schemeClr val="bg1"/>
                </a:solidFill>
              </a:rPr>
              <a:t>Складпємо</a:t>
            </a:r>
            <a:r>
              <a:rPr lang="uk-UA" sz="2800" dirty="0" smtClean="0">
                <a:solidFill>
                  <a:schemeClr val="bg1"/>
                </a:solidFill>
              </a:rPr>
              <a:t> пропорцію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1981200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FFFFFF"/>
                </a:solidFill>
              </a:rPr>
              <a:t>В саду </a:t>
            </a:r>
            <a:r>
              <a:rPr lang="uk-UA" sz="2800" dirty="0" smtClean="0">
                <a:solidFill>
                  <a:srgbClr val="00FFFF"/>
                </a:solidFill>
              </a:rPr>
              <a:t>дерев 50 ― 100%</a:t>
            </a:r>
          </a:p>
          <a:p>
            <a:r>
              <a:rPr lang="uk-UA" sz="2800" dirty="0" smtClean="0">
                <a:solidFill>
                  <a:srgbClr val="FF3399"/>
                </a:solidFill>
              </a:rPr>
              <a:t>        персиків 15 ― Х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290578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2.  </a:t>
            </a:r>
            <a:r>
              <a:rPr lang="uk-UA" sz="2800" dirty="0" err="1" smtClean="0">
                <a:solidFill>
                  <a:schemeClr val="bg1"/>
                </a:solidFill>
              </a:rPr>
              <a:t>Розвязуємо</a:t>
            </a:r>
            <a:r>
              <a:rPr lang="uk-UA" sz="2800" dirty="0" smtClean="0">
                <a:solidFill>
                  <a:schemeClr val="bg1"/>
                </a:solidFill>
              </a:rPr>
              <a:t> її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937000" y="4114800"/>
            <a:ext cx="63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 dirty="0">
                <a:solidFill>
                  <a:srgbClr val="FF3399"/>
                </a:solidFill>
              </a:rPr>
              <a:t>15</a:t>
            </a:r>
            <a:endParaRPr lang="ru-RU" sz="3200" dirty="0">
              <a:solidFill>
                <a:srgbClr val="FF3399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37000" y="5029200"/>
            <a:ext cx="63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 dirty="0">
                <a:solidFill>
                  <a:srgbClr val="00FFFF"/>
                </a:solidFill>
              </a:rPr>
              <a:t>50</a:t>
            </a:r>
            <a:endParaRPr lang="ru-RU" sz="3200" dirty="0">
              <a:solidFill>
                <a:srgbClr val="00FFFF"/>
              </a:solidFill>
            </a:endParaRPr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1295400" y="4114800"/>
            <a:ext cx="2590800" cy="609600"/>
          </a:xfrm>
          <a:prstGeom prst="rightArrow">
            <a:avLst>
              <a:gd name="adj1" fmla="val 72398"/>
              <a:gd name="adj2" fmla="val 82148"/>
            </a:avLst>
          </a:prstGeom>
          <a:solidFill>
            <a:srgbClr val="FF9F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Кількість  персиків </a:t>
            </a:r>
            <a:endParaRPr lang="ru-RU"/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>
            <a:off x="1600200" y="5105400"/>
            <a:ext cx="2133600" cy="914400"/>
          </a:xfrm>
          <a:prstGeom prst="rightArrow">
            <a:avLst>
              <a:gd name="adj1" fmla="val 63194"/>
              <a:gd name="adj2" fmla="val 62157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Кількість дерев </a:t>
            </a:r>
            <a:br>
              <a:rPr lang="uk-UA"/>
            </a:br>
            <a:r>
              <a:rPr lang="uk-UA"/>
              <a:t>у саду</a:t>
            </a:r>
            <a:endParaRPr lang="ru-RU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990600" y="4648200"/>
            <a:ext cx="7772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</a:rPr>
              <a:t>W</a:t>
            </a:r>
            <a:r>
              <a:rPr lang="uk-UA" sz="2800" dirty="0">
                <a:solidFill>
                  <a:schemeClr val="bg1"/>
                </a:solidFill>
              </a:rPr>
              <a:t>  </a:t>
            </a:r>
            <a:r>
              <a:rPr lang="uk-UA" sz="2800" dirty="0">
                <a:solidFill>
                  <a:srgbClr val="FF3399"/>
                </a:solidFill>
              </a:rPr>
              <a:t>персиків </a:t>
            </a:r>
            <a:r>
              <a:rPr lang="uk-UA" sz="2800" dirty="0">
                <a:solidFill>
                  <a:schemeClr val="bg1"/>
                </a:solidFill>
              </a:rPr>
              <a:t> =  ───── = 0,3 </a:t>
            </a:r>
            <a:r>
              <a:rPr lang="uk-UA" sz="2800" dirty="0">
                <a:solidFill>
                  <a:schemeClr val="bg1"/>
                </a:solidFill>
                <a:sym typeface="Symbol" pitchFamily="18" charset="2"/>
              </a:rPr>
              <a:t> 100% = 30%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905000" y="457200"/>
            <a:ext cx="57531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 smtClean="0">
                <a:solidFill>
                  <a:srgbClr val="FF66CC"/>
                </a:solidFill>
              </a:rPr>
              <a:t> Вираховуємо  частку  персиків</a:t>
            </a:r>
            <a:endParaRPr lang="ru-RU" sz="2800" dirty="0">
              <a:solidFill>
                <a:srgbClr val="FF66CC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13716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1. </a:t>
            </a:r>
            <a:r>
              <a:rPr lang="uk-UA" sz="2800" dirty="0" err="1" smtClean="0">
                <a:solidFill>
                  <a:schemeClr val="bg1"/>
                </a:solidFill>
              </a:rPr>
              <a:t>Складпємо</a:t>
            </a:r>
            <a:r>
              <a:rPr lang="uk-UA" sz="2800" dirty="0" smtClean="0">
                <a:solidFill>
                  <a:schemeClr val="bg1"/>
                </a:solidFill>
              </a:rPr>
              <a:t> пропорцію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1981200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FFFFFF"/>
                </a:solidFill>
              </a:rPr>
              <a:t>В саду </a:t>
            </a:r>
            <a:r>
              <a:rPr lang="uk-UA" sz="2800" dirty="0" smtClean="0">
                <a:solidFill>
                  <a:srgbClr val="00FFFF"/>
                </a:solidFill>
              </a:rPr>
              <a:t>дерев 50 ― 100%</a:t>
            </a:r>
          </a:p>
          <a:p>
            <a:r>
              <a:rPr lang="uk-UA" sz="2800" dirty="0" smtClean="0">
                <a:solidFill>
                  <a:srgbClr val="FF3399"/>
                </a:solidFill>
              </a:rPr>
              <a:t>           </a:t>
            </a:r>
            <a:r>
              <a:rPr lang="uk-UA" sz="2800" dirty="0" smtClean="0">
                <a:solidFill>
                  <a:srgbClr val="FF7B21"/>
                </a:solidFill>
              </a:rPr>
              <a:t>абрикосів</a:t>
            </a:r>
            <a:r>
              <a:rPr lang="uk-UA" sz="2800" dirty="0" smtClean="0">
                <a:solidFill>
                  <a:srgbClr val="FF3399"/>
                </a:solidFill>
              </a:rPr>
              <a:t> </a:t>
            </a:r>
            <a:r>
              <a:rPr lang="uk-UA" sz="2800" dirty="0" smtClean="0">
                <a:solidFill>
                  <a:srgbClr val="FF6600"/>
                </a:solidFill>
              </a:rPr>
              <a:t>― Х</a:t>
            </a:r>
            <a:endParaRPr lang="uk-UA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34290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2.  </a:t>
            </a:r>
            <a:r>
              <a:rPr lang="uk-UA" sz="2800" dirty="0" err="1" smtClean="0">
                <a:solidFill>
                  <a:schemeClr val="bg1"/>
                </a:solidFill>
              </a:rPr>
              <a:t>Розвязуємо</a:t>
            </a:r>
            <a:r>
              <a:rPr lang="uk-UA" sz="2800" dirty="0" smtClean="0">
                <a:solidFill>
                  <a:schemeClr val="bg1"/>
                </a:solidFill>
              </a:rPr>
              <a:t> її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37000" y="5181600"/>
            <a:ext cx="63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 dirty="0">
                <a:solidFill>
                  <a:srgbClr val="00FFFF"/>
                </a:solidFill>
              </a:rPr>
              <a:t>50</a:t>
            </a:r>
            <a:endParaRPr lang="ru-RU" sz="3200" dirty="0">
              <a:solidFill>
                <a:srgbClr val="00FFFF"/>
              </a:solidFill>
            </a:endParaRPr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1447800" y="4343400"/>
            <a:ext cx="2438400" cy="533400"/>
          </a:xfrm>
          <a:prstGeom prst="rightArrow">
            <a:avLst>
              <a:gd name="adj1" fmla="val 72398"/>
              <a:gd name="adj2" fmla="val 82148"/>
            </a:avLst>
          </a:prstGeom>
          <a:solidFill>
            <a:srgbClr val="FFD2B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Кількість  персиків </a:t>
            </a:r>
            <a:endParaRPr lang="ru-RU"/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>
            <a:off x="1676400" y="5257800"/>
            <a:ext cx="2133600" cy="914400"/>
          </a:xfrm>
          <a:prstGeom prst="rightArrow">
            <a:avLst>
              <a:gd name="adj1" fmla="val 63194"/>
              <a:gd name="adj2" fmla="val 62157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Кількість дерев </a:t>
            </a:r>
            <a:br>
              <a:rPr lang="uk-UA"/>
            </a:br>
            <a:r>
              <a:rPr lang="uk-UA"/>
              <a:t>у саду</a:t>
            </a:r>
            <a:endParaRPr lang="ru-RU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990600" y="4724400"/>
            <a:ext cx="769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</a:rPr>
              <a:t>W</a:t>
            </a:r>
            <a:r>
              <a:rPr lang="uk-UA" sz="2800" dirty="0">
                <a:solidFill>
                  <a:schemeClr val="bg1"/>
                </a:solidFill>
              </a:rPr>
              <a:t>  </a:t>
            </a:r>
            <a:r>
              <a:rPr lang="uk-UA" sz="2800" dirty="0">
                <a:solidFill>
                  <a:srgbClr val="FF3399"/>
                </a:solidFill>
              </a:rPr>
              <a:t> </a:t>
            </a:r>
            <a:r>
              <a:rPr lang="uk-UA" sz="2800" dirty="0">
                <a:solidFill>
                  <a:srgbClr val="FF7B21"/>
                </a:solidFill>
              </a:rPr>
              <a:t>абрикосів</a:t>
            </a:r>
            <a:r>
              <a:rPr lang="uk-UA" sz="2800" dirty="0">
                <a:solidFill>
                  <a:srgbClr val="FF3399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 =  </a:t>
            </a:r>
            <a:r>
              <a:rPr lang="uk-UA" sz="2800" dirty="0" smtClean="0">
                <a:solidFill>
                  <a:schemeClr val="bg1"/>
                </a:solidFill>
              </a:rPr>
              <a:t>─── </a:t>
            </a:r>
            <a:r>
              <a:rPr lang="uk-UA" sz="2800" dirty="0">
                <a:solidFill>
                  <a:schemeClr val="bg1"/>
                </a:solidFill>
              </a:rPr>
              <a:t>= 0,5 </a:t>
            </a:r>
            <a:r>
              <a:rPr lang="uk-UA" sz="2800" dirty="0">
                <a:solidFill>
                  <a:schemeClr val="bg1"/>
                </a:solidFill>
                <a:sym typeface="Symbol" pitchFamily="18" charset="2"/>
              </a:rPr>
              <a:t> 100% = 50%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3937000" y="4343400"/>
            <a:ext cx="63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 dirty="0">
                <a:solidFill>
                  <a:srgbClr val="FF7B21"/>
                </a:solidFill>
              </a:rPr>
              <a:t>25</a:t>
            </a:r>
            <a:endParaRPr lang="ru-RU" sz="3200" dirty="0">
              <a:solidFill>
                <a:srgbClr val="FF7B21"/>
              </a:solidFill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1543050" y="457200"/>
            <a:ext cx="6057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 smtClean="0">
                <a:solidFill>
                  <a:srgbClr val="FF6600"/>
                </a:solidFill>
              </a:rPr>
              <a:t> Вираховуємо  частку  абрикосів</a:t>
            </a:r>
            <a:endParaRPr lang="ru-RU" sz="28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 animBg="1"/>
      <p:bldP spid="9" grpId="0" animBg="1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019300" y="457200"/>
            <a:ext cx="5105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 smtClean="0">
                <a:solidFill>
                  <a:srgbClr val="00FF00"/>
                </a:solidFill>
              </a:rPr>
              <a:t> Вираховуємо  частку яблунь</a:t>
            </a:r>
            <a:endParaRPr lang="ru-RU" sz="2800" dirty="0">
              <a:solidFill>
                <a:srgbClr val="00FF00"/>
              </a:solidFill>
            </a:endParaRP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609600" y="4953000"/>
            <a:ext cx="7467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</a:rPr>
              <a:t>W</a:t>
            </a:r>
            <a:r>
              <a:rPr lang="uk-UA" sz="2800">
                <a:solidFill>
                  <a:schemeClr val="bg1"/>
                </a:solidFill>
              </a:rPr>
              <a:t>  </a:t>
            </a:r>
            <a:r>
              <a:rPr lang="uk-UA" sz="2800">
                <a:solidFill>
                  <a:srgbClr val="FF3399"/>
                </a:solidFill>
              </a:rPr>
              <a:t> </a:t>
            </a:r>
            <a:r>
              <a:rPr lang="uk-UA" sz="2800">
                <a:solidFill>
                  <a:srgbClr val="00FF00"/>
                </a:solidFill>
              </a:rPr>
              <a:t>яблунь </a:t>
            </a:r>
            <a:r>
              <a:rPr lang="uk-UA" sz="2800">
                <a:solidFill>
                  <a:schemeClr val="bg1"/>
                </a:solidFill>
              </a:rPr>
              <a:t>=  ───── = 0,2 </a:t>
            </a:r>
            <a:r>
              <a:rPr lang="uk-UA" sz="2800">
                <a:solidFill>
                  <a:schemeClr val="bg1"/>
                </a:solidFill>
                <a:sym typeface="Symbol" pitchFamily="18" charset="2"/>
              </a:rPr>
              <a:t> 100% = 20%</a:t>
            </a: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3276600" y="4572000"/>
            <a:ext cx="63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>
                <a:solidFill>
                  <a:srgbClr val="00CC00"/>
                </a:solidFill>
              </a:rPr>
              <a:t>10</a:t>
            </a:r>
            <a:endParaRPr lang="ru-RU" sz="3200">
              <a:solidFill>
                <a:srgbClr val="00CC00"/>
              </a:solidFill>
            </a:endParaRP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3276600" y="5257800"/>
            <a:ext cx="63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>
                <a:solidFill>
                  <a:srgbClr val="00FFFF"/>
                </a:solidFill>
              </a:rPr>
              <a:t>50</a:t>
            </a:r>
            <a:endParaRPr lang="ru-RU" sz="3200">
              <a:solidFill>
                <a:srgbClr val="00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95400" y="13716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1. </a:t>
            </a:r>
            <a:r>
              <a:rPr lang="uk-UA" sz="2800" dirty="0" err="1" smtClean="0">
                <a:solidFill>
                  <a:schemeClr val="bg1"/>
                </a:solidFill>
              </a:rPr>
              <a:t>Складпємо</a:t>
            </a:r>
            <a:r>
              <a:rPr lang="uk-UA" sz="2800" dirty="0" smtClean="0">
                <a:solidFill>
                  <a:schemeClr val="bg1"/>
                </a:solidFill>
              </a:rPr>
              <a:t> пропорцію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00200" y="1981200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FFFFFF"/>
                </a:solidFill>
              </a:rPr>
              <a:t>В саду </a:t>
            </a:r>
            <a:r>
              <a:rPr lang="uk-UA" sz="2800" dirty="0" smtClean="0">
                <a:solidFill>
                  <a:srgbClr val="00FFFF"/>
                </a:solidFill>
              </a:rPr>
              <a:t>дерев 50 ― 100%</a:t>
            </a:r>
          </a:p>
          <a:p>
            <a:r>
              <a:rPr lang="uk-UA" sz="2800" dirty="0" smtClean="0">
                <a:solidFill>
                  <a:srgbClr val="FF3399"/>
                </a:solidFill>
              </a:rPr>
              <a:t>           </a:t>
            </a:r>
            <a:r>
              <a:rPr lang="uk-UA" sz="2800" dirty="0" smtClean="0">
                <a:solidFill>
                  <a:srgbClr val="00FF00"/>
                </a:solidFill>
              </a:rPr>
              <a:t>яблунь10 ― 10</a:t>
            </a:r>
            <a:endParaRPr lang="uk-UA" dirty="0">
              <a:solidFill>
                <a:srgbClr val="00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7800" y="36576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2.  </a:t>
            </a:r>
            <a:r>
              <a:rPr lang="uk-UA" sz="2800" dirty="0" err="1" smtClean="0">
                <a:solidFill>
                  <a:schemeClr val="bg1"/>
                </a:solidFill>
              </a:rPr>
              <a:t>Розвязуємо</a:t>
            </a:r>
            <a:r>
              <a:rPr lang="uk-UA" sz="2800" dirty="0" smtClean="0">
                <a:solidFill>
                  <a:schemeClr val="bg1"/>
                </a:solidFill>
              </a:rPr>
              <a:t> її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/>
      <p:bldP spid="23562" grpId="0"/>
      <p:bldP spid="23563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838200" y="1066800"/>
          <a:ext cx="76200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124200" y="3657600"/>
            <a:ext cx="244156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Абрикоси</a:t>
            </a:r>
            <a:endParaRPr lang="ru-RU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4114800"/>
            <a:ext cx="21611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Персики</a:t>
            </a:r>
            <a:endParaRPr lang="ru-RU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95400" y="2844225"/>
            <a:ext cx="19500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ru-RU" sz="3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Яблуні</a:t>
            </a:r>
            <a:endParaRPr lang="ru-RU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62300" y="3048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діаграма</a:t>
            </a:r>
            <a:endParaRPr lang="uk-UA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4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42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7" name="Picture 71" descr="2003-06-06 01 33 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2362200"/>
            <a:ext cx="2438400" cy="204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" name="Text Box 12"/>
          <p:cNvSpPr txBox="1">
            <a:spLocks noChangeArrowheads="1"/>
          </p:cNvSpPr>
          <p:nvPr/>
        </p:nvSpPr>
        <p:spPr bwMode="auto">
          <a:xfrm>
            <a:off x="0" y="1066800"/>
            <a:ext cx="88392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chemeClr val="accent1"/>
                </a:solidFill>
              </a:rPr>
              <a:t>Завдання:</a:t>
            </a:r>
            <a:r>
              <a:rPr lang="uk-UA" sz="2800" b="1" dirty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Обчисліть</a:t>
            </a:r>
            <a:r>
              <a:rPr lang="de-DE" sz="2800" dirty="0">
                <a:solidFill>
                  <a:srgbClr val="66FF99"/>
                </a:solidFill>
              </a:rPr>
              <a:t> </a:t>
            </a:r>
            <a:r>
              <a:rPr lang="uk-UA" sz="2800" dirty="0">
                <a:solidFill>
                  <a:srgbClr val="66FF99"/>
                </a:solidFill>
              </a:rPr>
              <a:t> частку</a:t>
            </a:r>
            <a:r>
              <a:rPr lang="uk-UA" sz="2800" dirty="0">
                <a:solidFill>
                  <a:schemeClr val="bg1"/>
                </a:solidFill>
              </a:rPr>
              <a:t>  елементів у речовині, коли відомо що </a:t>
            </a:r>
            <a:r>
              <a:rPr lang="uk-UA" sz="2800" dirty="0" smtClean="0">
                <a:solidFill>
                  <a:schemeClr val="bg1"/>
                </a:solidFill>
              </a:rPr>
              <a:t/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rgbClr val="FF0066"/>
                </a:solidFill>
              </a:rPr>
              <a:t>червоних  </a:t>
            </a:r>
            <a:r>
              <a:rPr lang="uk-UA" sz="2800" dirty="0">
                <a:solidFill>
                  <a:srgbClr val="FF0066"/>
                </a:solidFill>
              </a:rPr>
              <a:t>елементів ─15,</a:t>
            </a: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rgbClr val="0053CC"/>
                </a:solidFill>
              </a:rPr>
              <a:t>синіх ─ </a:t>
            </a:r>
            <a:r>
              <a:rPr lang="uk-UA" sz="2800" dirty="0" smtClean="0">
                <a:solidFill>
                  <a:srgbClr val="0053CC"/>
                </a:solidFill>
              </a:rPr>
              <a:t>9  </a:t>
            </a:r>
            <a:r>
              <a:rPr lang="uk-UA" sz="2800" dirty="0" smtClean="0">
                <a:solidFill>
                  <a:srgbClr val="7ACCE6"/>
                </a:solidFill>
              </a:rPr>
              <a:t>блакитних </a:t>
            </a:r>
            <a:r>
              <a:rPr lang="uk-UA" sz="2800" dirty="0">
                <a:solidFill>
                  <a:srgbClr val="7ACCE6"/>
                </a:solidFill>
              </a:rPr>
              <a:t>─  6.</a:t>
            </a:r>
            <a:r>
              <a:rPr lang="uk-UA" sz="2800" dirty="0">
                <a:solidFill>
                  <a:srgbClr val="FF0066"/>
                </a:solidFill>
              </a:rPr>
              <a:t>  </a:t>
            </a:r>
            <a:r>
              <a:rPr lang="uk-UA" sz="2800" dirty="0">
                <a:solidFill>
                  <a:schemeClr val="bg1"/>
                </a:solidFill>
              </a:rPr>
              <a:t>Всіх елементів ─ 30</a:t>
            </a:r>
          </a:p>
        </p:txBody>
      </p:sp>
      <p:pic>
        <p:nvPicPr>
          <p:cNvPr id="4166" name="Picture 70" descr="2003-06-06 01 25 05"/>
          <p:cNvPicPr>
            <a:picLocks noChangeAspect="1" noChangeArrowheads="1"/>
          </p:cNvPicPr>
          <p:nvPr/>
        </p:nvPicPr>
        <p:blipFill>
          <a:blip r:embed="rId3"/>
          <a:srcRect t="4347"/>
          <a:stretch>
            <a:fillRect/>
          </a:stretch>
        </p:blipFill>
        <p:spPr bwMode="auto">
          <a:xfrm>
            <a:off x="381000" y="2743200"/>
            <a:ext cx="20002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68" name="Picture 72" descr="2003-06-06 01 27 4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048000"/>
            <a:ext cx="1704975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69" name="Picture 73" descr="2003-06-06 01 26 3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0" y="3048000"/>
            <a:ext cx="19812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71" name="Text Box 12"/>
          <p:cNvSpPr txBox="1">
            <a:spLocks noChangeArrowheads="1"/>
          </p:cNvSpPr>
          <p:nvPr/>
        </p:nvSpPr>
        <p:spPr bwMode="auto">
          <a:xfrm>
            <a:off x="1295400" y="4419600"/>
            <a:ext cx="6248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1"/>
                </a:solidFill>
              </a:rPr>
              <a:t> </a:t>
            </a:r>
            <a:r>
              <a:rPr lang="uk-UA" sz="2800" b="1">
                <a:solidFill>
                  <a:schemeClr val="accent1"/>
                </a:solidFill>
              </a:rPr>
              <a:t>Знайти яку частку від загальної кількості складає кожен елемент</a:t>
            </a:r>
            <a:endParaRPr lang="uk-UA" sz="2800">
              <a:solidFill>
                <a:schemeClr val="bg1"/>
              </a:solidFill>
            </a:endParaRPr>
          </a:p>
        </p:txBody>
      </p:sp>
      <p:sp>
        <p:nvSpPr>
          <p:cNvPr id="4172" name="Text Box 76"/>
          <p:cNvSpPr txBox="1">
            <a:spLocks noChangeArrowheads="1"/>
          </p:cNvSpPr>
          <p:nvPr/>
        </p:nvSpPr>
        <p:spPr bwMode="auto">
          <a:xfrm>
            <a:off x="533400" y="5486400"/>
            <a:ext cx="2667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>
                <a:solidFill>
                  <a:schemeClr val="bg1"/>
                </a:solidFill>
              </a:rPr>
              <a:t>W</a:t>
            </a:r>
            <a:r>
              <a:rPr lang="uk-UA" sz="4800">
                <a:solidFill>
                  <a:schemeClr val="bg1"/>
                </a:solidFill>
              </a:rPr>
              <a:t>(  ) ─?</a:t>
            </a:r>
          </a:p>
        </p:txBody>
      </p:sp>
      <p:sp>
        <p:nvSpPr>
          <p:cNvPr id="4173" name="Text Box 77"/>
          <p:cNvSpPr txBox="1">
            <a:spLocks noChangeArrowheads="1"/>
          </p:cNvSpPr>
          <p:nvPr/>
        </p:nvSpPr>
        <p:spPr bwMode="auto">
          <a:xfrm>
            <a:off x="3200400" y="5486400"/>
            <a:ext cx="2590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>
                <a:solidFill>
                  <a:schemeClr val="bg1"/>
                </a:solidFill>
              </a:rPr>
              <a:t>W</a:t>
            </a:r>
            <a:r>
              <a:rPr lang="uk-UA" sz="4800">
                <a:solidFill>
                  <a:schemeClr val="bg1"/>
                </a:solidFill>
              </a:rPr>
              <a:t>(  ) ─?</a:t>
            </a:r>
          </a:p>
        </p:txBody>
      </p:sp>
      <p:sp>
        <p:nvSpPr>
          <p:cNvPr id="4174" name="Text Box 78"/>
          <p:cNvSpPr txBox="1">
            <a:spLocks noChangeArrowheads="1"/>
          </p:cNvSpPr>
          <p:nvPr/>
        </p:nvSpPr>
        <p:spPr bwMode="auto">
          <a:xfrm>
            <a:off x="6096000" y="5486400"/>
            <a:ext cx="2667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>
                <a:solidFill>
                  <a:schemeClr val="bg1"/>
                </a:solidFill>
              </a:rPr>
              <a:t>W</a:t>
            </a:r>
            <a:r>
              <a:rPr lang="uk-UA" sz="4800">
                <a:solidFill>
                  <a:schemeClr val="bg1"/>
                </a:solidFill>
              </a:rPr>
              <a:t>(  ) ─?</a:t>
            </a:r>
          </a:p>
        </p:txBody>
      </p:sp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1371600" y="5715000"/>
            <a:ext cx="457200" cy="457200"/>
            <a:chOff x="2109" y="3612"/>
            <a:chExt cx="227" cy="227"/>
          </a:xfrm>
        </p:grpSpPr>
        <p:sp>
          <p:nvSpPr>
            <p:cNvPr id="9235" name="Oval 81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6" name="Oval 82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rgbClr val="FCDFF8"/>
                </a:gs>
                <a:gs pos="100000">
                  <a:srgbClr val="F7A7ED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</p:grpSp>
      <p:grpSp>
        <p:nvGrpSpPr>
          <p:cNvPr id="3" name="Group 83"/>
          <p:cNvGrpSpPr>
            <a:grpSpLocks/>
          </p:cNvGrpSpPr>
          <p:nvPr/>
        </p:nvGrpSpPr>
        <p:grpSpPr bwMode="auto">
          <a:xfrm>
            <a:off x="4038600" y="5715000"/>
            <a:ext cx="457200" cy="457200"/>
            <a:chOff x="2109" y="3612"/>
            <a:chExt cx="227" cy="227"/>
          </a:xfrm>
        </p:grpSpPr>
        <p:sp>
          <p:nvSpPr>
            <p:cNvPr id="9233" name="Oval 84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solidFill>
              <a:srgbClr val="0000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4" name="Oval 85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rgbClr val="FCDFF8"/>
                </a:gs>
                <a:gs pos="100000">
                  <a:srgbClr val="F7A7ED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</p:grp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6934200" y="5715000"/>
            <a:ext cx="457200" cy="457200"/>
            <a:chOff x="2109" y="3612"/>
            <a:chExt cx="227" cy="227"/>
          </a:xfrm>
        </p:grpSpPr>
        <p:sp>
          <p:nvSpPr>
            <p:cNvPr id="9231" name="Oval 87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solidFill>
              <a:srgbClr val="33CC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2" name="Oval 88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rgbClr val="FCDFF8"/>
                </a:gs>
                <a:gs pos="100000">
                  <a:srgbClr val="F7A7ED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</p:grpSp>
      <p:sp>
        <p:nvSpPr>
          <p:cNvPr id="4185" name="Text Box 12"/>
          <p:cNvSpPr txBox="1">
            <a:spLocks noChangeArrowheads="1"/>
          </p:cNvSpPr>
          <p:nvPr/>
        </p:nvSpPr>
        <p:spPr bwMode="auto">
          <a:xfrm>
            <a:off x="0" y="30480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1"/>
                </a:solidFill>
              </a:rPr>
              <a:t> </a:t>
            </a:r>
            <a:r>
              <a:rPr lang="uk-UA" sz="2800" b="1">
                <a:solidFill>
                  <a:schemeClr val="accent1"/>
                </a:solidFill>
              </a:rPr>
              <a:t> Як можна виразити склад речовини у відсотках?</a:t>
            </a:r>
            <a:endParaRPr lang="uk-UA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/>
      <p:bldP spid="4171" grpId="0"/>
      <p:bldP spid="4172" grpId="0"/>
      <p:bldP spid="4173" grpId="0"/>
      <p:bldP spid="4174" grpId="0"/>
      <p:bldP spid="41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42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2"/>
          <p:cNvSpPr txBox="1">
            <a:spLocks noChangeArrowheads="1"/>
          </p:cNvSpPr>
          <p:nvPr/>
        </p:nvSpPr>
        <p:spPr bwMode="auto">
          <a:xfrm>
            <a:off x="2590800" y="45720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1"/>
                </a:solidFill>
              </a:rPr>
              <a:t> </a:t>
            </a:r>
            <a:r>
              <a:rPr lang="uk-UA" sz="2800" b="1">
                <a:solidFill>
                  <a:schemeClr val="accent1"/>
                </a:solidFill>
              </a:rPr>
              <a:t> Розвязування</a:t>
            </a:r>
            <a:endParaRPr lang="uk-UA" sz="2800">
              <a:solidFill>
                <a:schemeClr val="bg1"/>
              </a:solidFill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533400" y="1524000"/>
            <a:ext cx="7620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>
                <a:solidFill>
                  <a:schemeClr val="bg1"/>
                </a:solidFill>
              </a:rPr>
              <a:t>W</a:t>
            </a:r>
            <a:r>
              <a:rPr lang="uk-UA" sz="4800">
                <a:solidFill>
                  <a:schemeClr val="bg1"/>
                </a:solidFill>
              </a:rPr>
              <a:t>(  )= ──── = 0,5 </a:t>
            </a:r>
            <a:r>
              <a:rPr lang="uk-UA" sz="2800">
                <a:solidFill>
                  <a:schemeClr val="bg1"/>
                </a:solidFill>
              </a:rPr>
              <a:t>або</a:t>
            </a:r>
            <a:r>
              <a:rPr lang="uk-UA" sz="4800">
                <a:solidFill>
                  <a:schemeClr val="bg1"/>
                </a:solidFill>
              </a:rPr>
              <a:t> 50%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71600" y="1752600"/>
            <a:ext cx="457200" cy="457200"/>
            <a:chOff x="2109" y="3612"/>
            <a:chExt cx="227" cy="227"/>
          </a:xfrm>
        </p:grpSpPr>
        <p:sp>
          <p:nvSpPr>
            <p:cNvPr id="10271" name="Oval 5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72" name="Oval 6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rgbClr val="FCDFF8"/>
                </a:gs>
                <a:gs pos="100000">
                  <a:srgbClr val="F7A7ED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352800" y="1371600"/>
            <a:ext cx="457200" cy="457200"/>
            <a:chOff x="2109" y="3612"/>
            <a:chExt cx="227" cy="227"/>
          </a:xfrm>
        </p:grpSpPr>
        <p:sp>
          <p:nvSpPr>
            <p:cNvPr id="10269" name="Oval 8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70" name="Oval 9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rgbClr val="FCDFF8"/>
                </a:gs>
                <a:gs pos="100000">
                  <a:srgbClr val="F7A7ED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</p:grp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2667000" y="1295400"/>
            <a:ext cx="990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chemeClr val="bg1"/>
                </a:solidFill>
              </a:rPr>
              <a:t>15</a:t>
            </a:r>
          </a:p>
        </p:txBody>
      </p:sp>
      <p:pic>
        <p:nvPicPr>
          <p:cNvPr id="7180" name="Picture 12" descr="2003-06-06 01 33 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057400"/>
            <a:ext cx="12954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3276600" y="2362200"/>
            <a:ext cx="990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457200" y="5257800"/>
            <a:ext cx="7924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>
                <a:solidFill>
                  <a:schemeClr val="bg1"/>
                </a:solidFill>
              </a:rPr>
              <a:t>W</a:t>
            </a:r>
            <a:r>
              <a:rPr lang="uk-UA" sz="4800">
                <a:solidFill>
                  <a:schemeClr val="bg1"/>
                </a:solidFill>
              </a:rPr>
              <a:t>(  )= ──── = 0,2 </a:t>
            </a:r>
            <a:r>
              <a:rPr lang="uk-UA" sz="2800">
                <a:solidFill>
                  <a:schemeClr val="bg1"/>
                </a:solidFill>
              </a:rPr>
              <a:t>або</a:t>
            </a:r>
            <a:r>
              <a:rPr lang="uk-UA" sz="4800">
                <a:solidFill>
                  <a:schemeClr val="bg1"/>
                </a:solidFill>
              </a:rPr>
              <a:t> 20%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81000" y="3429000"/>
            <a:ext cx="7620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>
                <a:solidFill>
                  <a:schemeClr val="bg1"/>
                </a:solidFill>
              </a:rPr>
              <a:t>W</a:t>
            </a:r>
            <a:r>
              <a:rPr lang="uk-UA" sz="4800">
                <a:solidFill>
                  <a:schemeClr val="bg1"/>
                </a:solidFill>
              </a:rPr>
              <a:t>(  )= ──── = 0,3 </a:t>
            </a:r>
            <a:r>
              <a:rPr lang="uk-UA" sz="2800">
                <a:solidFill>
                  <a:schemeClr val="bg1"/>
                </a:solidFill>
              </a:rPr>
              <a:t>або</a:t>
            </a:r>
            <a:r>
              <a:rPr lang="uk-UA" sz="4800">
                <a:solidFill>
                  <a:schemeClr val="bg1"/>
                </a:solidFill>
              </a:rPr>
              <a:t> 30%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352800" y="3276600"/>
            <a:ext cx="533400" cy="457200"/>
            <a:chOff x="2109" y="3612"/>
            <a:chExt cx="227" cy="227"/>
          </a:xfrm>
        </p:grpSpPr>
        <p:sp>
          <p:nvSpPr>
            <p:cNvPr id="10267" name="Oval 17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solidFill>
              <a:srgbClr val="0000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8" name="Oval 18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rgbClr val="FCDFF8"/>
                </a:gs>
                <a:gs pos="100000">
                  <a:srgbClr val="F7A7ED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3276600" y="5105400"/>
            <a:ext cx="533400" cy="457200"/>
            <a:chOff x="2109" y="3612"/>
            <a:chExt cx="227" cy="227"/>
          </a:xfrm>
        </p:grpSpPr>
        <p:sp>
          <p:nvSpPr>
            <p:cNvPr id="10265" name="Oval 20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solidFill>
              <a:srgbClr val="33CC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6" name="Oval 21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rgbClr val="FCDFF8"/>
                </a:gs>
                <a:gs pos="100000">
                  <a:srgbClr val="F7A7ED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</p:grpSp>
      <p:sp>
        <p:nvSpPr>
          <p:cNvPr id="7190" name="Text Box 22"/>
          <p:cNvSpPr txBox="1">
            <a:spLocks noChangeArrowheads="1"/>
          </p:cNvSpPr>
          <p:nvPr/>
        </p:nvSpPr>
        <p:spPr bwMode="auto">
          <a:xfrm>
            <a:off x="2895600" y="3200400"/>
            <a:ext cx="609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7191" name="Picture 23" descr="2003-06-06 01 33 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3962400"/>
            <a:ext cx="12954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3048000" y="4267200"/>
            <a:ext cx="990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chemeClr val="bg1"/>
                </a:solidFill>
              </a:rPr>
              <a:t>30</a:t>
            </a:r>
          </a:p>
        </p:txBody>
      </p:sp>
      <p:pic>
        <p:nvPicPr>
          <p:cNvPr id="7193" name="Picture 25" descr="2003-06-06 01 33 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5768975"/>
            <a:ext cx="12954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4" name="Text Box 26"/>
          <p:cNvSpPr txBox="1">
            <a:spLocks noChangeArrowheads="1"/>
          </p:cNvSpPr>
          <p:nvPr/>
        </p:nvSpPr>
        <p:spPr bwMode="auto">
          <a:xfrm>
            <a:off x="3124200" y="6019800"/>
            <a:ext cx="990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7195" name="Text Box 27"/>
          <p:cNvSpPr txBox="1">
            <a:spLocks noChangeArrowheads="1"/>
          </p:cNvSpPr>
          <p:nvPr/>
        </p:nvSpPr>
        <p:spPr bwMode="auto">
          <a:xfrm>
            <a:off x="2819400" y="5029200"/>
            <a:ext cx="609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chemeClr val="bg1"/>
                </a:solidFill>
              </a:rPr>
              <a:t>6</a:t>
            </a:r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1295400" y="5486400"/>
            <a:ext cx="533400" cy="457200"/>
            <a:chOff x="2109" y="3612"/>
            <a:chExt cx="227" cy="227"/>
          </a:xfrm>
        </p:grpSpPr>
        <p:sp>
          <p:nvSpPr>
            <p:cNvPr id="10263" name="Oval 29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solidFill>
              <a:srgbClr val="33CC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4" name="Oval 30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rgbClr val="FCDFF8"/>
                </a:gs>
                <a:gs pos="100000">
                  <a:srgbClr val="F7A7ED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1143000" y="3657600"/>
            <a:ext cx="533400" cy="457200"/>
            <a:chOff x="2109" y="3612"/>
            <a:chExt cx="227" cy="227"/>
          </a:xfrm>
        </p:grpSpPr>
        <p:sp>
          <p:nvSpPr>
            <p:cNvPr id="10261" name="Oval 32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solidFill>
              <a:srgbClr val="0000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2" name="Oval 33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rgbClr val="FCDFF8"/>
                </a:gs>
                <a:gs pos="100000">
                  <a:srgbClr val="F7A7ED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8" grpId="0"/>
      <p:bldP spid="7181" grpId="0"/>
      <p:bldP spid="7182" grpId="0"/>
      <p:bldP spid="7183" grpId="0"/>
      <p:bldP spid="7190" grpId="0"/>
      <p:bldP spid="7192" grpId="0"/>
      <p:bldP spid="7194" grpId="0"/>
      <p:bldP spid="719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762000" y="990600"/>
          <a:ext cx="76200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733800" y="3429000"/>
            <a:ext cx="18944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червоні</a:t>
            </a:r>
            <a:endParaRPr lang="ru-RU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6400" y="3886200"/>
            <a:ext cx="110318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сині</a:t>
            </a:r>
            <a:endParaRPr lang="ru-RU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47800" y="2514600"/>
            <a:ext cx="20900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блакитні</a:t>
            </a:r>
            <a:endParaRPr lang="ru-RU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62300" y="2286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діаграма</a:t>
            </a:r>
            <a:endParaRPr lang="uk-UA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4" grpId="0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" name="Text Box 12"/>
          <p:cNvSpPr txBox="1">
            <a:spLocks noChangeArrowheads="1"/>
          </p:cNvSpPr>
          <p:nvPr/>
        </p:nvSpPr>
        <p:spPr bwMode="auto">
          <a:xfrm>
            <a:off x="381000" y="381000"/>
            <a:ext cx="8382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1"/>
                </a:solidFill>
              </a:rPr>
              <a:t> </a:t>
            </a:r>
            <a:r>
              <a:rPr lang="uk-UA" sz="2800" b="1">
                <a:solidFill>
                  <a:schemeClr val="accent1"/>
                </a:solidFill>
              </a:rPr>
              <a:t> Якщо прийняти відносну молекулярну масу речовини за 100%, то маса кожного елемента може бути виражена як масова частка цього елемента в складі молекули</a:t>
            </a:r>
            <a:endParaRPr lang="uk-UA" sz="2800">
              <a:solidFill>
                <a:schemeClr val="bg1"/>
              </a:solidFill>
            </a:endParaRPr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304800" y="2362200"/>
            <a:ext cx="8458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>
                <a:solidFill>
                  <a:schemeClr val="bg1"/>
                </a:solidFill>
              </a:rPr>
              <a:t>Mr</a:t>
            </a:r>
            <a:r>
              <a:rPr lang="uk-UA" sz="4800">
                <a:solidFill>
                  <a:schemeClr val="bg1"/>
                </a:solidFill>
              </a:rPr>
              <a:t>(</a:t>
            </a:r>
            <a:r>
              <a:rPr lang="de-DE" sz="4800">
                <a:solidFill>
                  <a:srgbClr val="66FF99"/>
                </a:solidFill>
              </a:rPr>
              <a:t>Ca</a:t>
            </a:r>
            <a:r>
              <a:rPr lang="de-DE" sz="4800">
                <a:solidFill>
                  <a:srgbClr val="33CCFF"/>
                </a:solidFill>
              </a:rPr>
              <a:t>O</a:t>
            </a:r>
            <a:r>
              <a:rPr lang="uk-UA" sz="4800">
                <a:solidFill>
                  <a:schemeClr val="bg1"/>
                </a:solidFill>
              </a:rPr>
              <a:t>)</a:t>
            </a:r>
            <a:r>
              <a:rPr lang="de-DE" sz="4800">
                <a:solidFill>
                  <a:schemeClr val="bg1"/>
                </a:solidFill>
              </a:rPr>
              <a:t> </a:t>
            </a:r>
            <a:r>
              <a:rPr lang="uk-UA" sz="4800">
                <a:solidFill>
                  <a:schemeClr val="bg1"/>
                </a:solidFill>
              </a:rPr>
              <a:t>= 5</a:t>
            </a:r>
            <a:r>
              <a:rPr lang="de-DE" sz="4800">
                <a:solidFill>
                  <a:schemeClr val="bg1"/>
                </a:solidFill>
              </a:rPr>
              <a:t>6</a:t>
            </a:r>
            <a:r>
              <a:rPr lang="uk-UA" sz="4800">
                <a:solidFill>
                  <a:schemeClr val="bg1"/>
                </a:solidFill>
              </a:rPr>
              <a:t> </a:t>
            </a:r>
            <a:r>
              <a:rPr lang="de-DE" sz="2800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приймаємо за</a:t>
            </a:r>
            <a:r>
              <a:rPr lang="uk-UA" sz="4800">
                <a:solidFill>
                  <a:schemeClr val="bg1"/>
                </a:solidFill>
              </a:rPr>
              <a:t> 100%</a:t>
            </a:r>
          </a:p>
        </p:txBody>
      </p:sp>
      <p:sp>
        <p:nvSpPr>
          <p:cNvPr id="5148" name="Text Box 28"/>
          <p:cNvSpPr txBox="1">
            <a:spLocks noChangeArrowheads="1"/>
          </p:cNvSpPr>
          <p:nvPr/>
        </p:nvSpPr>
        <p:spPr bwMode="auto">
          <a:xfrm>
            <a:off x="304800" y="3276600"/>
            <a:ext cx="7086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800">
                <a:solidFill>
                  <a:schemeClr val="bg1"/>
                </a:solidFill>
              </a:rPr>
              <a:t>А</a:t>
            </a:r>
            <a:r>
              <a:rPr lang="de-DE" sz="4800">
                <a:solidFill>
                  <a:schemeClr val="bg1"/>
                </a:solidFill>
              </a:rPr>
              <a:t>r</a:t>
            </a:r>
            <a:r>
              <a:rPr lang="uk-UA" sz="4800">
                <a:solidFill>
                  <a:schemeClr val="bg1"/>
                </a:solidFill>
              </a:rPr>
              <a:t>(</a:t>
            </a:r>
            <a:r>
              <a:rPr lang="de-DE" sz="4800">
                <a:solidFill>
                  <a:srgbClr val="66FF99"/>
                </a:solidFill>
              </a:rPr>
              <a:t>Ca</a:t>
            </a:r>
            <a:r>
              <a:rPr lang="uk-UA" sz="4800">
                <a:solidFill>
                  <a:schemeClr val="bg1"/>
                </a:solidFill>
              </a:rPr>
              <a:t>)</a:t>
            </a:r>
            <a:r>
              <a:rPr lang="de-DE" sz="4800">
                <a:solidFill>
                  <a:schemeClr val="bg1"/>
                </a:solidFill>
              </a:rPr>
              <a:t> </a:t>
            </a:r>
            <a:r>
              <a:rPr lang="uk-UA" sz="4800">
                <a:solidFill>
                  <a:schemeClr val="bg1"/>
                </a:solidFill>
              </a:rPr>
              <a:t>= 40 </a:t>
            </a:r>
            <a:r>
              <a:rPr lang="de-DE" sz="2800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приймаємо за</a:t>
            </a:r>
            <a:r>
              <a:rPr lang="uk-UA" sz="4800">
                <a:solidFill>
                  <a:schemeClr val="bg1"/>
                </a:solidFill>
              </a:rPr>
              <a:t>  х</a:t>
            </a:r>
          </a:p>
        </p:txBody>
      </p:sp>
      <p:sp>
        <p:nvSpPr>
          <p:cNvPr id="5149" name="Text Box 29"/>
          <p:cNvSpPr txBox="1">
            <a:spLocks noChangeArrowheads="1"/>
          </p:cNvSpPr>
          <p:nvPr/>
        </p:nvSpPr>
        <p:spPr bwMode="auto">
          <a:xfrm>
            <a:off x="685800" y="4343400"/>
            <a:ext cx="7848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800">
                <a:solidFill>
                  <a:schemeClr val="bg1"/>
                </a:solidFill>
              </a:rPr>
              <a:t>Х = ─── = 0,714 </a:t>
            </a:r>
            <a:r>
              <a:rPr lang="uk-UA" sz="2800">
                <a:solidFill>
                  <a:schemeClr val="bg1"/>
                </a:solidFill>
              </a:rPr>
              <a:t>або</a:t>
            </a:r>
            <a:r>
              <a:rPr lang="uk-UA" sz="4800">
                <a:solidFill>
                  <a:schemeClr val="bg1"/>
                </a:solidFill>
              </a:rPr>
              <a:t>  71,4 %</a:t>
            </a:r>
          </a:p>
        </p:txBody>
      </p:sp>
      <p:sp>
        <p:nvSpPr>
          <p:cNvPr id="5152" name="Rectangle 32"/>
          <p:cNvSpPr>
            <a:spLocks noChangeArrowheads="1"/>
          </p:cNvSpPr>
          <p:nvPr/>
        </p:nvSpPr>
        <p:spPr bwMode="auto">
          <a:xfrm>
            <a:off x="2209800" y="3962400"/>
            <a:ext cx="863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480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5153" name="Rectangle 33"/>
          <p:cNvSpPr>
            <a:spLocks noChangeArrowheads="1"/>
          </p:cNvSpPr>
          <p:nvPr/>
        </p:nvSpPr>
        <p:spPr bwMode="auto">
          <a:xfrm>
            <a:off x="2209800" y="4953000"/>
            <a:ext cx="863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4800">
                <a:solidFill>
                  <a:schemeClr val="bg1"/>
                </a:solidFill>
              </a:rPr>
              <a:t>5</a:t>
            </a:r>
            <a:r>
              <a:rPr lang="de-DE" sz="4800">
                <a:solidFill>
                  <a:schemeClr val="bg1"/>
                </a:solidFill>
              </a:rPr>
              <a:t>6</a:t>
            </a:r>
            <a:endParaRPr lang="uk-UA" sz="4800">
              <a:solidFill>
                <a:schemeClr val="bg1"/>
              </a:solidFill>
            </a:endParaRPr>
          </a:p>
        </p:txBody>
      </p:sp>
      <p:sp>
        <p:nvSpPr>
          <p:cNvPr id="5154" name="Text Box 34"/>
          <p:cNvSpPr txBox="1">
            <a:spLocks noChangeArrowheads="1"/>
          </p:cNvSpPr>
          <p:nvPr/>
        </p:nvSpPr>
        <p:spPr bwMode="auto">
          <a:xfrm>
            <a:off x="533400" y="5715000"/>
            <a:ext cx="830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800">
                <a:solidFill>
                  <a:schemeClr val="bg1"/>
                </a:solidFill>
              </a:rPr>
              <a:t>А</a:t>
            </a:r>
            <a:r>
              <a:rPr lang="de-DE" sz="4800">
                <a:solidFill>
                  <a:schemeClr val="bg1"/>
                </a:solidFill>
              </a:rPr>
              <a:t>r</a:t>
            </a:r>
            <a:r>
              <a:rPr lang="uk-UA" sz="4800">
                <a:solidFill>
                  <a:schemeClr val="bg1"/>
                </a:solidFill>
              </a:rPr>
              <a:t>(</a:t>
            </a:r>
            <a:r>
              <a:rPr lang="uk-UA" sz="4800">
                <a:solidFill>
                  <a:srgbClr val="33CCFF"/>
                </a:solidFill>
              </a:rPr>
              <a:t>О</a:t>
            </a:r>
            <a:r>
              <a:rPr lang="uk-UA" sz="4800">
                <a:solidFill>
                  <a:schemeClr val="bg1"/>
                </a:solidFill>
              </a:rPr>
              <a:t>)</a:t>
            </a:r>
            <a:r>
              <a:rPr lang="de-DE" sz="4800">
                <a:solidFill>
                  <a:schemeClr val="bg1"/>
                </a:solidFill>
              </a:rPr>
              <a:t> </a:t>
            </a:r>
            <a:r>
              <a:rPr lang="uk-UA" sz="4800">
                <a:solidFill>
                  <a:schemeClr val="bg1"/>
                </a:solidFill>
              </a:rPr>
              <a:t>=  100 - 71,4 = 28,6%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" grpId="0"/>
      <p:bldP spid="5145" grpId="0"/>
      <p:bldP spid="5148" grpId="0"/>
      <p:bldP spid="5149" grpId="0"/>
      <p:bldP spid="5152" grpId="0"/>
      <p:bldP spid="5153" grpId="0"/>
      <p:bldP spid="51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12"/>
          <p:cNvSpPr txBox="1">
            <a:spLocks noChangeArrowheads="1"/>
          </p:cNvSpPr>
          <p:nvPr/>
        </p:nvSpPr>
        <p:spPr bwMode="auto">
          <a:xfrm>
            <a:off x="838200" y="3048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1"/>
                </a:solidFill>
              </a:rPr>
              <a:t> </a:t>
            </a:r>
            <a:r>
              <a:rPr lang="uk-UA" sz="2800" b="1">
                <a:solidFill>
                  <a:schemeClr val="accent1"/>
                </a:solidFill>
              </a:rPr>
              <a:t>  Загальна формула для підрахунків</a:t>
            </a:r>
            <a:endParaRPr lang="uk-UA" sz="2800">
              <a:solidFill>
                <a:schemeClr val="bg1"/>
              </a:solidFill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09600" y="1219200"/>
            <a:ext cx="7848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>
                <a:solidFill>
                  <a:srgbClr val="FF66FF"/>
                </a:solidFill>
              </a:rPr>
              <a:t>W(</a:t>
            </a:r>
            <a:r>
              <a:rPr lang="de-DE" sz="3600">
                <a:solidFill>
                  <a:srgbClr val="FF66FF"/>
                </a:solidFill>
              </a:rPr>
              <a:t>E</a:t>
            </a:r>
            <a:r>
              <a:rPr lang="de-DE" sz="4800">
                <a:solidFill>
                  <a:srgbClr val="FF66FF"/>
                </a:solidFill>
              </a:rPr>
              <a:t>)</a:t>
            </a:r>
            <a:r>
              <a:rPr lang="uk-UA" sz="4800">
                <a:solidFill>
                  <a:schemeClr val="bg1"/>
                </a:solidFill>
              </a:rPr>
              <a:t> = ─────── </a:t>
            </a:r>
            <a:r>
              <a:rPr lang="en-US" sz="4800">
                <a:solidFill>
                  <a:schemeClr val="bg1"/>
                </a:solidFill>
              </a:rPr>
              <a:t>·100%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2819400" y="838200"/>
            <a:ext cx="2514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 </a:t>
            </a:r>
            <a:r>
              <a:rPr lang="de-DE" sz="4800">
                <a:solidFill>
                  <a:srgbClr val="66FF99"/>
                </a:solidFill>
              </a:rPr>
              <a:t>n</a:t>
            </a:r>
            <a:r>
              <a:rPr lang="en-US" sz="4800">
                <a:solidFill>
                  <a:schemeClr val="bg1"/>
                </a:solidFill>
              </a:rPr>
              <a:t>·</a:t>
            </a:r>
            <a:r>
              <a:rPr lang="de-DE" sz="4800">
                <a:solidFill>
                  <a:srgbClr val="FF0066"/>
                </a:solidFill>
              </a:rPr>
              <a:t>Ar</a:t>
            </a:r>
            <a:r>
              <a:rPr lang="de-DE" sz="4000">
                <a:solidFill>
                  <a:schemeClr val="bg1"/>
                </a:solidFill>
              </a:rPr>
              <a:t>(</a:t>
            </a:r>
            <a:r>
              <a:rPr lang="de-DE" sz="3600">
                <a:solidFill>
                  <a:schemeClr val="bg1"/>
                </a:solidFill>
              </a:rPr>
              <a:t>E</a:t>
            </a:r>
            <a:r>
              <a:rPr lang="de-DE" sz="4000">
                <a:solidFill>
                  <a:schemeClr val="bg1"/>
                </a:solidFill>
              </a:rPr>
              <a:t>)</a:t>
            </a:r>
            <a:endParaRPr lang="uk-UA" sz="4000">
              <a:solidFill>
                <a:schemeClr val="bg1"/>
              </a:solidFill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819400" y="1752600"/>
            <a:ext cx="2057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 </a:t>
            </a:r>
            <a:r>
              <a:rPr lang="de-DE" sz="4800">
                <a:solidFill>
                  <a:srgbClr val="66FFFF"/>
                </a:solidFill>
              </a:rPr>
              <a:t>Mr</a:t>
            </a:r>
            <a:r>
              <a:rPr lang="de-DE" sz="4800">
                <a:solidFill>
                  <a:schemeClr val="bg1"/>
                </a:solidFill>
              </a:rPr>
              <a:t>(</a:t>
            </a:r>
            <a:r>
              <a:rPr lang="de-DE" sz="3600">
                <a:solidFill>
                  <a:schemeClr val="bg1"/>
                </a:solidFill>
              </a:rPr>
              <a:t>E</a:t>
            </a:r>
            <a:r>
              <a:rPr lang="de-DE" sz="4800">
                <a:solidFill>
                  <a:schemeClr val="bg1"/>
                </a:solidFill>
              </a:rPr>
              <a:t>)</a:t>
            </a:r>
            <a:endParaRPr lang="uk-UA" sz="4800">
              <a:solidFill>
                <a:schemeClr val="bg1"/>
              </a:solidFill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381000" y="4419600"/>
            <a:ext cx="8763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solidFill>
                  <a:schemeClr val="bg1"/>
                </a:solidFill>
              </a:rPr>
              <a:t>де </a:t>
            </a:r>
            <a:r>
              <a:rPr lang="de-DE" sz="4800">
                <a:solidFill>
                  <a:srgbClr val="FF0066"/>
                </a:solidFill>
              </a:rPr>
              <a:t>Ar</a:t>
            </a:r>
            <a:r>
              <a:rPr lang="uk-UA" sz="3200">
                <a:solidFill>
                  <a:schemeClr val="bg1"/>
                </a:solidFill>
              </a:rPr>
              <a:t> ─  відносна </a:t>
            </a:r>
            <a:r>
              <a:rPr lang="uk-UA" sz="3200">
                <a:solidFill>
                  <a:srgbClr val="FF0066"/>
                </a:solidFill>
              </a:rPr>
              <a:t>атомна</a:t>
            </a:r>
            <a:r>
              <a:rPr lang="uk-UA" sz="3200">
                <a:solidFill>
                  <a:schemeClr val="bg1"/>
                </a:solidFill>
              </a:rPr>
              <a:t> маса елемента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381000" y="37338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solidFill>
                  <a:schemeClr val="bg1"/>
                </a:solidFill>
              </a:rPr>
              <a:t>де </a:t>
            </a:r>
            <a:r>
              <a:rPr lang="de-DE" sz="3200">
                <a:solidFill>
                  <a:srgbClr val="66FF99"/>
                </a:solidFill>
              </a:rPr>
              <a:t>n</a:t>
            </a:r>
            <a:r>
              <a:rPr lang="uk-UA" sz="3200">
                <a:solidFill>
                  <a:schemeClr val="bg1"/>
                </a:solidFill>
              </a:rPr>
              <a:t> ─ число </a:t>
            </a:r>
            <a:r>
              <a:rPr lang="uk-UA" sz="3200">
                <a:solidFill>
                  <a:srgbClr val="66FF99"/>
                </a:solidFill>
              </a:rPr>
              <a:t>атомів</a:t>
            </a:r>
            <a:r>
              <a:rPr lang="uk-UA" sz="3200">
                <a:solidFill>
                  <a:schemeClr val="bg1"/>
                </a:solidFill>
              </a:rPr>
              <a:t> елемента в молекулі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381000" y="5486400"/>
            <a:ext cx="8001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solidFill>
                  <a:schemeClr val="bg1"/>
                </a:solidFill>
              </a:rPr>
              <a:t>де </a:t>
            </a:r>
            <a:r>
              <a:rPr lang="uk-UA" sz="4800">
                <a:solidFill>
                  <a:srgbClr val="66FFFF"/>
                </a:solidFill>
              </a:rPr>
              <a:t>М</a:t>
            </a:r>
            <a:r>
              <a:rPr lang="de-DE" sz="4800">
                <a:solidFill>
                  <a:srgbClr val="66FFFF"/>
                </a:solidFill>
              </a:rPr>
              <a:t>r</a:t>
            </a:r>
            <a:r>
              <a:rPr lang="uk-UA" sz="3200">
                <a:solidFill>
                  <a:schemeClr val="bg1"/>
                </a:solidFill>
              </a:rPr>
              <a:t> ─  відносна  </a:t>
            </a:r>
            <a:r>
              <a:rPr lang="uk-UA" sz="3200">
                <a:solidFill>
                  <a:srgbClr val="66FFFF"/>
                </a:solidFill>
              </a:rPr>
              <a:t>молекулярна</a:t>
            </a:r>
            <a:r>
              <a:rPr lang="uk-UA" sz="3200">
                <a:solidFill>
                  <a:schemeClr val="bg1"/>
                </a:solidFill>
              </a:rPr>
              <a:t> маса 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381000" y="2590800"/>
            <a:ext cx="7696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solidFill>
                  <a:schemeClr val="bg1"/>
                </a:solidFill>
              </a:rPr>
              <a:t>де </a:t>
            </a:r>
            <a:r>
              <a:rPr lang="de-DE" sz="4400">
                <a:solidFill>
                  <a:srgbClr val="FF66FF"/>
                </a:solidFill>
              </a:rPr>
              <a:t>W</a:t>
            </a:r>
            <a:r>
              <a:rPr lang="de-DE" sz="3200">
                <a:solidFill>
                  <a:srgbClr val="FF66FF"/>
                </a:solidFill>
              </a:rPr>
              <a:t>(E)</a:t>
            </a:r>
            <a:r>
              <a:rPr lang="uk-UA" sz="4800">
                <a:solidFill>
                  <a:schemeClr val="bg1"/>
                </a:solidFill>
              </a:rPr>
              <a:t> </a:t>
            </a:r>
            <a:r>
              <a:rPr lang="uk-UA" sz="3200">
                <a:solidFill>
                  <a:schemeClr val="bg1"/>
                </a:solidFill>
              </a:rPr>
              <a:t>─ масова частка елемента  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7" grpId="0"/>
      <p:bldP spid="8198" grpId="0"/>
      <p:bldP spid="8199" grpId="0"/>
      <p:bldP spid="8200" grpId="0"/>
      <p:bldP spid="8201" grpId="0"/>
      <p:bldP spid="8202" grpId="0"/>
      <p:bldP spid="820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2"/>
          <p:cNvSpPr>
            <a:spLocks noChangeArrowheads="1" noChangeShapeType="1" noTextEdit="1"/>
          </p:cNvSpPr>
          <p:nvPr/>
        </p:nvSpPr>
        <p:spPr bwMode="auto">
          <a:xfrm>
            <a:off x="838200" y="228600"/>
            <a:ext cx="7696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ED4D86"/>
                    </a:gs>
                  </a:gsLst>
                  <a:lin ang="5400000" scaled="1"/>
                </a:gradFill>
                <a:latin typeface="Segoe Script"/>
              </a:rPr>
              <a:t>Застосуйте свої знання</a:t>
            </a:r>
          </a:p>
        </p:txBody>
      </p:sp>
      <p:sp>
        <p:nvSpPr>
          <p:cNvPr id="10243" name="Text Box 12"/>
          <p:cNvSpPr txBox="1">
            <a:spLocks noChangeArrowheads="1"/>
          </p:cNvSpPr>
          <p:nvPr/>
        </p:nvSpPr>
        <p:spPr bwMode="auto">
          <a:xfrm>
            <a:off x="228600" y="1066800"/>
            <a:ext cx="8458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>
                <a:solidFill>
                  <a:schemeClr val="accent1"/>
                </a:solidFill>
              </a:rPr>
              <a:t>Завдання:</a:t>
            </a:r>
            <a:r>
              <a:rPr lang="uk-UA" sz="2800" b="1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Обчисліть</a:t>
            </a:r>
            <a:r>
              <a:rPr lang="de-DE" sz="2800">
                <a:solidFill>
                  <a:srgbClr val="66FF99"/>
                </a:solidFill>
              </a:rPr>
              <a:t> </a:t>
            </a:r>
            <a:r>
              <a:rPr lang="uk-UA" sz="2800">
                <a:solidFill>
                  <a:srgbClr val="66FF99"/>
                </a:solidFill>
              </a:rPr>
              <a:t> масові частки</a:t>
            </a:r>
            <a:r>
              <a:rPr lang="uk-UA" sz="2800">
                <a:solidFill>
                  <a:schemeClr val="bg1"/>
                </a:solidFill>
              </a:rPr>
              <a:t>  елементів у речовині </a:t>
            </a:r>
            <a:r>
              <a:rPr lang="de-DE" sz="3200">
                <a:solidFill>
                  <a:srgbClr val="00FF00"/>
                </a:solidFill>
              </a:rPr>
              <a:t>Na</a:t>
            </a:r>
            <a:r>
              <a:rPr lang="de-DE" sz="3200" baseline="-25000">
                <a:solidFill>
                  <a:srgbClr val="FF0066"/>
                </a:solidFill>
              </a:rPr>
              <a:t>2</a:t>
            </a:r>
            <a:r>
              <a:rPr lang="de-DE" sz="3200">
                <a:solidFill>
                  <a:schemeClr val="bg1"/>
                </a:solidFill>
              </a:rPr>
              <a:t>O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133600" y="2438400"/>
            <a:ext cx="2514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А</a:t>
            </a:r>
            <a:r>
              <a:rPr lang="de-DE" sz="3200">
                <a:solidFill>
                  <a:schemeClr val="bg1"/>
                </a:solidFill>
              </a:rPr>
              <a:t>r</a:t>
            </a:r>
            <a:r>
              <a:rPr lang="uk-UA" sz="3200">
                <a:solidFill>
                  <a:schemeClr val="bg1"/>
                </a:solidFill>
              </a:rPr>
              <a:t>(</a:t>
            </a:r>
            <a:r>
              <a:rPr lang="de-DE" sz="3200">
                <a:solidFill>
                  <a:srgbClr val="00FF00"/>
                </a:solidFill>
              </a:rPr>
              <a:t>Na</a:t>
            </a:r>
            <a:r>
              <a:rPr lang="de-DE" sz="3200">
                <a:solidFill>
                  <a:schemeClr val="bg1"/>
                </a:solidFill>
              </a:rPr>
              <a:t>) </a:t>
            </a:r>
            <a:r>
              <a:rPr lang="uk-UA" sz="3200">
                <a:solidFill>
                  <a:schemeClr val="bg1"/>
                </a:solidFill>
              </a:rPr>
              <a:t>= </a:t>
            </a:r>
            <a:r>
              <a:rPr lang="uk-UA" sz="3200">
                <a:solidFill>
                  <a:srgbClr val="00FF00"/>
                </a:solidFill>
              </a:rPr>
              <a:t>23</a:t>
            </a:r>
            <a:r>
              <a:rPr lang="uk-UA" sz="3200">
                <a:solidFill>
                  <a:schemeClr val="bg1"/>
                </a:solidFill>
              </a:rPr>
              <a:t> 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219200" y="2057400"/>
            <a:ext cx="693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0066"/>
                </a:solidFill>
              </a:rPr>
              <a:t>Відшукати відносні </a:t>
            </a:r>
            <a:r>
              <a:rPr lang="uk-UA" sz="2400">
                <a:solidFill>
                  <a:srgbClr val="66FF99"/>
                </a:solidFill>
              </a:rPr>
              <a:t>атомні </a:t>
            </a:r>
            <a:r>
              <a:rPr lang="uk-UA" sz="2400">
                <a:solidFill>
                  <a:srgbClr val="FF0066"/>
                </a:solidFill>
              </a:rPr>
              <a:t>маси елементів</a:t>
            </a:r>
            <a:r>
              <a:rPr lang="de-DE" sz="2400">
                <a:solidFill>
                  <a:srgbClr val="FF0066"/>
                </a:solidFill>
              </a:rPr>
              <a:t> </a:t>
            </a:r>
            <a:endParaRPr lang="uk-UA" sz="2400">
              <a:solidFill>
                <a:srgbClr val="FF0066"/>
              </a:solidFill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219200" y="2895600"/>
            <a:ext cx="762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0066"/>
                </a:solidFill>
              </a:rPr>
              <a:t>Вирахувати відносну  </a:t>
            </a:r>
            <a:r>
              <a:rPr lang="uk-UA" sz="2400">
                <a:solidFill>
                  <a:srgbClr val="66FFFF"/>
                </a:solidFill>
              </a:rPr>
              <a:t>молекулярну</a:t>
            </a:r>
            <a:r>
              <a:rPr lang="uk-UA" sz="2400">
                <a:solidFill>
                  <a:srgbClr val="FF0066"/>
                </a:solidFill>
              </a:rPr>
              <a:t>  масу  сполуки</a:t>
            </a:r>
            <a:r>
              <a:rPr lang="de-DE" sz="2400">
                <a:solidFill>
                  <a:srgbClr val="FF0066"/>
                </a:solidFill>
              </a:rPr>
              <a:t> </a:t>
            </a:r>
            <a:endParaRPr lang="uk-UA" sz="2400">
              <a:solidFill>
                <a:srgbClr val="FF0066"/>
              </a:solidFill>
            </a:endParaRP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133600" y="3276600"/>
            <a:ext cx="3048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rgbClr val="FF9933"/>
                </a:solidFill>
              </a:rPr>
              <a:t>М</a:t>
            </a:r>
            <a:r>
              <a:rPr lang="de-DE" sz="3200">
                <a:solidFill>
                  <a:srgbClr val="FF9933"/>
                </a:solidFill>
              </a:rPr>
              <a:t>r</a:t>
            </a:r>
            <a:r>
              <a:rPr lang="uk-UA" sz="3200">
                <a:solidFill>
                  <a:srgbClr val="FF9933"/>
                </a:solidFill>
              </a:rPr>
              <a:t>(</a:t>
            </a:r>
            <a:r>
              <a:rPr lang="de-DE" sz="3200">
                <a:solidFill>
                  <a:srgbClr val="FF9933"/>
                </a:solidFill>
              </a:rPr>
              <a:t>Na</a:t>
            </a:r>
            <a:r>
              <a:rPr lang="uk-UA" sz="3200" baseline="-25000">
                <a:solidFill>
                  <a:srgbClr val="FF9933"/>
                </a:solidFill>
              </a:rPr>
              <a:t>2</a:t>
            </a:r>
            <a:r>
              <a:rPr lang="uk-UA" sz="3200">
                <a:solidFill>
                  <a:srgbClr val="FF9933"/>
                </a:solidFill>
              </a:rPr>
              <a:t>О</a:t>
            </a:r>
            <a:r>
              <a:rPr lang="de-DE" sz="3200">
                <a:solidFill>
                  <a:srgbClr val="FF9933"/>
                </a:solidFill>
              </a:rPr>
              <a:t>) </a:t>
            </a:r>
            <a:r>
              <a:rPr lang="uk-UA" sz="3200">
                <a:solidFill>
                  <a:srgbClr val="FF9933"/>
                </a:solidFill>
              </a:rPr>
              <a:t>= 62</a:t>
            </a:r>
            <a:r>
              <a:rPr lang="uk-UA" sz="3200">
                <a:solidFill>
                  <a:schemeClr val="bg1"/>
                </a:solidFill>
              </a:rPr>
              <a:t> 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57200" y="4343400"/>
            <a:ext cx="8458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>
                <a:solidFill>
                  <a:srgbClr val="FF66FF"/>
                </a:solidFill>
              </a:rPr>
              <a:t>W(</a:t>
            </a:r>
            <a:r>
              <a:rPr lang="de-DE" sz="3200">
                <a:solidFill>
                  <a:srgbClr val="00FF00"/>
                </a:solidFill>
              </a:rPr>
              <a:t>Na</a:t>
            </a:r>
            <a:r>
              <a:rPr lang="de-DE" sz="4800">
                <a:solidFill>
                  <a:srgbClr val="FF66FF"/>
                </a:solidFill>
              </a:rPr>
              <a:t>)</a:t>
            </a:r>
            <a:r>
              <a:rPr lang="uk-UA" sz="4800">
                <a:solidFill>
                  <a:schemeClr val="bg1"/>
                </a:solidFill>
              </a:rPr>
              <a:t> </a:t>
            </a:r>
            <a:r>
              <a:rPr lang="uk-UA" sz="4000">
                <a:solidFill>
                  <a:schemeClr val="bg1"/>
                </a:solidFill>
              </a:rPr>
              <a:t>= ────── = ───</a:t>
            </a:r>
            <a:r>
              <a:rPr lang="uk-UA" sz="4800">
                <a:solidFill>
                  <a:schemeClr val="bg1"/>
                </a:solidFill>
              </a:rPr>
              <a:t> </a:t>
            </a:r>
            <a:r>
              <a:rPr lang="en-US" sz="4000">
                <a:solidFill>
                  <a:schemeClr val="bg1"/>
                </a:solidFill>
              </a:rPr>
              <a:t>·100%</a:t>
            </a:r>
            <a:r>
              <a:rPr lang="uk-UA" sz="4000">
                <a:solidFill>
                  <a:schemeClr val="bg1"/>
                </a:solidFill>
              </a:rPr>
              <a:t> 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5410200" y="4114800"/>
            <a:ext cx="1073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600">
                <a:solidFill>
                  <a:srgbClr val="FF0066"/>
                </a:solidFill>
              </a:rPr>
              <a:t>2</a:t>
            </a:r>
            <a:r>
              <a:rPr lang="en-US" sz="3600">
                <a:solidFill>
                  <a:schemeClr val="bg1"/>
                </a:solidFill>
              </a:rPr>
              <a:t>·</a:t>
            </a:r>
            <a:r>
              <a:rPr lang="uk-UA" sz="3600">
                <a:solidFill>
                  <a:srgbClr val="00FF00"/>
                </a:solidFill>
              </a:rPr>
              <a:t>23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5715000" y="4876800"/>
            <a:ext cx="692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600">
                <a:solidFill>
                  <a:srgbClr val="FF9933"/>
                </a:solidFill>
              </a:rPr>
              <a:t>62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2514600" y="3962400"/>
            <a:ext cx="2514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 </a:t>
            </a:r>
            <a:r>
              <a:rPr lang="uk-UA" sz="4800">
                <a:solidFill>
                  <a:srgbClr val="FF0066"/>
                </a:solidFill>
              </a:rPr>
              <a:t>2</a:t>
            </a:r>
            <a:r>
              <a:rPr lang="en-US" sz="4800">
                <a:solidFill>
                  <a:schemeClr val="bg1"/>
                </a:solidFill>
              </a:rPr>
              <a:t>·</a:t>
            </a:r>
            <a:r>
              <a:rPr lang="de-DE" sz="4800">
                <a:solidFill>
                  <a:schemeClr val="bg1"/>
                </a:solidFill>
              </a:rPr>
              <a:t>Ar</a:t>
            </a:r>
            <a:r>
              <a:rPr lang="de-DE" sz="4000">
                <a:solidFill>
                  <a:schemeClr val="bg1"/>
                </a:solidFill>
              </a:rPr>
              <a:t>(</a:t>
            </a:r>
            <a:r>
              <a:rPr lang="de-DE" sz="3200">
                <a:solidFill>
                  <a:srgbClr val="00FF00"/>
                </a:solidFill>
              </a:rPr>
              <a:t>Na</a:t>
            </a:r>
            <a:r>
              <a:rPr lang="de-DE" sz="4000">
                <a:solidFill>
                  <a:schemeClr val="bg1"/>
                </a:solidFill>
              </a:rPr>
              <a:t>)</a:t>
            </a:r>
            <a:endParaRPr lang="uk-UA" sz="4000">
              <a:solidFill>
                <a:schemeClr val="bg1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2514600" y="4800600"/>
            <a:ext cx="2514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 </a:t>
            </a:r>
            <a:r>
              <a:rPr lang="uk-UA" sz="4800">
                <a:solidFill>
                  <a:srgbClr val="FF9933"/>
                </a:solidFill>
              </a:rPr>
              <a:t>М</a:t>
            </a:r>
            <a:r>
              <a:rPr lang="de-DE" sz="4800">
                <a:solidFill>
                  <a:srgbClr val="FF9933"/>
                </a:solidFill>
              </a:rPr>
              <a:t>r</a:t>
            </a:r>
            <a:r>
              <a:rPr lang="de-DE" sz="4000">
                <a:solidFill>
                  <a:srgbClr val="FF9933"/>
                </a:solidFill>
              </a:rPr>
              <a:t>(</a:t>
            </a:r>
            <a:r>
              <a:rPr lang="de-DE" sz="3200">
                <a:solidFill>
                  <a:srgbClr val="FF9933"/>
                </a:solidFill>
              </a:rPr>
              <a:t>Na</a:t>
            </a:r>
            <a:r>
              <a:rPr lang="uk-UA" sz="3200" baseline="-25000">
                <a:solidFill>
                  <a:srgbClr val="FF9933"/>
                </a:solidFill>
              </a:rPr>
              <a:t>2 </a:t>
            </a:r>
            <a:r>
              <a:rPr lang="uk-UA" sz="3200">
                <a:solidFill>
                  <a:srgbClr val="FF9933"/>
                </a:solidFill>
              </a:rPr>
              <a:t>О</a:t>
            </a:r>
            <a:r>
              <a:rPr lang="de-DE" sz="4000">
                <a:solidFill>
                  <a:srgbClr val="FF9933"/>
                </a:solidFill>
              </a:rPr>
              <a:t>)</a:t>
            </a:r>
            <a:endParaRPr lang="uk-UA" sz="4000">
              <a:solidFill>
                <a:srgbClr val="FF9933"/>
              </a:solidFill>
            </a:endParaRP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5562600" y="5486400"/>
            <a:ext cx="2743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3200">
                <a:solidFill>
                  <a:srgbClr val="FF66FF"/>
                </a:solidFill>
              </a:rPr>
              <a:t>W</a:t>
            </a:r>
            <a:r>
              <a:rPr lang="de-DE" sz="3200">
                <a:solidFill>
                  <a:schemeClr val="bg1"/>
                </a:solidFill>
              </a:rPr>
              <a:t>(</a:t>
            </a:r>
            <a:r>
              <a:rPr lang="de-DE" sz="3200">
                <a:solidFill>
                  <a:srgbClr val="00FF00"/>
                </a:solidFill>
              </a:rPr>
              <a:t>Na</a:t>
            </a:r>
            <a:r>
              <a:rPr lang="de-DE" sz="3200">
                <a:solidFill>
                  <a:schemeClr val="bg1"/>
                </a:solidFill>
              </a:rPr>
              <a:t>)</a:t>
            </a:r>
            <a:r>
              <a:rPr lang="uk-UA" sz="3200">
                <a:solidFill>
                  <a:schemeClr val="bg1"/>
                </a:solidFill>
              </a:rPr>
              <a:t> =74%</a:t>
            </a:r>
            <a:r>
              <a:rPr lang="uk-UA" sz="3200">
                <a:solidFill>
                  <a:srgbClr val="FF66FF"/>
                </a:solidFill>
              </a:rPr>
              <a:t> 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609600" y="5670550"/>
            <a:ext cx="3124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0066"/>
                </a:solidFill>
              </a:rPr>
              <a:t> Слід враховувати</a:t>
            </a:r>
            <a:br>
              <a:rPr lang="uk-UA" sz="2400">
                <a:solidFill>
                  <a:srgbClr val="FF0066"/>
                </a:solidFill>
              </a:rPr>
            </a:br>
            <a:r>
              <a:rPr lang="uk-UA" sz="2400">
                <a:solidFill>
                  <a:srgbClr val="FF0066"/>
                </a:solidFill>
              </a:rPr>
              <a:t> кількість атомів</a:t>
            </a:r>
            <a:br>
              <a:rPr lang="uk-UA" sz="2400">
                <a:solidFill>
                  <a:srgbClr val="FF0066"/>
                </a:solidFill>
              </a:rPr>
            </a:br>
            <a:r>
              <a:rPr lang="uk-UA" sz="2400">
                <a:solidFill>
                  <a:srgbClr val="FF0066"/>
                </a:solidFill>
              </a:rPr>
              <a:t> кожного елемента </a:t>
            </a:r>
            <a:r>
              <a:rPr lang="uk-UA" sz="2400">
                <a:solidFill>
                  <a:srgbClr val="66FF99"/>
                </a:solidFill>
              </a:rPr>
              <a:t> </a:t>
            </a:r>
            <a:endParaRPr lang="uk-UA" sz="2400">
              <a:solidFill>
                <a:srgbClr val="FF0066"/>
              </a:solidFill>
            </a:endParaRPr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 flipV="1">
            <a:off x="1752600" y="4648200"/>
            <a:ext cx="990600" cy="9144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5562600" y="6096000"/>
            <a:ext cx="2743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3200">
                <a:solidFill>
                  <a:srgbClr val="FF66FF"/>
                </a:solidFill>
              </a:rPr>
              <a:t>W</a:t>
            </a:r>
            <a:r>
              <a:rPr lang="de-DE" sz="3200">
                <a:solidFill>
                  <a:schemeClr val="bg1"/>
                </a:solidFill>
              </a:rPr>
              <a:t>(</a:t>
            </a:r>
            <a:r>
              <a:rPr lang="uk-UA" sz="3200">
                <a:solidFill>
                  <a:schemeClr val="bg1"/>
                </a:solidFill>
              </a:rPr>
              <a:t>О</a:t>
            </a:r>
            <a:r>
              <a:rPr lang="de-DE" sz="3200">
                <a:solidFill>
                  <a:schemeClr val="bg1"/>
                </a:solidFill>
              </a:rPr>
              <a:t>)</a:t>
            </a:r>
            <a:r>
              <a:rPr lang="uk-UA" sz="3200">
                <a:solidFill>
                  <a:schemeClr val="bg1"/>
                </a:solidFill>
              </a:rPr>
              <a:t> = 26%</a:t>
            </a:r>
            <a:r>
              <a:rPr lang="uk-UA" sz="3200">
                <a:solidFill>
                  <a:srgbClr val="FF66FF"/>
                </a:solidFill>
              </a:rPr>
              <a:t> 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4724400" y="2438400"/>
            <a:ext cx="2514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А</a:t>
            </a:r>
            <a:r>
              <a:rPr lang="de-DE" sz="3200">
                <a:solidFill>
                  <a:schemeClr val="bg1"/>
                </a:solidFill>
              </a:rPr>
              <a:t>r</a:t>
            </a:r>
            <a:r>
              <a:rPr lang="uk-UA" sz="3200">
                <a:solidFill>
                  <a:schemeClr val="bg1"/>
                </a:solidFill>
              </a:rPr>
              <a:t>(О</a:t>
            </a:r>
            <a:r>
              <a:rPr lang="de-DE" sz="3200">
                <a:solidFill>
                  <a:schemeClr val="bg1"/>
                </a:solidFill>
              </a:rPr>
              <a:t>) </a:t>
            </a:r>
            <a:r>
              <a:rPr lang="uk-UA" sz="3200">
                <a:solidFill>
                  <a:schemeClr val="bg1"/>
                </a:solidFill>
              </a:rPr>
              <a:t>= 16 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4" grpId="0"/>
      <p:bldP spid="10245" grpId="0"/>
      <p:bldP spid="10246" grpId="0"/>
      <p:bldP spid="10247" grpId="0"/>
      <p:bldP spid="10248" grpId="0"/>
      <p:bldP spid="10249" grpId="0"/>
      <p:bldP spid="10250" grpId="0"/>
      <p:bldP spid="10251" grpId="0"/>
      <p:bldP spid="10252" grpId="0"/>
      <p:bldP spid="10253" grpId="0"/>
      <p:bldP spid="10254" grpId="0"/>
      <p:bldP spid="10255" grpId="0" animBg="1"/>
      <p:bldP spid="10256" grpId="0"/>
      <p:bldP spid="102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12"/>
          <p:cNvSpPr txBox="1">
            <a:spLocks noChangeArrowheads="1"/>
          </p:cNvSpPr>
          <p:nvPr/>
        </p:nvSpPr>
        <p:spPr bwMode="auto">
          <a:xfrm>
            <a:off x="304800" y="0"/>
            <a:ext cx="8458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>
                <a:solidFill>
                  <a:schemeClr val="accent1"/>
                </a:solidFill>
              </a:rPr>
              <a:t>Завдання:</a:t>
            </a:r>
            <a:r>
              <a:rPr lang="uk-UA" sz="2800" b="1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Обчисліть</a:t>
            </a:r>
            <a:r>
              <a:rPr lang="de-DE" sz="2800">
                <a:solidFill>
                  <a:srgbClr val="66FF99"/>
                </a:solidFill>
              </a:rPr>
              <a:t> </a:t>
            </a:r>
            <a:r>
              <a:rPr lang="uk-UA" sz="2800">
                <a:solidFill>
                  <a:srgbClr val="66FF99"/>
                </a:solidFill>
              </a:rPr>
              <a:t> масові частки</a:t>
            </a:r>
            <a:r>
              <a:rPr lang="uk-UA" sz="2800">
                <a:solidFill>
                  <a:schemeClr val="bg1"/>
                </a:solidFill>
              </a:rPr>
              <a:t>  елементів у речовині </a:t>
            </a:r>
            <a:r>
              <a:rPr lang="uk-UA" sz="3200">
                <a:solidFill>
                  <a:schemeClr val="bg1"/>
                </a:solidFill>
              </a:rPr>
              <a:t>С</a:t>
            </a:r>
            <a:r>
              <a:rPr lang="de-DE" sz="3200">
                <a:solidFill>
                  <a:schemeClr val="bg1"/>
                </a:solidFill>
              </a:rPr>
              <a:t>a</a:t>
            </a:r>
            <a:r>
              <a:rPr lang="uk-UA" sz="3200">
                <a:solidFill>
                  <a:schemeClr val="bg1"/>
                </a:solidFill>
              </a:rPr>
              <a:t>С</a:t>
            </a:r>
            <a:r>
              <a:rPr lang="de-DE" sz="3200">
                <a:solidFill>
                  <a:schemeClr val="bg1"/>
                </a:solidFill>
              </a:rPr>
              <a:t>O</a:t>
            </a:r>
            <a:r>
              <a:rPr lang="uk-UA" sz="3200" baseline="-250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81000" y="1600200"/>
            <a:ext cx="2514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А</a:t>
            </a:r>
            <a:r>
              <a:rPr lang="de-DE" sz="3200">
                <a:solidFill>
                  <a:schemeClr val="bg1"/>
                </a:solidFill>
              </a:rPr>
              <a:t>r</a:t>
            </a:r>
            <a:r>
              <a:rPr lang="uk-UA" sz="3200">
                <a:solidFill>
                  <a:schemeClr val="bg1"/>
                </a:solidFill>
              </a:rPr>
              <a:t>(С</a:t>
            </a:r>
            <a:r>
              <a:rPr lang="de-DE" sz="3200">
                <a:solidFill>
                  <a:schemeClr val="bg1"/>
                </a:solidFill>
              </a:rPr>
              <a:t>a) </a:t>
            </a:r>
            <a:r>
              <a:rPr lang="uk-UA" sz="3200">
                <a:solidFill>
                  <a:schemeClr val="bg1"/>
                </a:solidFill>
              </a:rPr>
              <a:t>= 40 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3276600" y="1600200"/>
            <a:ext cx="2209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А</a:t>
            </a:r>
            <a:r>
              <a:rPr lang="de-DE" sz="3200">
                <a:solidFill>
                  <a:schemeClr val="bg1"/>
                </a:solidFill>
              </a:rPr>
              <a:t>r</a:t>
            </a:r>
            <a:r>
              <a:rPr lang="uk-UA" sz="3200">
                <a:solidFill>
                  <a:schemeClr val="bg1"/>
                </a:solidFill>
              </a:rPr>
              <a:t>(С</a:t>
            </a:r>
            <a:r>
              <a:rPr lang="de-DE" sz="3200">
                <a:solidFill>
                  <a:schemeClr val="bg1"/>
                </a:solidFill>
              </a:rPr>
              <a:t>) </a:t>
            </a:r>
            <a:r>
              <a:rPr lang="uk-UA" sz="3200">
                <a:solidFill>
                  <a:schemeClr val="bg1"/>
                </a:solidFill>
              </a:rPr>
              <a:t>= 12 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791200" y="1600200"/>
            <a:ext cx="2209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А</a:t>
            </a:r>
            <a:r>
              <a:rPr lang="de-DE" sz="3200">
                <a:solidFill>
                  <a:schemeClr val="bg1"/>
                </a:solidFill>
              </a:rPr>
              <a:t>r</a:t>
            </a:r>
            <a:r>
              <a:rPr lang="uk-UA" sz="3200">
                <a:solidFill>
                  <a:schemeClr val="bg1"/>
                </a:solidFill>
              </a:rPr>
              <a:t>(О</a:t>
            </a:r>
            <a:r>
              <a:rPr lang="de-DE" sz="3200">
                <a:solidFill>
                  <a:schemeClr val="bg1"/>
                </a:solidFill>
              </a:rPr>
              <a:t>) </a:t>
            </a:r>
            <a:r>
              <a:rPr lang="uk-UA" sz="3200">
                <a:solidFill>
                  <a:schemeClr val="bg1"/>
                </a:solidFill>
              </a:rPr>
              <a:t>= 16 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1219200" y="2667000"/>
            <a:ext cx="3657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solidFill>
                  <a:srgbClr val="66FFFF"/>
                </a:solidFill>
              </a:rPr>
              <a:t>М</a:t>
            </a:r>
            <a:r>
              <a:rPr lang="de-DE" sz="3200">
                <a:solidFill>
                  <a:srgbClr val="66FFFF"/>
                </a:solidFill>
              </a:rPr>
              <a:t>r</a:t>
            </a:r>
            <a:r>
              <a:rPr lang="de-DE" sz="3200">
                <a:solidFill>
                  <a:schemeClr val="bg1"/>
                </a:solidFill>
              </a:rPr>
              <a:t>(</a:t>
            </a:r>
            <a:r>
              <a:rPr lang="uk-UA" sz="3200">
                <a:solidFill>
                  <a:schemeClr val="bg1"/>
                </a:solidFill>
              </a:rPr>
              <a:t>С</a:t>
            </a:r>
            <a:r>
              <a:rPr lang="de-DE" sz="3200">
                <a:solidFill>
                  <a:schemeClr val="bg1"/>
                </a:solidFill>
              </a:rPr>
              <a:t>a</a:t>
            </a:r>
            <a:r>
              <a:rPr lang="uk-UA" sz="3200" baseline="-25000">
                <a:solidFill>
                  <a:schemeClr val="bg1"/>
                </a:solidFill>
              </a:rPr>
              <a:t>2</a:t>
            </a:r>
            <a:r>
              <a:rPr lang="uk-UA" sz="3200">
                <a:solidFill>
                  <a:schemeClr val="bg1"/>
                </a:solidFill>
              </a:rPr>
              <a:t>СО</a:t>
            </a:r>
            <a:r>
              <a:rPr lang="uk-UA" sz="3200" baseline="-25000">
                <a:solidFill>
                  <a:schemeClr val="bg1"/>
                </a:solidFill>
              </a:rPr>
              <a:t>3</a:t>
            </a:r>
            <a:r>
              <a:rPr lang="de-DE" sz="4000">
                <a:solidFill>
                  <a:schemeClr val="bg1"/>
                </a:solidFill>
              </a:rPr>
              <a:t>)</a:t>
            </a:r>
            <a:r>
              <a:rPr lang="uk-UA" sz="4000">
                <a:solidFill>
                  <a:schemeClr val="bg1"/>
                </a:solidFill>
              </a:rPr>
              <a:t>=</a:t>
            </a:r>
            <a:r>
              <a:rPr lang="uk-UA" sz="3200">
                <a:solidFill>
                  <a:schemeClr val="bg1"/>
                </a:solidFill>
              </a:rPr>
              <a:t>100</a:t>
            </a:r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533400" y="1066800"/>
            <a:ext cx="769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rgbClr val="962DFF"/>
                </a:solidFill>
              </a:rPr>
              <a:t>Визначити відносні</a:t>
            </a:r>
            <a:r>
              <a:rPr lang="uk-UA" sz="2800">
                <a:solidFill>
                  <a:srgbClr val="FF0066"/>
                </a:solidFill>
              </a:rPr>
              <a:t> </a:t>
            </a:r>
            <a:r>
              <a:rPr lang="uk-UA" sz="2800">
                <a:solidFill>
                  <a:srgbClr val="FFFF00"/>
                </a:solidFill>
              </a:rPr>
              <a:t>атомні </a:t>
            </a:r>
            <a:r>
              <a:rPr lang="uk-UA" sz="2800">
                <a:solidFill>
                  <a:srgbClr val="962DFF"/>
                </a:solidFill>
              </a:rPr>
              <a:t>маси елементів</a:t>
            </a:r>
            <a:r>
              <a:rPr lang="de-DE" sz="2800">
                <a:solidFill>
                  <a:schemeClr val="bg1"/>
                </a:solidFill>
              </a:rPr>
              <a:t> </a:t>
            </a:r>
            <a:endParaRPr lang="uk-UA" sz="2800">
              <a:solidFill>
                <a:schemeClr val="bg1"/>
              </a:solidFill>
            </a:endParaRP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533400" y="2209800"/>
            <a:ext cx="838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rgbClr val="962DFF"/>
                </a:solidFill>
              </a:rPr>
              <a:t>Вирахувати відносну</a:t>
            </a:r>
            <a:r>
              <a:rPr lang="uk-UA" sz="2800">
                <a:solidFill>
                  <a:srgbClr val="FF0066"/>
                </a:solidFill>
              </a:rPr>
              <a:t>  </a:t>
            </a:r>
            <a:r>
              <a:rPr lang="uk-UA" sz="2800">
                <a:solidFill>
                  <a:srgbClr val="66FFFF"/>
                </a:solidFill>
              </a:rPr>
              <a:t>молекулярну</a:t>
            </a:r>
            <a:r>
              <a:rPr lang="uk-UA" sz="2800">
                <a:solidFill>
                  <a:srgbClr val="FF0066"/>
                </a:solidFill>
              </a:rPr>
              <a:t> </a:t>
            </a:r>
            <a:r>
              <a:rPr lang="uk-UA" sz="2800">
                <a:solidFill>
                  <a:srgbClr val="962DFF"/>
                </a:solidFill>
              </a:rPr>
              <a:t>масу сполуки</a:t>
            </a:r>
            <a:r>
              <a:rPr lang="de-DE" sz="2400">
                <a:solidFill>
                  <a:srgbClr val="962DFF"/>
                </a:solidFill>
              </a:rPr>
              <a:t> </a:t>
            </a:r>
            <a:endParaRPr lang="uk-UA" sz="2400">
              <a:solidFill>
                <a:srgbClr val="962DFF"/>
              </a:solidFill>
            </a:endParaRP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533400" y="3200400"/>
            <a:ext cx="678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rgbClr val="FF0066"/>
                </a:solidFill>
              </a:rPr>
              <a:t>Вирахувати  масові частки елементів</a:t>
            </a:r>
            <a:r>
              <a:rPr lang="de-DE" sz="2800">
                <a:solidFill>
                  <a:srgbClr val="FF0066"/>
                </a:solidFill>
              </a:rPr>
              <a:t> </a:t>
            </a:r>
            <a:endParaRPr lang="uk-UA" sz="2800">
              <a:solidFill>
                <a:srgbClr val="FF0066"/>
              </a:solidFill>
            </a:endParaRPr>
          </a:p>
        </p:txBody>
      </p:sp>
      <p:pic>
        <p:nvPicPr>
          <p:cNvPr id="14360" name="Picture 24" descr="ене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5715000"/>
            <a:ext cx="46386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1" name="Picture 25" descr="уен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724400"/>
            <a:ext cx="45624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2" name="Picture 26" descr="цке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3657600"/>
            <a:ext cx="46672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  <p:bldP spid="14342" grpId="0"/>
      <p:bldP spid="14343" grpId="0"/>
      <p:bldP spid="14346" grpId="0"/>
      <p:bldP spid="14357" grpId="0"/>
      <p:bldP spid="14358" grpId="0"/>
      <p:bldP spid="143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0" y="838200"/>
          <a:ext cx="8763000" cy="588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2362200" y="304800"/>
            <a:ext cx="502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dirty="0">
                <a:solidFill>
                  <a:srgbClr val="FFFF00"/>
                </a:solidFill>
              </a:rPr>
              <a:t>Діаграма елементів</a:t>
            </a:r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2057400" y="6096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/>
              <a:t>3</a:t>
            </a:r>
          </a:p>
        </p:txBody>
      </p:sp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381000" y="457200"/>
            <a:ext cx="83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b="1"/>
              <a:t>%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2"/>
          <p:cNvSpPr txBox="1">
            <a:spLocks noChangeArrowheads="1"/>
          </p:cNvSpPr>
          <p:nvPr/>
        </p:nvSpPr>
        <p:spPr bwMode="auto">
          <a:xfrm>
            <a:off x="228600" y="304800"/>
            <a:ext cx="8458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>
                <a:solidFill>
                  <a:schemeClr val="accent1"/>
                </a:solidFill>
              </a:rPr>
              <a:t>Завдання:</a:t>
            </a:r>
            <a:r>
              <a:rPr lang="uk-UA" sz="2800" b="1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Обчисліть</a:t>
            </a:r>
            <a:r>
              <a:rPr lang="de-DE" sz="2800">
                <a:solidFill>
                  <a:srgbClr val="66FF99"/>
                </a:solidFill>
              </a:rPr>
              <a:t> </a:t>
            </a:r>
            <a:r>
              <a:rPr lang="uk-UA" sz="2800">
                <a:solidFill>
                  <a:srgbClr val="66FF99"/>
                </a:solidFill>
              </a:rPr>
              <a:t> масові частки</a:t>
            </a:r>
            <a:r>
              <a:rPr lang="uk-UA" sz="2800">
                <a:solidFill>
                  <a:schemeClr val="bg1"/>
                </a:solidFill>
              </a:rPr>
              <a:t>  елементів у речовині </a:t>
            </a:r>
            <a:r>
              <a:rPr lang="uk-UA" sz="3200">
                <a:solidFill>
                  <a:schemeClr val="bg1"/>
                </a:solidFill>
              </a:rPr>
              <a:t>Н</a:t>
            </a:r>
            <a:r>
              <a:rPr lang="uk-UA" sz="3200" baseline="-25000">
                <a:solidFill>
                  <a:schemeClr val="bg1"/>
                </a:solidFill>
              </a:rPr>
              <a:t>2</a:t>
            </a:r>
            <a:r>
              <a:rPr lang="de-DE" sz="3200">
                <a:solidFill>
                  <a:schemeClr val="bg1"/>
                </a:solidFill>
              </a:rPr>
              <a:t>SO</a:t>
            </a:r>
            <a:r>
              <a:rPr lang="uk-UA" sz="3200" baseline="-250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362200" y="1371600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А</a:t>
            </a:r>
            <a:r>
              <a:rPr lang="de-DE" sz="3200">
                <a:solidFill>
                  <a:schemeClr val="bg1"/>
                </a:solidFill>
              </a:rPr>
              <a:t>r</a:t>
            </a:r>
            <a:r>
              <a:rPr lang="uk-UA" sz="3200">
                <a:solidFill>
                  <a:schemeClr val="bg1"/>
                </a:solidFill>
              </a:rPr>
              <a:t>(</a:t>
            </a:r>
            <a:r>
              <a:rPr lang="de-DE" sz="3200">
                <a:solidFill>
                  <a:schemeClr val="bg1"/>
                </a:solidFill>
              </a:rPr>
              <a:t>H) </a:t>
            </a:r>
            <a:r>
              <a:rPr lang="uk-UA" sz="3200">
                <a:solidFill>
                  <a:schemeClr val="bg1"/>
                </a:solidFill>
              </a:rPr>
              <a:t>= </a:t>
            </a:r>
            <a:r>
              <a:rPr lang="de-DE" sz="3200">
                <a:solidFill>
                  <a:schemeClr val="bg1"/>
                </a:solidFill>
              </a:rPr>
              <a:t>1</a:t>
            </a:r>
            <a:r>
              <a:rPr lang="uk-UA" sz="3200">
                <a:solidFill>
                  <a:schemeClr val="bg1"/>
                </a:solidFill>
              </a:rPr>
              <a:t> 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4191000" y="1371600"/>
            <a:ext cx="2209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А</a:t>
            </a:r>
            <a:r>
              <a:rPr lang="de-DE" sz="3200">
                <a:solidFill>
                  <a:schemeClr val="bg1"/>
                </a:solidFill>
              </a:rPr>
              <a:t>r</a:t>
            </a:r>
            <a:r>
              <a:rPr lang="uk-UA" sz="3200">
                <a:solidFill>
                  <a:schemeClr val="bg1"/>
                </a:solidFill>
              </a:rPr>
              <a:t>(</a:t>
            </a:r>
            <a:r>
              <a:rPr lang="de-DE" sz="3200">
                <a:solidFill>
                  <a:schemeClr val="bg1"/>
                </a:solidFill>
              </a:rPr>
              <a:t>S) </a:t>
            </a:r>
            <a:r>
              <a:rPr lang="uk-UA" sz="3200">
                <a:solidFill>
                  <a:schemeClr val="bg1"/>
                </a:solidFill>
              </a:rPr>
              <a:t>= </a:t>
            </a:r>
            <a:r>
              <a:rPr lang="de-DE" sz="3200">
                <a:solidFill>
                  <a:schemeClr val="bg1"/>
                </a:solidFill>
              </a:rPr>
              <a:t>3</a:t>
            </a:r>
            <a:r>
              <a:rPr lang="uk-UA" sz="3200">
                <a:solidFill>
                  <a:schemeClr val="bg1"/>
                </a:solidFill>
              </a:rPr>
              <a:t>2 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477000" y="1371600"/>
            <a:ext cx="2209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А</a:t>
            </a:r>
            <a:r>
              <a:rPr lang="de-DE" sz="3200">
                <a:solidFill>
                  <a:schemeClr val="bg1"/>
                </a:solidFill>
              </a:rPr>
              <a:t>r</a:t>
            </a:r>
            <a:r>
              <a:rPr lang="uk-UA" sz="3200">
                <a:solidFill>
                  <a:schemeClr val="bg1"/>
                </a:solidFill>
              </a:rPr>
              <a:t>(О</a:t>
            </a:r>
            <a:r>
              <a:rPr lang="de-DE" sz="3200">
                <a:solidFill>
                  <a:schemeClr val="bg1"/>
                </a:solidFill>
              </a:rPr>
              <a:t>) </a:t>
            </a:r>
            <a:r>
              <a:rPr lang="uk-UA" sz="3200">
                <a:solidFill>
                  <a:schemeClr val="bg1"/>
                </a:solidFill>
              </a:rPr>
              <a:t>= 16 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52400" y="14478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0066"/>
                </a:solidFill>
              </a:rPr>
              <a:t>  </a:t>
            </a:r>
            <a:r>
              <a:rPr lang="uk-UA" sz="2400">
                <a:solidFill>
                  <a:srgbClr val="66FF99"/>
                </a:solidFill>
              </a:rPr>
              <a:t>атомні </a:t>
            </a:r>
            <a:r>
              <a:rPr lang="uk-UA" sz="2400">
                <a:solidFill>
                  <a:srgbClr val="FF0066"/>
                </a:solidFill>
              </a:rPr>
              <a:t>маси  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04800" y="2286000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0066"/>
                </a:solidFill>
              </a:rPr>
              <a:t> </a:t>
            </a:r>
            <a:r>
              <a:rPr lang="uk-UA" sz="2400">
                <a:solidFill>
                  <a:srgbClr val="66FFFF"/>
                </a:solidFill>
              </a:rPr>
              <a:t>молекулярна</a:t>
            </a:r>
            <a:r>
              <a:rPr lang="uk-UA" sz="2400">
                <a:solidFill>
                  <a:srgbClr val="FF0066"/>
                </a:solidFill>
              </a:rPr>
              <a:t>  маса   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3352800" y="2057400"/>
            <a:ext cx="3048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solidFill>
                  <a:srgbClr val="66FFFF"/>
                </a:solidFill>
              </a:rPr>
              <a:t>М</a:t>
            </a:r>
            <a:r>
              <a:rPr lang="de-DE" sz="3200">
                <a:solidFill>
                  <a:srgbClr val="66FFFF"/>
                </a:solidFill>
              </a:rPr>
              <a:t>r</a:t>
            </a:r>
            <a:r>
              <a:rPr lang="de-DE" sz="3200">
                <a:solidFill>
                  <a:schemeClr val="bg1"/>
                </a:solidFill>
              </a:rPr>
              <a:t>(</a:t>
            </a:r>
            <a:r>
              <a:rPr lang="uk-UA" sz="3200">
                <a:solidFill>
                  <a:schemeClr val="bg1"/>
                </a:solidFill>
              </a:rPr>
              <a:t>Н</a:t>
            </a:r>
            <a:r>
              <a:rPr lang="uk-UA" sz="3200" baseline="-25000">
                <a:solidFill>
                  <a:srgbClr val="FF0066"/>
                </a:solidFill>
              </a:rPr>
              <a:t>2</a:t>
            </a:r>
            <a:r>
              <a:rPr lang="de-DE" sz="3200">
                <a:solidFill>
                  <a:schemeClr val="bg1"/>
                </a:solidFill>
              </a:rPr>
              <a:t>SO</a:t>
            </a:r>
            <a:r>
              <a:rPr lang="uk-UA" sz="3200" baseline="-25000">
                <a:solidFill>
                  <a:srgbClr val="FF0066"/>
                </a:solidFill>
              </a:rPr>
              <a:t>4</a:t>
            </a:r>
            <a:r>
              <a:rPr lang="de-DE" sz="3200">
                <a:solidFill>
                  <a:schemeClr val="bg1"/>
                </a:solidFill>
              </a:rPr>
              <a:t>)</a:t>
            </a:r>
            <a:r>
              <a:rPr lang="uk-UA" sz="4000">
                <a:solidFill>
                  <a:schemeClr val="bg1"/>
                </a:solidFill>
              </a:rPr>
              <a:t>=</a:t>
            </a:r>
            <a:r>
              <a:rPr lang="de-DE" sz="3200">
                <a:solidFill>
                  <a:schemeClr val="bg1"/>
                </a:solidFill>
              </a:rPr>
              <a:t> 98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609600" y="3124200"/>
            <a:ext cx="5943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>
                <a:solidFill>
                  <a:schemeClr val="bg1"/>
                </a:solidFill>
              </a:rPr>
              <a:t>W</a:t>
            </a:r>
            <a:r>
              <a:rPr lang="uk-UA" sz="3200">
                <a:solidFill>
                  <a:schemeClr val="bg1"/>
                </a:solidFill>
              </a:rPr>
              <a:t>(</a:t>
            </a:r>
            <a:r>
              <a:rPr lang="de-DE" sz="3200">
                <a:solidFill>
                  <a:schemeClr val="bg1"/>
                </a:solidFill>
              </a:rPr>
              <a:t>H</a:t>
            </a:r>
            <a:r>
              <a:rPr lang="uk-UA" sz="3200">
                <a:solidFill>
                  <a:schemeClr val="bg1"/>
                </a:solidFill>
              </a:rPr>
              <a:t>) = ─── = 0,</a:t>
            </a:r>
            <a:r>
              <a:rPr lang="de-DE" sz="3200">
                <a:solidFill>
                  <a:schemeClr val="bg1"/>
                </a:solidFill>
              </a:rPr>
              <a:t>02</a:t>
            </a:r>
            <a:r>
              <a:rPr lang="uk-UA" sz="3200">
                <a:solidFill>
                  <a:schemeClr val="bg1"/>
                </a:solidFill>
              </a:rPr>
              <a:t>, </a:t>
            </a:r>
            <a:r>
              <a:rPr lang="uk-UA" sz="2400">
                <a:solidFill>
                  <a:schemeClr val="bg1"/>
                </a:solidFill>
              </a:rPr>
              <a:t>або</a:t>
            </a: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de-DE" sz="3200">
                <a:solidFill>
                  <a:schemeClr val="bg1"/>
                </a:solidFill>
              </a:rPr>
              <a:t>2</a:t>
            </a:r>
            <a:r>
              <a:rPr lang="uk-UA" sz="32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2133600" y="2743200"/>
            <a:ext cx="8604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bg1"/>
                </a:solidFill>
              </a:rPr>
              <a:t> 1</a:t>
            </a:r>
            <a:r>
              <a:rPr lang="en-US" sz="3200">
                <a:solidFill>
                  <a:schemeClr val="bg1"/>
                </a:solidFill>
              </a:rPr>
              <a:t>·</a:t>
            </a:r>
            <a:r>
              <a:rPr lang="en-US" sz="3200">
                <a:solidFill>
                  <a:srgbClr val="FF0066"/>
                </a:solidFill>
              </a:rPr>
              <a:t>2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2209800" y="3429000"/>
            <a:ext cx="747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bg1"/>
                </a:solidFill>
              </a:rPr>
              <a:t> 98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609600" y="4419600"/>
            <a:ext cx="6248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>
                <a:solidFill>
                  <a:schemeClr val="bg1"/>
                </a:solidFill>
              </a:rPr>
              <a:t>W</a:t>
            </a:r>
            <a:r>
              <a:rPr lang="uk-UA" sz="3200">
                <a:solidFill>
                  <a:schemeClr val="bg1"/>
                </a:solidFill>
              </a:rPr>
              <a:t>(</a:t>
            </a:r>
            <a:r>
              <a:rPr lang="de-DE" sz="3200">
                <a:solidFill>
                  <a:schemeClr val="bg1"/>
                </a:solidFill>
              </a:rPr>
              <a:t>S</a:t>
            </a:r>
            <a:r>
              <a:rPr lang="uk-UA" sz="3200">
                <a:solidFill>
                  <a:schemeClr val="bg1"/>
                </a:solidFill>
              </a:rPr>
              <a:t>) = ─── = 0,</a:t>
            </a:r>
            <a:r>
              <a:rPr lang="de-DE" sz="3200">
                <a:solidFill>
                  <a:schemeClr val="bg1"/>
                </a:solidFill>
              </a:rPr>
              <a:t>3</a:t>
            </a:r>
            <a:r>
              <a:rPr lang="uk-UA" sz="3200">
                <a:solidFill>
                  <a:schemeClr val="bg1"/>
                </a:solidFill>
              </a:rPr>
              <a:t>2</a:t>
            </a:r>
            <a:r>
              <a:rPr lang="de-DE" sz="3200">
                <a:solidFill>
                  <a:schemeClr val="bg1"/>
                </a:solidFill>
              </a:rPr>
              <a:t>7</a:t>
            </a: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або</a:t>
            </a: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de-DE" sz="3200">
                <a:solidFill>
                  <a:schemeClr val="bg1"/>
                </a:solidFill>
              </a:rPr>
              <a:t>32,7 </a:t>
            </a:r>
            <a:r>
              <a:rPr lang="uk-UA" sz="32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2209800" y="4114800"/>
            <a:ext cx="63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bg1"/>
                </a:solidFill>
              </a:rPr>
              <a:t>3</a:t>
            </a:r>
            <a:r>
              <a:rPr lang="uk-UA" sz="3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2133600" y="4724400"/>
            <a:ext cx="747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bg1"/>
                </a:solidFill>
              </a:rPr>
              <a:t> 98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838200" y="5638800"/>
            <a:ext cx="6553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>
                <a:solidFill>
                  <a:schemeClr val="bg1"/>
                </a:solidFill>
              </a:rPr>
              <a:t>W</a:t>
            </a:r>
            <a:r>
              <a:rPr lang="uk-UA" sz="3200">
                <a:solidFill>
                  <a:schemeClr val="bg1"/>
                </a:solidFill>
              </a:rPr>
              <a:t>(О) = ─── = 0,</a:t>
            </a:r>
            <a:r>
              <a:rPr lang="de-DE" sz="3200">
                <a:solidFill>
                  <a:schemeClr val="bg1"/>
                </a:solidFill>
              </a:rPr>
              <a:t> 653</a:t>
            </a:r>
            <a:r>
              <a:rPr lang="uk-UA" sz="3200">
                <a:solidFill>
                  <a:schemeClr val="bg1"/>
                </a:solidFill>
              </a:rPr>
              <a:t>, </a:t>
            </a:r>
            <a:r>
              <a:rPr lang="uk-UA" sz="2400">
                <a:solidFill>
                  <a:schemeClr val="bg1"/>
                </a:solidFill>
              </a:rPr>
              <a:t>або</a:t>
            </a: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de-DE" sz="3200">
                <a:solidFill>
                  <a:schemeClr val="bg1"/>
                </a:solidFill>
              </a:rPr>
              <a:t> 65,3</a:t>
            </a:r>
            <a:r>
              <a:rPr lang="uk-UA" sz="32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2362200" y="5334000"/>
            <a:ext cx="973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rgbClr val="FF0066"/>
                </a:solidFill>
              </a:rPr>
              <a:t>4</a:t>
            </a:r>
            <a:r>
              <a:rPr lang="en-US" sz="3200">
                <a:solidFill>
                  <a:schemeClr val="bg1"/>
                </a:solidFill>
              </a:rPr>
              <a:t>·</a:t>
            </a:r>
            <a:r>
              <a:rPr lang="uk-UA" sz="320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2514600" y="5943600"/>
            <a:ext cx="747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bg1"/>
                </a:solidFill>
              </a:rPr>
              <a:t> 98</a:t>
            </a:r>
            <a:endParaRPr lang="uk-UA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  <p:bldP spid="17412" grpId="0"/>
      <p:bldP spid="17413" grpId="0"/>
      <p:bldP spid="17414" grpId="0"/>
      <p:bldP spid="17415" grpId="0"/>
      <p:bldP spid="17416" grpId="0"/>
      <p:bldP spid="17417" grpId="0"/>
      <p:bldP spid="17418" grpId="0"/>
      <p:bldP spid="17419" grpId="0"/>
      <p:bldP spid="17420" grpId="0"/>
      <p:bldP spid="17421" grpId="0"/>
      <p:bldP spid="17422" grpId="0"/>
      <p:bldP spid="17423" grpId="0"/>
      <p:bldP spid="17424" grpId="0"/>
      <p:bldP spid="174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0" y="0"/>
          <a:ext cx="9144000" cy="6732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1828800" y="6324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 dirty="0">
                <a:solidFill>
                  <a:srgbClr val="FFFF00"/>
                </a:solidFill>
              </a:rPr>
              <a:t>4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219200" y="6324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 dirty="0">
                <a:solidFill>
                  <a:srgbClr val="FFFF00"/>
                </a:solidFill>
              </a:rPr>
              <a:t>2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2054" name="Text Box 7"/>
          <p:cNvSpPr txBox="1">
            <a:spLocks noChangeArrowheads="1"/>
          </p:cNvSpPr>
          <p:nvPr/>
        </p:nvSpPr>
        <p:spPr bwMode="auto">
          <a:xfrm>
            <a:off x="2362200" y="0"/>
            <a:ext cx="411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rgbClr val="FFFF00"/>
                </a:solidFill>
              </a:rPr>
              <a:t>Діаграма елементів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4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762000" y="990600"/>
          <a:ext cx="76200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52800" y="3429000"/>
            <a:ext cx="19441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Оксиген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0600" y="3429000"/>
            <a:ext cx="21562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Сульфур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1371600"/>
            <a:ext cx="22268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Гідроген</a:t>
            </a:r>
            <a:endParaRPr lang="ru-RU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62300" y="2286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діаграма</a:t>
            </a:r>
            <a:endParaRPr lang="uk-UA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4" grpId="0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WordArt 4"/>
          <p:cNvSpPr>
            <a:spLocks noChangeArrowheads="1" noChangeShapeType="1" noTextEdit="1"/>
          </p:cNvSpPr>
          <p:nvPr/>
        </p:nvSpPr>
        <p:spPr bwMode="auto">
          <a:xfrm>
            <a:off x="838200" y="228600"/>
            <a:ext cx="7696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ED4D86"/>
                    </a:gs>
                  </a:gsLst>
                  <a:lin ang="5400000" scaled="1"/>
                </a:gradFill>
                <a:latin typeface="Segoe Script"/>
              </a:rPr>
              <a:t>Застосуйте свої знання</a:t>
            </a:r>
          </a:p>
        </p:txBody>
      </p:sp>
      <p:sp>
        <p:nvSpPr>
          <p:cNvPr id="9221" name="Text Box 12"/>
          <p:cNvSpPr txBox="1">
            <a:spLocks noChangeArrowheads="1"/>
          </p:cNvSpPr>
          <p:nvPr/>
        </p:nvSpPr>
        <p:spPr bwMode="auto">
          <a:xfrm>
            <a:off x="228600" y="1066800"/>
            <a:ext cx="8458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>
                <a:solidFill>
                  <a:schemeClr val="accent1"/>
                </a:solidFill>
              </a:rPr>
              <a:t>Завдання:</a:t>
            </a:r>
            <a:r>
              <a:rPr lang="uk-UA" sz="2800" b="1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Обчисліть</a:t>
            </a:r>
            <a:r>
              <a:rPr lang="de-DE" sz="2800">
                <a:solidFill>
                  <a:srgbClr val="66FF99"/>
                </a:solidFill>
              </a:rPr>
              <a:t> </a:t>
            </a:r>
            <a:r>
              <a:rPr lang="uk-UA" sz="2800">
                <a:solidFill>
                  <a:srgbClr val="66FF99"/>
                </a:solidFill>
              </a:rPr>
              <a:t> масові частки</a:t>
            </a:r>
            <a:r>
              <a:rPr lang="uk-UA" sz="2800">
                <a:solidFill>
                  <a:schemeClr val="bg1"/>
                </a:solidFill>
              </a:rPr>
              <a:t>  елементів у речовинах </a:t>
            </a:r>
            <a:r>
              <a:rPr lang="uk-UA" sz="32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28600" y="4114800"/>
            <a:ext cx="1219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>
                <a:solidFill>
                  <a:schemeClr val="bg1"/>
                </a:solidFill>
              </a:rPr>
              <a:t>Al</a:t>
            </a:r>
            <a:r>
              <a:rPr lang="uk-UA" sz="3200" baseline="-25000">
                <a:solidFill>
                  <a:schemeClr val="bg1"/>
                </a:solidFill>
              </a:rPr>
              <a:t>2</a:t>
            </a:r>
            <a:r>
              <a:rPr lang="uk-UA" sz="3200">
                <a:solidFill>
                  <a:schemeClr val="bg1"/>
                </a:solidFill>
              </a:rPr>
              <a:t>О</a:t>
            </a:r>
            <a:r>
              <a:rPr lang="uk-UA" sz="3200" baseline="-25000">
                <a:solidFill>
                  <a:schemeClr val="bg1"/>
                </a:solidFill>
              </a:rPr>
              <a:t>3</a:t>
            </a: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447800" y="5029200"/>
            <a:ext cx="3581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rgbClr val="FF0066"/>
                </a:solidFill>
              </a:rPr>
              <a:t>М</a:t>
            </a:r>
            <a:r>
              <a:rPr lang="de-DE" sz="3200">
                <a:solidFill>
                  <a:srgbClr val="FF0066"/>
                </a:solidFill>
              </a:rPr>
              <a:t>r</a:t>
            </a:r>
            <a:r>
              <a:rPr lang="uk-UA" sz="3200">
                <a:solidFill>
                  <a:srgbClr val="FF0066"/>
                </a:solidFill>
              </a:rPr>
              <a:t>(</a:t>
            </a:r>
            <a:r>
              <a:rPr lang="de-DE" sz="3200">
                <a:solidFill>
                  <a:srgbClr val="FF0066"/>
                </a:solidFill>
              </a:rPr>
              <a:t>Fe</a:t>
            </a:r>
            <a:r>
              <a:rPr lang="uk-UA" sz="3200" baseline="-25000">
                <a:solidFill>
                  <a:srgbClr val="FF0066"/>
                </a:solidFill>
              </a:rPr>
              <a:t>2</a:t>
            </a:r>
            <a:r>
              <a:rPr lang="uk-UA" sz="3200">
                <a:solidFill>
                  <a:srgbClr val="FF0066"/>
                </a:solidFill>
              </a:rPr>
              <a:t>О</a:t>
            </a:r>
            <a:r>
              <a:rPr lang="uk-UA" sz="3200" baseline="-25000">
                <a:solidFill>
                  <a:srgbClr val="FF0066"/>
                </a:solidFill>
              </a:rPr>
              <a:t>3</a:t>
            </a:r>
            <a:r>
              <a:rPr lang="de-DE" sz="3200">
                <a:solidFill>
                  <a:srgbClr val="FF0066"/>
                </a:solidFill>
              </a:rPr>
              <a:t>) </a:t>
            </a:r>
            <a:r>
              <a:rPr lang="uk-UA" sz="3200">
                <a:solidFill>
                  <a:srgbClr val="FF0066"/>
                </a:solidFill>
              </a:rPr>
              <a:t>= </a:t>
            </a:r>
            <a:r>
              <a:rPr lang="de-DE" sz="3200">
                <a:solidFill>
                  <a:srgbClr val="FF0066"/>
                </a:solidFill>
              </a:rPr>
              <a:t>160</a:t>
            </a:r>
            <a:r>
              <a:rPr lang="uk-UA" sz="3200">
                <a:solidFill>
                  <a:schemeClr val="bg1"/>
                </a:solidFill>
              </a:rPr>
              <a:t> 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447800" y="4114800"/>
            <a:ext cx="3200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rgbClr val="FF0066"/>
                </a:solidFill>
              </a:rPr>
              <a:t>М</a:t>
            </a:r>
            <a:r>
              <a:rPr lang="de-DE" sz="3200">
                <a:solidFill>
                  <a:srgbClr val="FF0066"/>
                </a:solidFill>
              </a:rPr>
              <a:t>r</a:t>
            </a:r>
            <a:r>
              <a:rPr lang="uk-UA" sz="3200">
                <a:solidFill>
                  <a:srgbClr val="FF0066"/>
                </a:solidFill>
              </a:rPr>
              <a:t>(</a:t>
            </a:r>
            <a:r>
              <a:rPr lang="de-DE" sz="3200">
                <a:solidFill>
                  <a:srgbClr val="FF0066"/>
                </a:solidFill>
              </a:rPr>
              <a:t>Al</a:t>
            </a:r>
            <a:r>
              <a:rPr lang="uk-UA" sz="3200" baseline="-25000">
                <a:solidFill>
                  <a:srgbClr val="FF0066"/>
                </a:solidFill>
              </a:rPr>
              <a:t>2</a:t>
            </a:r>
            <a:r>
              <a:rPr lang="uk-UA" sz="3200">
                <a:solidFill>
                  <a:srgbClr val="FF0066"/>
                </a:solidFill>
              </a:rPr>
              <a:t>О</a:t>
            </a:r>
            <a:r>
              <a:rPr lang="uk-UA" sz="3200" baseline="-25000">
                <a:solidFill>
                  <a:srgbClr val="FF0066"/>
                </a:solidFill>
              </a:rPr>
              <a:t>3</a:t>
            </a:r>
            <a:r>
              <a:rPr lang="de-DE" sz="3200">
                <a:solidFill>
                  <a:srgbClr val="FF0066"/>
                </a:solidFill>
              </a:rPr>
              <a:t>) </a:t>
            </a:r>
            <a:r>
              <a:rPr lang="uk-UA" sz="3200">
                <a:solidFill>
                  <a:srgbClr val="FF0066"/>
                </a:solidFill>
              </a:rPr>
              <a:t>= </a:t>
            </a:r>
            <a:r>
              <a:rPr lang="de-DE" sz="3200">
                <a:solidFill>
                  <a:srgbClr val="FF0066"/>
                </a:solidFill>
              </a:rPr>
              <a:t>102</a:t>
            </a:r>
            <a:r>
              <a:rPr lang="uk-UA" sz="3200">
                <a:solidFill>
                  <a:srgbClr val="FF0066"/>
                </a:solidFill>
              </a:rPr>
              <a:t>  </a:t>
            </a:r>
            <a:r>
              <a:rPr lang="de-DE" sz="3200">
                <a:solidFill>
                  <a:srgbClr val="FF0066"/>
                </a:solidFill>
              </a:rPr>
              <a:t> </a:t>
            </a:r>
            <a:endParaRPr lang="uk-UA" sz="3200">
              <a:solidFill>
                <a:srgbClr val="FF0066"/>
              </a:solidFill>
            </a:endParaRP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228600" y="5029200"/>
            <a:ext cx="12684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bg1"/>
                </a:solidFill>
              </a:rPr>
              <a:t>Fe</a:t>
            </a:r>
            <a:r>
              <a:rPr lang="uk-UA" sz="3200" baseline="-25000">
                <a:solidFill>
                  <a:schemeClr val="bg1"/>
                </a:solidFill>
              </a:rPr>
              <a:t>2</a:t>
            </a:r>
            <a:r>
              <a:rPr lang="uk-UA" sz="3200">
                <a:solidFill>
                  <a:schemeClr val="bg1"/>
                </a:solidFill>
              </a:rPr>
              <a:t>О</a:t>
            </a:r>
            <a:r>
              <a:rPr lang="uk-UA" sz="3200" baseline="-250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1295400" y="2362200"/>
            <a:ext cx="2743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rgbClr val="FF0066"/>
                </a:solidFill>
              </a:rPr>
              <a:t>М</a:t>
            </a:r>
            <a:r>
              <a:rPr lang="de-DE" sz="3200">
                <a:solidFill>
                  <a:srgbClr val="FF0066"/>
                </a:solidFill>
              </a:rPr>
              <a:t>r</a:t>
            </a:r>
            <a:r>
              <a:rPr lang="uk-UA" sz="3200">
                <a:solidFill>
                  <a:srgbClr val="FF0066"/>
                </a:solidFill>
              </a:rPr>
              <a:t>(</a:t>
            </a:r>
            <a:r>
              <a:rPr lang="de-DE" sz="3200">
                <a:solidFill>
                  <a:srgbClr val="FF0066"/>
                </a:solidFill>
              </a:rPr>
              <a:t>Zn</a:t>
            </a:r>
            <a:r>
              <a:rPr lang="uk-UA" sz="3200">
                <a:solidFill>
                  <a:srgbClr val="FF0066"/>
                </a:solidFill>
              </a:rPr>
              <a:t>О</a:t>
            </a:r>
            <a:r>
              <a:rPr lang="de-DE" sz="3200">
                <a:solidFill>
                  <a:srgbClr val="FF0066"/>
                </a:solidFill>
              </a:rPr>
              <a:t>) </a:t>
            </a:r>
            <a:r>
              <a:rPr lang="uk-UA" sz="3200">
                <a:solidFill>
                  <a:srgbClr val="FF0066"/>
                </a:solidFill>
              </a:rPr>
              <a:t>= </a:t>
            </a:r>
            <a:r>
              <a:rPr lang="de-DE" sz="3200">
                <a:solidFill>
                  <a:srgbClr val="FF0066"/>
                </a:solidFill>
              </a:rPr>
              <a:t>81</a:t>
            </a:r>
            <a:r>
              <a:rPr lang="de-DE" sz="3200">
                <a:solidFill>
                  <a:schemeClr val="bg1"/>
                </a:solidFill>
              </a:rPr>
              <a:t> </a:t>
            </a:r>
            <a:r>
              <a:rPr lang="uk-UA" sz="3200">
                <a:solidFill>
                  <a:schemeClr val="bg1"/>
                </a:solidFill>
              </a:rPr>
              <a:t>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152400" y="2362200"/>
            <a:ext cx="973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bg1"/>
                </a:solidFill>
              </a:rPr>
              <a:t>Zn</a:t>
            </a:r>
            <a:r>
              <a:rPr lang="uk-UA" sz="3200">
                <a:solidFill>
                  <a:schemeClr val="bg1"/>
                </a:solidFill>
              </a:rPr>
              <a:t>О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1371600" y="3276600"/>
            <a:ext cx="3124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rgbClr val="FF0066"/>
                </a:solidFill>
              </a:rPr>
              <a:t>М</a:t>
            </a:r>
            <a:r>
              <a:rPr lang="de-DE" sz="3200">
                <a:solidFill>
                  <a:srgbClr val="FF0066"/>
                </a:solidFill>
              </a:rPr>
              <a:t>r</a:t>
            </a:r>
            <a:r>
              <a:rPr lang="uk-UA" sz="3200">
                <a:solidFill>
                  <a:srgbClr val="FF0066"/>
                </a:solidFill>
              </a:rPr>
              <a:t>(</a:t>
            </a:r>
            <a:r>
              <a:rPr lang="de-DE" sz="3200">
                <a:solidFill>
                  <a:srgbClr val="FF0066"/>
                </a:solidFill>
              </a:rPr>
              <a:t>Cu</a:t>
            </a:r>
            <a:r>
              <a:rPr lang="uk-UA" sz="3200" baseline="-25000">
                <a:solidFill>
                  <a:srgbClr val="FF0066"/>
                </a:solidFill>
              </a:rPr>
              <a:t>2</a:t>
            </a:r>
            <a:r>
              <a:rPr lang="uk-UA" sz="3200">
                <a:solidFill>
                  <a:srgbClr val="FF0066"/>
                </a:solidFill>
              </a:rPr>
              <a:t>О</a:t>
            </a:r>
            <a:r>
              <a:rPr lang="de-DE" sz="3200">
                <a:solidFill>
                  <a:srgbClr val="FF0066"/>
                </a:solidFill>
              </a:rPr>
              <a:t>) </a:t>
            </a:r>
            <a:r>
              <a:rPr lang="uk-UA" sz="3200">
                <a:solidFill>
                  <a:srgbClr val="FF0066"/>
                </a:solidFill>
              </a:rPr>
              <a:t>= </a:t>
            </a:r>
            <a:r>
              <a:rPr lang="de-DE" sz="3200">
                <a:solidFill>
                  <a:srgbClr val="FF0066"/>
                </a:solidFill>
              </a:rPr>
              <a:t>140</a:t>
            </a:r>
            <a:r>
              <a:rPr lang="uk-UA" sz="3200">
                <a:solidFill>
                  <a:schemeClr val="bg1"/>
                </a:solidFill>
              </a:rPr>
              <a:t>  </a:t>
            </a:r>
            <a:r>
              <a:rPr lang="de-DE" sz="3200">
                <a:solidFill>
                  <a:schemeClr val="bg1"/>
                </a:solidFill>
              </a:rPr>
              <a:t> </a:t>
            </a:r>
            <a:endParaRPr lang="uk-UA" sz="3200">
              <a:solidFill>
                <a:schemeClr val="bg1"/>
              </a:solidFill>
            </a:endParaRPr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228600" y="3276600"/>
            <a:ext cx="11668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bg1"/>
                </a:solidFill>
              </a:rPr>
              <a:t>Cu</a:t>
            </a:r>
            <a:r>
              <a:rPr lang="uk-UA" sz="3200" baseline="-25000">
                <a:solidFill>
                  <a:schemeClr val="bg1"/>
                </a:solidFill>
              </a:rPr>
              <a:t>2</a:t>
            </a:r>
            <a:r>
              <a:rPr lang="uk-UA" sz="3200">
                <a:solidFill>
                  <a:schemeClr val="bg1"/>
                </a:solidFill>
              </a:rPr>
              <a:t>О</a:t>
            </a:r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6781800" y="2362200"/>
            <a:ext cx="2181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rgbClr val="66FF99"/>
                </a:solidFill>
              </a:rPr>
              <a:t>W(</a:t>
            </a:r>
            <a:r>
              <a:rPr lang="uk-UA" sz="3200">
                <a:solidFill>
                  <a:srgbClr val="66FF99"/>
                </a:solidFill>
              </a:rPr>
              <a:t>О</a:t>
            </a:r>
            <a:r>
              <a:rPr lang="de-DE" sz="3200">
                <a:solidFill>
                  <a:srgbClr val="66FF99"/>
                </a:solidFill>
              </a:rPr>
              <a:t>)</a:t>
            </a:r>
            <a:r>
              <a:rPr lang="uk-UA" sz="3200">
                <a:solidFill>
                  <a:srgbClr val="66FF99"/>
                </a:solidFill>
              </a:rPr>
              <a:t>=19,7</a:t>
            </a:r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4343400" y="2362200"/>
            <a:ext cx="23383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rgbClr val="66FFFF"/>
                </a:solidFill>
              </a:rPr>
              <a:t>W(Zn)</a:t>
            </a:r>
            <a:r>
              <a:rPr lang="uk-UA" sz="3200">
                <a:solidFill>
                  <a:srgbClr val="66FFFF"/>
                </a:solidFill>
              </a:rPr>
              <a:t>=80,3</a:t>
            </a: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4419600" y="3276600"/>
            <a:ext cx="23844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rgbClr val="66FFFF"/>
                </a:solidFill>
              </a:rPr>
              <a:t>W(Cu)</a:t>
            </a:r>
            <a:r>
              <a:rPr lang="uk-UA" sz="3200">
                <a:solidFill>
                  <a:srgbClr val="66FFFF"/>
                </a:solidFill>
              </a:rPr>
              <a:t>=88,6</a:t>
            </a:r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4648200" y="5029200"/>
            <a:ext cx="2000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rgbClr val="66FFFF"/>
                </a:solidFill>
              </a:rPr>
              <a:t>W(Fe)</a:t>
            </a:r>
            <a:r>
              <a:rPr lang="uk-UA" sz="3200">
                <a:solidFill>
                  <a:srgbClr val="66FFFF"/>
                </a:solidFill>
              </a:rPr>
              <a:t>=70</a:t>
            </a:r>
          </a:p>
        </p:txBody>
      </p:sp>
      <p:sp>
        <p:nvSpPr>
          <p:cNvPr id="9236" name="Rectangle 20"/>
          <p:cNvSpPr>
            <a:spLocks noChangeArrowheads="1"/>
          </p:cNvSpPr>
          <p:nvPr/>
        </p:nvSpPr>
        <p:spPr bwMode="auto">
          <a:xfrm>
            <a:off x="6705600" y="3276600"/>
            <a:ext cx="2209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3200">
                <a:solidFill>
                  <a:srgbClr val="66FF99"/>
                </a:solidFill>
              </a:rPr>
              <a:t>W(</a:t>
            </a:r>
            <a:r>
              <a:rPr lang="uk-UA" sz="3200">
                <a:solidFill>
                  <a:srgbClr val="66FF99"/>
                </a:solidFill>
              </a:rPr>
              <a:t>О</a:t>
            </a:r>
            <a:r>
              <a:rPr lang="de-DE" sz="3200">
                <a:solidFill>
                  <a:srgbClr val="66FF99"/>
                </a:solidFill>
              </a:rPr>
              <a:t>)</a:t>
            </a:r>
            <a:r>
              <a:rPr lang="uk-UA" sz="3200">
                <a:solidFill>
                  <a:srgbClr val="66FF99"/>
                </a:solidFill>
              </a:rPr>
              <a:t>=11,4</a:t>
            </a:r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6781800" y="4114800"/>
            <a:ext cx="195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rgbClr val="66FF99"/>
                </a:solidFill>
              </a:rPr>
              <a:t>W(</a:t>
            </a:r>
            <a:r>
              <a:rPr lang="uk-UA" sz="3200">
                <a:solidFill>
                  <a:srgbClr val="66FF99"/>
                </a:solidFill>
              </a:rPr>
              <a:t>О</a:t>
            </a:r>
            <a:r>
              <a:rPr lang="de-DE" sz="3200">
                <a:solidFill>
                  <a:srgbClr val="66FF99"/>
                </a:solidFill>
              </a:rPr>
              <a:t>)</a:t>
            </a:r>
            <a:r>
              <a:rPr lang="uk-UA" sz="3200">
                <a:solidFill>
                  <a:srgbClr val="66FF99"/>
                </a:solidFill>
              </a:rPr>
              <a:t>= 47</a:t>
            </a:r>
          </a:p>
        </p:txBody>
      </p:sp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6858000" y="5029200"/>
            <a:ext cx="195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rgbClr val="66FF99"/>
                </a:solidFill>
              </a:rPr>
              <a:t>W(</a:t>
            </a:r>
            <a:r>
              <a:rPr lang="uk-UA" sz="3200">
                <a:solidFill>
                  <a:srgbClr val="66FF99"/>
                </a:solidFill>
              </a:rPr>
              <a:t>О</a:t>
            </a:r>
            <a:r>
              <a:rPr lang="de-DE" sz="3200">
                <a:solidFill>
                  <a:srgbClr val="66FF99"/>
                </a:solidFill>
              </a:rPr>
              <a:t>)</a:t>
            </a:r>
            <a:r>
              <a:rPr lang="uk-UA" sz="3200">
                <a:solidFill>
                  <a:srgbClr val="66FF99"/>
                </a:solidFill>
              </a:rPr>
              <a:t>= 30</a:t>
            </a:r>
          </a:p>
        </p:txBody>
      </p:sp>
      <p:sp>
        <p:nvSpPr>
          <p:cNvPr id="9239" name="Rectangle 23"/>
          <p:cNvSpPr>
            <a:spLocks noChangeArrowheads="1"/>
          </p:cNvSpPr>
          <p:nvPr/>
        </p:nvSpPr>
        <p:spPr bwMode="auto">
          <a:xfrm>
            <a:off x="4572000" y="4114800"/>
            <a:ext cx="2001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rgbClr val="66FFFF"/>
                </a:solidFill>
              </a:rPr>
              <a:t>W(Al)</a:t>
            </a:r>
            <a:r>
              <a:rPr lang="uk-UA" sz="3200">
                <a:solidFill>
                  <a:srgbClr val="66FFFF"/>
                </a:solidFill>
              </a:rPr>
              <a:t>= 53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/>
      <p:bldP spid="9222" grpId="0"/>
      <p:bldP spid="9223" grpId="0"/>
      <p:bldP spid="9224" grpId="0"/>
      <p:bldP spid="9225" grpId="0"/>
      <p:bldP spid="9227" grpId="0"/>
      <p:bldP spid="9228" grpId="0"/>
      <p:bldP spid="9229" grpId="0"/>
      <p:bldP spid="9230" grpId="0"/>
      <p:bldP spid="9231" grpId="0"/>
      <p:bldP spid="9232" grpId="0"/>
      <p:bldP spid="9233" grpId="0"/>
      <p:bldP spid="9235" grpId="0"/>
      <p:bldP spid="9236" grpId="0"/>
      <p:bldP spid="9237" grpId="0"/>
      <p:bldP spid="9238" grpId="0"/>
      <p:bldP spid="92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 descr="woman_leading_meeting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0"/>
            <a:ext cx="4114799" cy="6858000"/>
          </a:xfrm>
          <a:prstGeom prst="rect">
            <a:avLst/>
          </a:prstGeom>
          <a:noFill/>
        </p:spPr>
      </p:pic>
      <p:pic>
        <p:nvPicPr>
          <p:cNvPr id="33798" name="Picture 6" descr="poison_vial_hc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9700" y="2933700"/>
            <a:ext cx="1828800" cy="2152650"/>
          </a:xfrm>
          <a:prstGeom prst="rect">
            <a:avLst/>
          </a:prstGeom>
          <a:noFill/>
        </p:spPr>
      </p:pic>
      <p:pic>
        <p:nvPicPr>
          <p:cNvPr id="33799" name="Picture 7" descr="bubbles_soap_hc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3124200"/>
            <a:ext cx="2235200" cy="3733800"/>
          </a:xfrm>
          <a:prstGeom prst="rect">
            <a:avLst/>
          </a:prstGeom>
          <a:noFill/>
        </p:spPr>
      </p:pic>
      <p:pic>
        <p:nvPicPr>
          <p:cNvPr id="7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7"/>
          <a:stretch>
            <a:fillRect/>
          </a:stretch>
        </p:blipFill>
        <p:spPr>
          <a:xfrm>
            <a:off x="8382000" y="6172200"/>
            <a:ext cx="304800" cy="304800"/>
          </a:xfrm>
          <a:prstGeom prst="rect">
            <a:avLst/>
          </a:prstGeom>
        </p:spPr>
      </p:pic>
      <p:sp>
        <p:nvSpPr>
          <p:cNvPr id="8" name="WordArt 11"/>
          <p:cNvSpPr>
            <a:spLocks noChangeArrowheads="1" noChangeShapeType="1" noTextEdit="1"/>
          </p:cNvSpPr>
          <p:nvPr/>
        </p:nvSpPr>
        <p:spPr bwMode="auto">
          <a:xfrm>
            <a:off x="4572000" y="163773"/>
            <a:ext cx="2776181" cy="781334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  <a:t>Домашнє</a:t>
            </a:r>
            <a:b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</a:br>
            <a: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  <a:t> завдання</a:t>
            </a:r>
            <a:endParaRPr lang="uk-UA" sz="36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egoe Script"/>
            </a:endParaRPr>
          </a:p>
        </p:txBody>
      </p:sp>
      <p:pic>
        <p:nvPicPr>
          <p:cNvPr id="9" name="Picture 8" descr="BOOK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5750" y="4882180"/>
            <a:ext cx="2964752" cy="1975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ятно 1 9"/>
          <p:cNvSpPr/>
          <p:nvPr/>
        </p:nvSpPr>
        <p:spPr>
          <a:xfrm>
            <a:off x="4838700" y="819150"/>
            <a:ext cx="2438400" cy="205740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§16</a:t>
            </a:r>
            <a:endParaRPr lang="uk-UA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31"/>
                            </p:stCondLst>
                            <p:childTnLst>
                              <p:par>
                                <p:cTn id="1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свиток-прозор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299" y="939422"/>
            <a:ext cx="8336689" cy="5918578"/>
          </a:xfrm>
          <a:prstGeom prst="rect">
            <a:avLst/>
          </a:prstGeom>
          <a:noFill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933700" y="1371600"/>
            <a:ext cx="59436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5250"/>
            <a:r>
              <a:rPr lang="uk-UA" dirty="0" smtClean="0"/>
              <a:t> П.П.</a:t>
            </a:r>
            <a:r>
              <a:rPr lang="uk-UA" dirty="0" err="1" smtClean="0"/>
              <a:t>Попель</a:t>
            </a:r>
            <a:r>
              <a:rPr lang="uk-UA" dirty="0" smtClean="0"/>
              <a:t>, Л,С.</a:t>
            </a:r>
            <a:r>
              <a:rPr lang="uk-UA" dirty="0" err="1" smtClean="0"/>
              <a:t>Крикля</a:t>
            </a:r>
            <a:r>
              <a:rPr lang="uk-UA" dirty="0" smtClean="0"/>
              <a:t>  </a:t>
            </a:r>
            <a:r>
              <a:rPr lang="uk-UA" b="1" dirty="0" err="1" smtClean="0"/>
              <a:t>Хімія.Підручник</a:t>
            </a:r>
            <a:r>
              <a:rPr lang="uk-UA" b="1" dirty="0" smtClean="0"/>
              <a:t> для 7 кл</a:t>
            </a:r>
            <a:r>
              <a:rPr lang="uk-UA" dirty="0" smtClean="0"/>
              <a:t>.    </a:t>
            </a:r>
            <a:r>
              <a:rPr lang="uk-UA" dirty="0" err="1" smtClean="0"/>
              <a:t>Київ.Видавничий</a:t>
            </a:r>
            <a:r>
              <a:rPr lang="uk-UA" dirty="0" smtClean="0"/>
              <a:t> центр </a:t>
            </a:r>
            <a:r>
              <a:rPr lang="uk-UA" dirty="0" err="1" smtClean="0"/>
              <a:t>“Академія”</a:t>
            </a:r>
            <a:r>
              <a:rPr lang="uk-UA" dirty="0" smtClean="0"/>
              <a:t>, 2016  </a:t>
            </a:r>
            <a:endParaRPr lang="uk-UA" sz="2000" dirty="0"/>
          </a:p>
          <a:p>
            <a:endParaRPr lang="uk-UA" sz="2000" dirty="0" smtClean="0"/>
          </a:p>
          <a:p>
            <a:r>
              <a:rPr lang="uk-UA" sz="2000" dirty="0" smtClean="0"/>
              <a:t>Григорович </a:t>
            </a:r>
            <a:r>
              <a:rPr lang="uk-UA" sz="2000" dirty="0"/>
              <a:t>О.В. </a:t>
            </a:r>
            <a:r>
              <a:rPr lang="uk-UA" sz="2000" b="1" dirty="0"/>
              <a:t>Хімія.7 </a:t>
            </a:r>
            <a:r>
              <a:rPr lang="uk-UA" sz="2000" b="1" dirty="0" smtClean="0"/>
              <a:t>клас</a:t>
            </a:r>
            <a:br>
              <a:rPr lang="uk-UA" sz="2000" b="1" dirty="0" smtClean="0"/>
            </a:br>
            <a:r>
              <a:rPr lang="uk-UA" sz="2000" b="1" dirty="0" smtClean="0"/>
              <a:t> </a:t>
            </a:r>
            <a:r>
              <a:rPr lang="uk-UA" sz="2000" b="1" dirty="0"/>
              <a:t>Розробки уроків</a:t>
            </a:r>
            <a:r>
              <a:rPr lang="de-DE" sz="2000" b="1" dirty="0"/>
              <a:t> </a:t>
            </a:r>
            <a:r>
              <a:rPr lang="uk-UA" sz="2000" b="1" dirty="0" smtClean="0"/>
              <a:t> </a:t>
            </a:r>
            <a:r>
              <a:rPr lang="uk-UA" sz="2000" dirty="0" smtClean="0"/>
              <a:t>Х</a:t>
            </a:r>
            <a:r>
              <a:rPr lang="uk-UA" sz="2000" dirty="0"/>
              <a:t>.: Вид-во </a:t>
            </a:r>
            <a:r>
              <a:rPr lang="uk-UA" sz="2000" dirty="0" err="1"/>
              <a:t>“Ранок”</a:t>
            </a:r>
            <a:r>
              <a:rPr lang="uk-UA" sz="2000" dirty="0"/>
              <a:t>, 2007.</a:t>
            </a:r>
          </a:p>
          <a:p>
            <a:r>
              <a:rPr lang="uk-UA" sz="2000" dirty="0"/>
              <a:t>    </a:t>
            </a:r>
            <a:r>
              <a:rPr lang="de-DE" sz="2000" dirty="0"/>
              <a:t> </a:t>
            </a:r>
            <a:endParaRPr lang="uk-UA" sz="2000" dirty="0"/>
          </a:p>
          <a:p>
            <a:r>
              <a:rPr lang="uk-UA" sz="2000" dirty="0"/>
              <a:t>    </a:t>
            </a:r>
            <a:r>
              <a:rPr lang="uk-UA" sz="2000" dirty="0" err="1"/>
              <a:t>Шаповалов</a:t>
            </a:r>
            <a:r>
              <a:rPr lang="uk-UA" sz="2000" dirty="0"/>
              <a:t> С.А. </a:t>
            </a:r>
            <a:r>
              <a:rPr lang="uk-UA" sz="2000" b="1" dirty="0"/>
              <a:t>Довідник старшокласника</a:t>
            </a:r>
            <a:br>
              <a:rPr lang="uk-UA" sz="2000" b="1" dirty="0"/>
            </a:br>
            <a:r>
              <a:rPr lang="uk-UA" sz="2000" b="1" dirty="0"/>
              <a:t>та абітурієнта.</a:t>
            </a:r>
            <a:r>
              <a:rPr lang="uk-UA" sz="2000" dirty="0"/>
              <a:t> Х. </a:t>
            </a:r>
            <a:r>
              <a:rPr lang="uk-UA" sz="2000" dirty="0" err="1"/>
              <a:t>Торсінг</a:t>
            </a:r>
            <a:r>
              <a:rPr lang="uk-UA" sz="2000" dirty="0"/>
              <a:t>, 2005.</a:t>
            </a:r>
            <a:br>
              <a:rPr lang="uk-UA" sz="2000" dirty="0"/>
            </a:br>
            <a:endParaRPr lang="de-DE" sz="2000" dirty="0"/>
          </a:p>
          <a:p>
            <a:r>
              <a:rPr lang="de-DE" sz="2000" dirty="0"/>
              <a:t>    </a:t>
            </a:r>
            <a:r>
              <a:rPr lang="de-DE" sz="2000" dirty="0" smtClean="0"/>
              <a:t>  </a:t>
            </a:r>
            <a:r>
              <a:rPr lang="uk-UA" sz="2000" dirty="0" err="1"/>
              <a:t>Старовойтова</a:t>
            </a:r>
            <a:r>
              <a:rPr lang="uk-UA" sz="2000" dirty="0"/>
              <a:t> І. Ю. </a:t>
            </a:r>
            <a:r>
              <a:rPr lang="uk-UA" sz="2000" b="1" dirty="0"/>
              <a:t>Усі уроки хімії. 7 клас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>Х.: Вид. група </a:t>
            </a:r>
            <a:r>
              <a:rPr lang="uk-UA" sz="2000" dirty="0" err="1"/>
              <a:t>“Основа”</a:t>
            </a:r>
            <a:r>
              <a:rPr lang="uk-UA" sz="2000" dirty="0"/>
              <a:t>, 2007. </a:t>
            </a:r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Хімія</a:t>
            </a:r>
            <a:r>
              <a:rPr lang="uk-UA" sz="2000" dirty="0" smtClean="0"/>
              <a:t>. </a:t>
            </a:r>
            <a:r>
              <a:rPr lang="uk-UA" sz="2000" b="1" dirty="0" smtClean="0"/>
              <a:t>Практичний довідник 7-9 клас. </a:t>
            </a:r>
            <a:r>
              <a:rPr lang="uk-UA" sz="2000" dirty="0" smtClean="0"/>
              <a:t>/ </a:t>
            </a:r>
            <a:r>
              <a:rPr lang="uk-UA" sz="2000" dirty="0" err="1" smtClean="0"/>
              <a:t>Авт.-упорядник</a:t>
            </a:r>
            <a:r>
              <a:rPr lang="uk-UA" sz="2000" dirty="0" smtClean="0"/>
              <a:t> </a:t>
            </a:r>
            <a:r>
              <a:rPr lang="uk-UA" sz="2000" dirty="0" err="1" smtClean="0"/>
              <a:t>Курмакова</a:t>
            </a:r>
            <a:r>
              <a:rPr lang="uk-UA" sz="2000" dirty="0" smtClean="0"/>
              <a:t> І.М.  та інші – Чернігів: КММЕДІА,  2015.</a:t>
            </a:r>
            <a:endParaRPr lang="uk-UA" sz="2000" dirty="0"/>
          </a:p>
        </p:txBody>
      </p:sp>
      <p:pic>
        <p:nvPicPr>
          <p:cNvPr id="9" name="Picture 2" descr="C:\Users\Олександр\Pictures\ Джерела.png"/>
          <p:cNvPicPr>
            <a:picLocks noChangeAspect="1" noChangeArrowheads="1"/>
          </p:cNvPicPr>
          <p:nvPr/>
        </p:nvPicPr>
        <p:blipFill>
          <a:blip r:embed="rId4"/>
          <a:srcRect t="17217"/>
          <a:stretch>
            <a:fillRect/>
          </a:stretch>
        </p:blipFill>
        <p:spPr bwMode="auto">
          <a:xfrm>
            <a:off x="2828925" y="304800"/>
            <a:ext cx="3486150" cy="898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10996352</TotalTime>
  <Words>776</Words>
  <Application>Microsoft PowerPoint</Application>
  <PresentationFormat>Экран (4:3)</PresentationFormat>
  <Paragraphs>163</Paragraphs>
  <Slides>20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Оформление по умолчанию</vt:lpstr>
      <vt:lpstr>1_Оформление по умолчанию</vt:lpstr>
      <vt:lpstr>2_Оформление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Roshko</cp:lastModifiedBy>
  <cp:revision>52</cp:revision>
  <cp:lastPrinted>1601-01-01T00:00:00Z</cp:lastPrinted>
  <dcterms:created xsi:type="dcterms:W3CDTF">2003-06-05T22:02:49Z</dcterms:created>
  <dcterms:modified xsi:type="dcterms:W3CDTF">2020-10-31T13:27:40Z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