
<file path=[Content_Types].xml><?xml version="1.0" encoding="utf-8"?>
<Types xmlns="http://schemas.openxmlformats.org/package/2006/content-types">
  <Default Extension="bin" ContentType="application/vnd.ms-office.vbaProject"/>
  <Default Extension="jpeg" ContentType="image/jpeg"/>
  <Default Extension="rels" ContentType="application/vnd.openxmlformats-package.relationships+xml"/>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77" r:id="rId8"/>
    <p:sldId id="265" r:id="rId9"/>
    <p:sldId id="266" r:id="rId10"/>
    <p:sldId id="276" r:id="rId1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800000"/>
    <a:srgbClr val="FF0066"/>
    <a:srgbClr val="CC00CC"/>
    <a:srgbClr val="4D71D7"/>
    <a:srgbClr val="B21EA7"/>
    <a:srgbClr val="CC0000"/>
    <a:srgbClr val="A10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06/relationships/vbaProject" Target="vbaProject.bin"/><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8411A73D-3D1D-43BC-817A-ADE3CAA020C0}" type="datetimeFigureOut">
              <a:rPr lang="ru-RU"/>
              <a:pPr>
                <a:defRPr/>
              </a:pPr>
              <a:t>11.01.2021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BA29DD79-C74E-41F1-844A-1E64930983AC}" type="slidenum">
              <a:rPr lang="ru-RU" altLang="ru-RU"/>
              <a:pPr/>
              <a:t>‹#›</a:t>
            </a:fld>
            <a:endParaRPr lang="ru-RU" altLang="ru-RU"/>
          </a:p>
        </p:txBody>
      </p:sp>
    </p:spTree>
    <p:extLst>
      <p:ext uri="{BB962C8B-B14F-4D97-AF65-F5344CB8AC3E}">
        <p14:creationId xmlns:p14="http://schemas.microsoft.com/office/powerpoint/2010/main" val="3466345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5015F5A-7ABA-4119-B9B4-29C3172006C0}" type="datetimeFigureOut">
              <a:rPr lang="ru-RU"/>
              <a:pPr>
                <a:defRPr/>
              </a:pPr>
              <a:t>11.01.2021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7276065B-CB0C-44A9-BC36-480E7A13E8F4}" type="slidenum">
              <a:rPr lang="ru-RU" altLang="ru-RU"/>
              <a:pPr/>
              <a:t>‹#›</a:t>
            </a:fld>
            <a:endParaRPr lang="ru-RU" altLang="ru-RU"/>
          </a:p>
        </p:txBody>
      </p:sp>
    </p:spTree>
    <p:extLst>
      <p:ext uri="{BB962C8B-B14F-4D97-AF65-F5344CB8AC3E}">
        <p14:creationId xmlns:p14="http://schemas.microsoft.com/office/powerpoint/2010/main" val="4041118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7F11FB49-C6E5-41A9-9D38-2FFB9D1ED112}" type="datetimeFigureOut">
              <a:rPr lang="ru-RU"/>
              <a:pPr>
                <a:defRPr/>
              </a:pPr>
              <a:t>11.01.2021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4679E394-AB32-4B50-BA2E-E033B8CA68A2}" type="slidenum">
              <a:rPr lang="ru-RU" altLang="ru-RU"/>
              <a:pPr/>
              <a:t>‹#›</a:t>
            </a:fld>
            <a:endParaRPr lang="ru-RU" altLang="ru-RU"/>
          </a:p>
        </p:txBody>
      </p:sp>
    </p:spTree>
    <p:extLst>
      <p:ext uri="{BB962C8B-B14F-4D97-AF65-F5344CB8AC3E}">
        <p14:creationId xmlns:p14="http://schemas.microsoft.com/office/powerpoint/2010/main" val="1790634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BB4F218-C6B8-4549-95EF-CFB9D454FE91}" type="datetimeFigureOut">
              <a:rPr lang="ru-RU"/>
              <a:pPr>
                <a:defRPr/>
              </a:pPr>
              <a:t>11.01.2021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AC9787CE-DFD8-450C-8E6D-DEF2486A984E}" type="slidenum">
              <a:rPr lang="ru-RU" altLang="ru-RU"/>
              <a:pPr/>
              <a:t>‹#›</a:t>
            </a:fld>
            <a:endParaRPr lang="ru-RU" altLang="ru-RU"/>
          </a:p>
        </p:txBody>
      </p:sp>
    </p:spTree>
    <p:extLst>
      <p:ext uri="{BB962C8B-B14F-4D97-AF65-F5344CB8AC3E}">
        <p14:creationId xmlns:p14="http://schemas.microsoft.com/office/powerpoint/2010/main" val="313802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9C0CA29B-DC60-4081-9E6C-29579853C25A}" type="datetimeFigureOut">
              <a:rPr lang="ru-RU"/>
              <a:pPr>
                <a:defRPr/>
              </a:pPr>
              <a:t>11.01.2021</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fld id="{D8FFF4E9-31D6-493F-8EE0-F5D85FE2BF81}" type="slidenum">
              <a:rPr lang="ru-RU" altLang="ru-RU"/>
              <a:pPr/>
              <a:t>‹#›</a:t>
            </a:fld>
            <a:endParaRPr lang="ru-RU" altLang="ru-RU"/>
          </a:p>
        </p:txBody>
      </p:sp>
    </p:spTree>
    <p:extLst>
      <p:ext uri="{BB962C8B-B14F-4D97-AF65-F5344CB8AC3E}">
        <p14:creationId xmlns:p14="http://schemas.microsoft.com/office/powerpoint/2010/main" val="127507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9AC8EF1-8E31-4324-B1C1-86C19BF39CA2}" type="datetimeFigureOut">
              <a:rPr lang="ru-RU"/>
              <a:pPr>
                <a:defRPr/>
              </a:pPr>
              <a:t>11.01.2021</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fld id="{630F5056-EBC4-4D69-946B-7B890B79FEAD}" type="slidenum">
              <a:rPr lang="ru-RU" altLang="ru-RU"/>
              <a:pPr/>
              <a:t>‹#›</a:t>
            </a:fld>
            <a:endParaRPr lang="ru-RU" altLang="ru-RU"/>
          </a:p>
        </p:txBody>
      </p:sp>
    </p:spTree>
    <p:extLst>
      <p:ext uri="{BB962C8B-B14F-4D97-AF65-F5344CB8AC3E}">
        <p14:creationId xmlns:p14="http://schemas.microsoft.com/office/powerpoint/2010/main" val="2719660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2C47FFE-4B85-40D3-A026-051407E8A4FD}" type="datetimeFigureOut">
              <a:rPr lang="ru-RU"/>
              <a:pPr>
                <a:defRPr/>
              </a:pPr>
              <a:t>11.01.2021</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fld id="{64D6F144-BC7B-4418-AA2B-9C906005390D}" type="slidenum">
              <a:rPr lang="ru-RU" altLang="ru-RU"/>
              <a:pPr/>
              <a:t>‹#›</a:t>
            </a:fld>
            <a:endParaRPr lang="ru-RU" altLang="ru-RU"/>
          </a:p>
        </p:txBody>
      </p:sp>
    </p:spTree>
    <p:extLst>
      <p:ext uri="{BB962C8B-B14F-4D97-AF65-F5344CB8AC3E}">
        <p14:creationId xmlns:p14="http://schemas.microsoft.com/office/powerpoint/2010/main" val="3935430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3DD1506-BE63-4A44-B020-D3253B6BE423}" type="datetimeFigureOut">
              <a:rPr lang="ru-RU"/>
              <a:pPr>
                <a:defRPr/>
              </a:pPr>
              <a:t>11.01.2021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D1C0998F-CB0A-4A8F-87FC-04CDE71BFBD0}" type="slidenum">
              <a:rPr lang="ru-RU" altLang="ru-RU"/>
              <a:pPr/>
              <a:t>‹#›</a:t>
            </a:fld>
            <a:endParaRPr lang="ru-RU" altLang="ru-RU"/>
          </a:p>
        </p:txBody>
      </p:sp>
    </p:spTree>
    <p:extLst>
      <p:ext uri="{BB962C8B-B14F-4D97-AF65-F5344CB8AC3E}">
        <p14:creationId xmlns:p14="http://schemas.microsoft.com/office/powerpoint/2010/main" val="955582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4540EE1-2F6D-428A-A5A1-E1824C16EACC}" type="datetimeFigureOut">
              <a:rPr lang="ru-RU"/>
              <a:pPr>
                <a:defRPr/>
              </a:pPr>
              <a:t>11.01.2021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1007F7C9-0AA3-4B06-AFCF-6E0F8199B7F6}" type="slidenum">
              <a:rPr lang="ru-RU" altLang="ru-RU"/>
              <a:pPr/>
              <a:t>‹#›</a:t>
            </a:fld>
            <a:endParaRPr lang="ru-RU" altLang="ru-RU"/>
          </a:p>
        </p:txBody>
      </p:sp>
    </p:spTree>
    <p:extLst>
      <p:ext uri="{BB962C8B-B14F-4D97-AF65-F5344CB8AC3E}">
        <p14:creationId xmlns:p14="http://schemas.microsoft.com/office/powerpoint/2010/main" val="2158507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F618CD5-2219-4109-8B9E-83C7BCCF3784}" type="datetimeFigureOut">
              <a:rPr lang="ru-RU"/>
              <a:pPr>
                <a:defRPr/>
              </a:pPr>
              <a:t>11.01.2021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9A84A791-0F56-46BE-A8F8-9F4786D875AF}" type="slidenum">
              <a:rPr lang="ru-RU" altLang="ru-RU"/>
              <a:pPr/>
              <a:t>‹#›</a:t>
            </a:fld>
            <a:endParaRPr lang="ru-RU" altLang="ru-RU"/>
          </a:p>
        </p:txBody>
      </p:sp>
    </p:spTree>
    <p:extLst>
      <p:ext uri="{BB962C8B-B14F-4D97-AF65-F5344CB8AC3E}">
        <p14:creationId xmlns:p14="http://schemas.microsoft.com/office/powerpoint/2010/main" val="3184019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18F9D34-80C3-48F6-95F6-027C54BB4EA0}" type="datetimeFigureOut">
              <a:rPr lang="ru-RU"/>
              <a:pPr>
                <a:defRPr/>
              </a:pPr>
              <a:t>11.01.2021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A00BD95C-2AA5-4007-84C8-A4EDC8CA0787}" type="slidenum">
              <a:rPr lang="ru-RU" altLang="ru-RU"/>
              <a:pPr/>
              <a:t>‹#›</a:t>
            </a:fld>
            <a:endParaRPr lang="ru-RU" altLang="ru-RU"/>
          </a:p>
        </p:txBody>
      </p:sp>
    </p:spTree>
    <p:extLst>
      <p:ext uri="{BB962C8B-B14F-4D97-AF65-F5344CB8AC3E}">
        <p14:creationId xmlns:p14="http://schemas.microsoft.com/office/powerpoint/2010/main" val="323960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8FDAE9"/>
            </a:gs>
            <a:gs pos="50000">
              <a:srgbClr val="ED9BDD"/>
            </a:gs>
            <a:gs pos="100000">
              <a:srgbClr val="90ECDD"/>
            </a:gs>
          </a:gsLst>
          <a:lin ang="13500000" scaled="1"/>
        </a:gra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CFD4CF5-3643-4677-8500-70B13F2CF797}" type="datetimeFigureOut">
              <a:rPr lang="ru-RU"/>
              <a:pPr>
                <a:defRPr/>
              </a:pPr>
              <a:t>11.01.2021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7049F2E-75CD-4298-9152-40A3DF57DAD8}"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4.jpeg"/><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xml"/><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custDataLst>
              <p:tags r:id="rId1"/>
            </p:custDataLst>
          </p:nvPr>
        </p:nvSpPr>
        <p:spPr>
          <a:xfrm>
            <a:off x="0" y="0"/>
            <a:ext cx="9144000" cy="2857500"/>
          </a:xfrm>
        </p:spPr>
        <p:txBody>
          <a:bodyPr/>
          <a:lstStyle/>
          <a:p>
            <a:pPr eaLnBrk="1" hangingPunct="1">
              <a:lnSpc>
                <a:spcPct val="150000"/>
              </a:lnSpc>
            </a:pPr>
            <a:r>
              <a:rPr lang="uk-UA" altLang="ru-RU" sz="2800" b="1" dirty="0" smtClean="0">
                <a:solidFill>
                  <a:srgbClr val="006600"/>
                </a:solidFill>
                <a:latin typeface="Arno Pro Caption" pitchFamily="18" charset="0"/>
              </a:rPr>
              <a:t>ВАСИЛЬ ГЕРАСИМ’ЮК</a:t>
            </a:r>
            <a:r>
              <a:rPr lang="uk-UA" altLang="ru-RU" sz="2800" b="1" dirty="0">
                <a:solidFill>
                  <a:srgbClr val="006600"/>
                </a:solidFill>
                <a:latin typeface="Arno Pro Caption" pitchFamily="18" charset="0"/>
              </a:rPr>
              <a:t> </a:t>
            </a:r>
            <a:r>
              <a:rPr lang="uk-UA" altLang="ru-RU" sz="2800" b="1" dirty="0" smtClean="0">
                <a:solidFill>
                  <a:srgbClr val="006600"/>
                </a:solidFill>
                <a:latin typeface="Arno Pro Caption" pitchFamily="18" charset="0"/>
              </a:rPr>
              <a:t>«</a:t>
            </a:r>
            <a:r>
              <a:rPr lang="uk-UA" altLang="ru-RU" sz="2800" b="1" dirty="0" smtClean="0">
                <a:solidFill>
                  <a:srgbClr val="006600"/>
                </a:solidFill>
                <a:latin typeface="Arno Pro Caption" pitchFamily="18" charset="0"/>
              </a:rPr>
              <a:t>ЧОЛОВІЧИЙ ТАНЕЦЬ</a:t>
            </a:r>
            <a:r>
              <a:rPr lang="uk-UA" altLang="ru-RU" sz="2800" b="1" dirty="0" smtClean="0">
                <a:solidFill>
                  <a:srgbClr val="006600"/>
                </a:solidFill>
                <a:latin typeface="Arno Pro Caption" pitchFamily="18" charset="0"/>
              </a:rPr>
              <a:t>»</a:t>
            </a:r>
            <a:endParaRPr lang="uk-UA" altLang="ru-RU" sz="2400" dirty="0" smtClean="0"/>
          </a:p>
        </p:txBody>
      </p:sp>
      <p:sp>
        <p:nvSpPr>
          <p:cNvPr id="3" name="Подзаголовок 2"/>
          <p:cNvSpPr>
            <a:spLocks noGrp="1"/>
          </p:cNvSpPr>
          <p:nvPr>
            <p:ph type="subTitle" idx="1"/>
          </p:nvPr>
        </p:nvSpPr>
        <p:spPr>
          <a:xfrm>
            <a:off x="0" y="6172200"/>
            <a:ext cx="9144000" cy="685800"/>
          </a:xfrm>
        </p:spPr>
        <p:txBody>
          <a:bodyPr rtlCol="0">
            <a:normAutofit/>
          </a:bodyPr>
          <a:lstStyle/>
          <a:p>
            <a:pPr eaLnBrk="1" fontAlgn="auto" hangingPunct="1">
              <a:spcAft>
                <a:spcPts val="0"/>
              </a:spcAft>
              <a:defRPr/>
            </a:pPr>
            <a:endParaRPr lang="ru-RU" dirty="0" smtClean="0"/>
          </a:p>
        </p:txBody>
      </p:sp>
      <p:pic>
        <p:nvPicPr>
          <p:cNvPr id="2052" name="Picture 4"/>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3071813" y="2143125"/>
            <a:ext cx="313372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ctrTitle"/>
            <p:custDataLst>
              <p:tags r:id="rId1"/>
            </p:custDataLst>
          </p:nvPr>
        </p:nvSpPr>
        <p:spPr>
          <a:xfrm>
            <a:off x="0" y="0"/>
            <a:ext cx="9144000" cy="1857375"/>
          </a:xfrm>
        </p:spPr>
        <p:txBody>
          <a:bodyPr/>
          <a:lstStyle/>
          <a:p>
            <a:pPr>
              <a:lnSpc>
                <a:spcPct val="150000"/>
              </a:lnSpc>
            </a:pPr>
            <a:r>
              <a:rPr lang="ru-RU" altLang="ru-RU" sz="3200" i="1" smtClean="0">
                <a:solidFill>
                  <a:srgbClr val="002060"/>
                </a:solidFill>
                <a:latin typeface="Arno Pro Caption" pitchFamily="18" charset="0"/>
              </a:rPr>
              <a:t>В. Герасим’юк — аристократ української поезії</a:t>
            </a:r>
            <a:br>
              <a:rPr lang="ru-RU" altLang="ru-RU" sz="3200" i="1" smtClean="0">
                <a:solidFill>
                  <a:srgbClr val="002060"/>
                </a:solidFill>
                <a:latin typeface="Arno Pro Caption" pitchFamily="18" charset="0"/>
              </a:rPr>
            </a:br>
            <a:r>
              <a:rPr lang="ru-RU" altLang="ru-RU" sz="3200" smtClean="0">
                <a:solidFill>
                  <a:srgbClr val="002060"/>
                </a:solidFill>
                <a:latin typeface="Arno Pro Caption" pitchFamily="18" charset="0"/>
              </a:rPr>
              <a:t>І. Дзюба</a:t>
            </a:r>
          </a:p>
        </p:txBody>
      </p:sp>
      <p:pic>
        <p:nvPicPr>
          <p:cNvPr id="3075" name="Picture 2"/>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3214688" y="1928813"/>
            <a:ext cx="27384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ctrTitle"/>
            <p:custDataLst>
              <p:tags r:id="rId1"/>
            </p:custDataLst>
          </p:nvPr>
        </p:nvSpPr>
        <p:spPr>
          <a:xfrm>
            <a:off x="4429125" y="1785938"/>
            <a:ext cx="4529138" cy="2870200"/>
          </a:xfrm>
        </p:spPr>
        <p:txBody>
          <a:bodyPr/>
          <a:lstStyle/>
          <a:p>
            <a:pPr>
              <a:lnSpc>
                <a:spcPct val="150000"/>
              </a:lnSpc>
            </a:pPr>
            <a:r>
              <a:rPr lang="ru-RU" altLang="ru-RU" sz="2400" b="1" i="1" smtClean="0">
                <a:solidFill>
                  <a:srgbClr val="002060"/>
                </a:solidFill>
                <a:latin typeface="Arno Pro Caption" pitchFamily="18" charset="0"/>
              </a:rPr>
              <a:t>Одне знаю напевно: </a:t>
            </a:r>
            <a:r>
              <a:rPr lang="en-US" altLang="ru-RU" sz="2400" b="1" i="1" smtClean="0">
                <a:solidFill>
                  <a:srgbClr val="002060"/>
                </a:solidFill>
                <a:latin typeface="Arno Pro Caption" pitchFamily="18" charset="0"/>
              </a:rPr>
              <a:t/>
            </a:r>
            <a:br>
              <a:rPr lang="en-US" altLang="ru-RU" sz="2400" b="1" i="1" smtClean="0">
                <a:solidFill>
                  <a:srgbClr val="002060"/>
                </a:solidFill>
                <a:latin typeface="Arno Pro Caption" pitchFamily="18" charset="0"/>
              </a:rPr>
            </a:br>
            <a:r>
              <a:rPr lang="ru-RU" altLang="ru-RU" sz="2400" b="1" i="1" smtClean="0">
                <a:solidFill>
                  <a:srgbClr val="002060"/>
                </a:solidFill>
                <a:latin typeface="Arno Pro Caption" pitchFamily="18" charset="0"/>
              </a:rPr>
              <a:t>справжня творчість</a:t>
            </a:r>
            <a:br>
              <a:rPr lang="ru-RU" altLang="ru-RU" sz="2400" b="1" i="1" smtClean="0">
                <a:solidFill>
                  <a:srgbClr val="002060"/>
                </a:solidFill>
                <a:latin typeface="Arno Pro Caption" pitchFamily="18" charset="0"/>
              </a:rPr>
            </a:br>
            <a:r>
              <a:rPr lang="ru-RU" altLang="ru-RU" sz="2400" b="1" i="1" smtClean="0">
                <a:solidFill>
                  <a:srgbClr val="002060"/>
                </a:solidFill>
                <a:latin typeface="Arno Pro Caption" pitchFamily="18" charset="0"/>
              </a:rPr>
              <a:t>завжди існує в одному примірнику…</a:t>
            </a:r>
            <a:br>
              <a:rPr lang="ru-RU" altLang="ru-RU" sz="2400" b="1" i="1" smtClean="0">
                <a:solidFill>
                  <a:srgbClr val="002060"/>
                </a:solidFill>
                <a:latin typeface="Arno Pro Caption" pitchFamily="18" charset="0"/>
              </a:rPr>
            </a:br>
            <a:r>
              <a:rPr lang="ru-RU" altLang="ru-RU" sz="2400" b="1" smtClean="0">
                <a:solidFill>
                  <a:srgbClr val="002060"/>
                </a:solidFill>
                <a:latin typeface="Arno Pro Caption" pitchFamily="18" charset="0"/>
              </a:rPr>
              <a:t>В. Герасим’юк</a:t>
            </a:r>
          </a:p>
        </p:txBody>
      </p:sp>
      <p:pic>
        <p:nvPicPr>
          <p:cNvPr id="4099" name="Picture 2"/>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642938" y="642938"/>
            <a:ext cx="3286125" cy="519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ctrTitle"/>
            <p:custDataLst>
              <p:tags r:id="rId1"/>
            </p:custDataLst>
          </p:nvPr>
        </p:nvSpPr>
        <p:spPr>
          <a:xfrm>
            <a:off x="0" y="0"/>
            <a:ext cx="9144000" cy="5572125"/>
          </a:xfrm>
        </p:spPr>
        <p:txBody>
          <a:bodyPr/>
          <a:lstStyle/>
          <a:p>
            <a:pPr algn="l">
              <a:lnSpc>
                <a:spcPct val="150000"/>
              </a:lnSpc>
            </a:pPr>
            <a:r>
              <a:rPr lang="ru-RU" altLang="ru-RU" sz="2000" smtClean="0">
                <a:solidFill>
                  <a:srgbClr val="002060"/>
                </a:solidFill>
                <a:latin typeface="Arno Pro Caption" pitchFamily="18" charset="0"/>
              </a:rPr>
              <a:t> </a:t>
            </a:r>
            <a:r>
              <a:rPr lang="uk-UA" altLang="ru-RU" sz="2000" b="1" smtClean="0">
                <a:solidFill>
                  <a:srgbClr val="A10B20"/>
                </a:solidFill>
                <a:latin typeface="Arno Pro Caption" pitchFamily="18" charset="0"/>
              </a:rPr>
              <a:t>Е</a:t>
            </a:r>
            <a:r>
              <a:rPr lang="ru-RU" altLang="ru-RU" sz="2000" b="1" smtClean="0">
                <a:solidFill>
                  <a:srgbClr val="A10B20"/>
                </a:solidFill>
                <a:latin typeface="Arno Pro Caption" pitchFamily="18" charset="0"/>
              </a:rPr>
              <a:t>кзистенція </a:t>
            </a:r>
            <a:r>
              <a:rPr lang="ru-RU" altLang="ru-RU" sz="2000" smtClean="0">
                <a:solidFill>
                  <a:srgbClr val="002060"/>
                </a:solidFill>
                <a:latin typeface="Arno Pro Caption" pitchFamily="18" charset="0"/>
              </a:rPr>
              <a:t>(від лат.— існую) — внутрішнє буття людини, те непізнаване, ірраціональне в людському «Я», унаслідок чого вона є конкретною, неповторною особистістю;</a:t>
            </a:r>
            <a:r>
              <a:rPr lang="en-US" altLang="ru-RU" sz="2000" smtClean="0">
                <a:solidFill>
                  <a:srgbClr val="002060"/>
                </a:solidFill>
                <a:latin typeface="Arno Pro Caption" pitchFamily="18" charset="0"/>
              </a:rPr>
              <a:t/>
            </a:r>
            <a:br>
              <a:rPr lang="en-US" altLang="ru-RU" sz="2000" smtClean="0">
                <a:solidFill>
                  <a:srgbClr val="002060"/>
                </a:solidFill>
                <a:latin typeface="Arno Pro Caption" pitchFamily="18" charset="0"/>
              </a:rPr>
            </a:br>
            <a:r>
              <a:rPr lang="ru-RU" altLang="ru-RU" sz="2000" smtClean="0">
                <a:solidFill>
                  <a:srgbClr val="002060"/>
                </a:solidFill>
                <a:latin typeface="Arno Pro Caption" pitchFamily="18" charset="0"/>
              </a:rPr>
              <a:t/>
            </a:r>
            <a:br>
              <a:rPr lang="ru-RU" altLang="ru-RU" sz="2000" smtClean="0">
                <a:solidFill>
                  <a:srgbClr val="002060"/>
                </a:solidFill>
                <a:latin typeface="Arno Pro Caption" pitchFamily="18" charset="0"/>
              </a:rPr>
            </a:br>
            <a:r>
              <a:rPr lang="ru-RU" altLang="ru-RU" sz="2000" smtClean="0">
                <a:solidFill>
                  <a:srgbClr val="A10B20"/>
                </a:solidFill>
                <a:latin typeface="Arno Pro Caption" pitchFamily="18" charset="0"/>
              </a:rPr>
              <a:t> </a:t>
            </a:r>
            <a:r>
              <a:rPr lang="ru-RU" altLang="ru-RU" sz="2000" b="1" smtClean="0">
                <a:solidFill>
                  <a:srgbClr val="A10B20"/>
                </a:solidFill>
                <a:latin typeface="Arno Pro Caption" pitchFamily="18" charset="0"/>
              </a:rPr>
              <a:t>Палімпсест </a:t>
            </a:r>
            <a:r>
              <a:rPr lang="ru-RU" altLang="ru-RU" sz="2000" smtClean="0">
                <a:solidFill>
                  <a:srgbClr val="002060"/>
                </a:solidFill>
                <a:latin typeface="Arno Pro Caption" pitchFamily="18" charset="0"/>
              </a:rPr>
              <a:t>(із грец.) — пам’ятка давньої писемності, звичайно пергамент, з якого стерто первинний текст і написано новий, крізь який інколи проступає старий;</a:t>
            </a:r>
            <a:r>
              <a:rPr lang="en-US" altLang="ru-RU" sz="2000" smtClean="0">
                <a:solidFill>
                  <a:srgbClr val="002060"/>
                </a:solidFill>
                <a:latin typeface="Arno Pro Caption" pitchFamily="18" charset="0"/>
              </a:rPr>
              <a:t/>
            </a:r>
            <a:br>
              <a:rPr lang="en-US" altLang="ru-RU" sz="2000" smtClean="0">
                <a:solidFill>
                  <a:srgbClr val="002060"/>
                </a:solidFill>
                <a:latin typeface="Arno Pro Caption" pitchFamily="18" charset="0"/>
              </a:rPr>
            </a:br>
            <a:r>
              <a:rPr lang="ru-RU" altLang="ru-RU" sz="2000" smtClean="0">
                <a:solidFill>
                  <a:srgbClr val="002060"/>
                </a:solidFill>
                <a:latin typeface="Arno Pro Caption" pitchFamily="18" charset="0"/>
              </a:rPr>
              <a:t/>
            </a:r>
            <a:br>
              <a:rPr lang="ru-RU" altLang="ru-RU" sz="2000" smtClean="0">
                <a:solidFill>
                  <a:srgbClr val="002060"/>
                </a:solidFill>
                <a:latin typeface="Arno Pro Caption" pitchFamily="18" charset="0"/>
              </a:rPr>
            </a:br>
            <a:r>
              <a:rPr lang="ru-RU" altLang="ru-RU" sz="2000" smtClean="0">
                <a:solidFill>
                  <a:srgbClr val="002060"/>
                </a:solidFill>
                <a:latin typeface="Arno Pro Caption" pitchFamily="18" charset="0"/>
              </a:rPr>
              <a:t> </a:t>
            </a:r>
            <a:r>
              <a:rPr lang="ru-RU" altLang="ru-RU" sz="2000" b="1" smtClean="0">
                <a:solidFill>
                  <a:srgbClr val="A10B20"/>
                </a:solidFill>
                <a:latin typeface="Arno Pro Caption" pitchFamily="18" charset="0"/>
              </a:rPr>
              <a:t>Верлібр, або вільний вірш </a:t>
            </a:r>
            <a:r>
              <a:rPr lang="ru-RU" altLang="ru-RU" sz="2000" smtClean="0">
                <a:solidFill>
                  <a:srgbClr val="002060"/>
                </a:solidFill>
                <a:latin typeface="Arno Pro Caption" pitchFamily="18" charset="0"/>
              </a:rPr>
              <a:t>— один із видів віршів, ритмічна єдність яких ґрунтується на відносній синтаксичній завершеності рядків (речень) та їх інтонаційній подібності. Верлібр не поділяється на стопи, рядки його мають різну кількість наголосів, довільно розташованих. Не використовує рим, тому не поділяється й на строфи</a:t>
            </a:r>
          </a:p>
        </p:txBody>
      </p:sp>
      <p:pic>
        <p:nvPicPr>
          <p:cNvPr id="5123" name="Picture 2"/>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6715125" y="5137150"/>
            <a:ext cx="2281238"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ctrTitle"/>
            <p:custDataLst>
              <p:tags r:id="rId1"/>
            </p:custDataLst>
          </p:nvPr>
        </p:nvSpPr>
        <p:spPr>
          <a:xfrm>
            <a:off x="0" y="0"/>
            <a:ext cx="9144000" cy="6858000"/>
          </a:xfrm>
        </p:spPr>
        <p:txBody>
          <a:bodyPr/>
          <a:lstStyle/>
          <a:p>
            <a:pPr indent="449263" algn="l">
              <a:lnSpc>
                <a:spcPct val="150000"/>
              </a:lnSpc>
            </a:pPr>
            <a:r>
              <a:rPr lang="ru-RU" altLang="ru-RU" sz="2400" smtClean="0">
                <a:solidFill>
                  <a:srgbClr val="002060"/>
                </a:solidFill>
                <a:latin typeface="Arno Pro Caption" pitchFamily="18" charset="0"/>
              </a:rPr>
              <a:t/>
            </a:r>
            <a:br>
              <a:rPr lang="ru-RU" altLang="ru-RU" sz="2400" smtClean="0">
                <a:solidFill>
                  <a:srgbClr val="002060"/>
                </a:solidFill>
                <a:latin typeface="Arno Pro Caption" pitchFamily="18" charset="0"/>
              </a:rPr>
            </a:br>
            <a:r>
              <a:rPr lang="ru-RU" altLang="ru-RU" sz="2400" smtClean="0">
                <a:solidFill>
                  <a:srgbClr val="002060"/>
                </a:solidFill>
                <a:latin typeface="Arno Pro Caption" pitchFamily="18" charset="0"/>
              </a:rPr>
              <a:t>	</a:t>
            </a:r>
            <a:r>
              <a:rPr lang="ru-RU" altLang="ru-RU" sz="2400" smtClean="0">
                <a:solidFill>
                  <a:srgbClr val="800000"/>
                </a:solidFill>
                <a:latin typeface="Arno Pro Caption" pitchFamily="18" charset="0"/>
              </a:rPr>
              <a:t>В. Герасим’юк </a:t>
            </a:r>
            <a:r>
              <a:rPr lang="ru-RU" altLang="ru-RU" sz="2400" smtClean="0">
                <a:solidFill>
                  <a:srgbClr val="002060"/>
                </a:solidFill>
                <a:latin typeface="Arno Pro Caption" pitchFamily="18" charset="0"/>
              </a:rPr>
              <a:t>народився 18 серпня 1956 р. в місті </a:t>
            </a:r>
            <a:r>
              <a:rPr lang="ru-RU" altLang="ru-RU" sz="2400" smtClean="0">
                <a:solidFill>
                  <a:srgbClr val="800000"/>
                </a:solidFill>
                <a:latin typeface="Arno Pro Caption" pitchFamily="18" charset="0"/>
              </a:rPr>
              <a:t>Караганді</a:t>
            </a:r>
            <a:r>
              <a:rPr lang="ru-RU" altLang="ru-RU" sz="2400" smtClean="0">
                <a:solidFill>
                  <a:srgbClr val="002060"/>
                </a:solidFill>
                <a:latin typeface="Arno Pro Caption" pitchFamily="18" charset="0"/>
              </a:rPr>
              <a:t> в сім’ї репресованих Дмитра та Марії Герасим’юків.</a:t>
            </a:r>
            <a:br>
              <a:rPr lang="ru-RU" altLang="ru-RU" sz="2400" smtClean="0">
                <a:solidFill>
                  <a:srgbClr val="002060"/>
                </a:solidFill>
                <a:latin typeface="Arno Pro Caption" pitchFamily="18" charset="0"/>
              </a:rPr>
            </a:br>
            <a:r>
              <a:rPr lang="ru-RU" altLang="ru-RU" sz="2400" smtClean="0">
                <a:solidFill>
                  <a:srgbClr val="002060"/>
                </a:solidFill>
                <a:latin typeface="Arno Pro Caption" pitchFamily="18" charset="0"/>
              </a:rPr>
              <a:t>	У </a:t>
            </a:r>
            <a:r>
              <a:rPr lang="ru-RU" altLang="ru-RU" sz="2400" smtClean="0">
                <a:solidFill>
                  <a:srgbClr val="800000"/>
                </a:solidFill>
                <a:latin typeface="Arno Pro Caption" pitchFamily="18" charset="0"/>
              </a:rPr>
              <a:t>Карпатах</a:t>
            </a:r>
            <a:r>
              <a:rPr lang="ru-RU" altLang="ru-RU" sz="2400" smtClean="0">
                <a:solidFill>
                  <a:srgbClr val="002060"/>
                </a:solidFill>
                <a:latin typeface="Arno Pro Caption" pitchFamily="18" charset="0"/>
              </a:rPr>
              <a:t> вони жили на різних верхах, а у тому бараці вийшло, що одні нари були зверху, а другі знизу. У селі Прокурава на Косівщині Івано-Франківської області минули дитячі літа Василя.</a:t>
            </a:r>
            <a:br>
              <a:rPr lang="ru-RU" altLang="ru-RU" sz="2400" smtClean="0">
                <a:solidFill>
                  <a:srgbClr val="002060"/>
                </a:solidFill>
                <a:latin typeface="Arno Pro Caption" pitchFamily="18" charset="0"/>
              </a:rPr>
            </a:br>
            <a:r>
              <a:rPr lang="ru-RU" altLang="ru-RU" sz="2400" smtClean="0">
                <a:solidFill>
                  <a:srgbClr val="002060"/>
                </a:solidFill>
                <a:latin typeface="Arno Pro Caption" pitchFamily="18" charset="0"/>
              </a:rPr>
              <a:t>	</a:t>
            </a:r>
            <a:r>
              <a:rPr lang="ru-RU" altLang="ru-RU" sz="2400" smtClean="0">
                <a:solidFill>
                  <a:srgbClr val="002060"/>
                </a:solidFill>
                <a:latin typeface="Arno Pro Caption" pitchFamily="18" charset="0"/>
                <a:ea typeface="Calibri" panose="020F0502020204030204" pitchFamily="34" charset="0"/>
                <a:cs typeface="Arial" panose="020B0604020202020204" pitchFamily="34" charset="0"/>
              </a:rPr>
              <a:t>Писати Герасим’юк почав ще в шкільні роки. Його вірші потрапили на сторінки літературних журналів, швидко привернули увагу читачів. </a:t>
            </a:r>
            <a:br>
              <a:rPr lang="ru-RU" altLang="ru-RU" sz="2400" smtClean="0">
                <a:solidFill>
                  <a:srgbClr val="002060"/>
                </a:solidFill>
                <a:latin typeface="Arno Pro Caption" pitchFamily="18" charset="0"/>
                <a:ea typeface="Calibri" panose="020F0502020204030204" pitchFamily="34" charset="0"/>
                <a:cs typeface="Arial" panose="020B0604020202020204" pitchFamily="34" charset="0"/>
              </a:rPr>
            </a:br>
            <a:r>
              <a:rPr lang="ru-RU" altLang="ru-RU" sz="2400" smtClean="0">
                <a:solidFill>
                  <a:srgbClr val="002060"/>
                </a:solidFill>
                <a:latin typeface="Arno Pro Caption" pitchFamily="18" charset="0"/>
                <a:ea typeface="Calibri" panose="020F0502020204030204" pitchFamily="34" charset="0"/>
                <a:cs typeface="Arial" panose="020B0604020202020204" pitchFamily="34" charset="0"/>
              </a:rPr>
              <a:t>	По закінченні філологічного факультету </a:t>
            </a:r>
            <a:r>
              <a:rPr lang="ru-RU" altLang="ru-RU" sz="2400" smtClean="0">
                <a:solidFill>
                  <a:srgbClr val="800000"/>
                </a:solidFill>
                <a:latin typeface="Arno Pro Caption" pitchFamily="18" charset="0"/>
                <a:ea typeface="Calibri" panose="020F0502020204030204" pitchFamily="34" charset="0"/>
                <a:cs typeface="Arial" panose="020B0604020202020204" pitchFamily="34" charset="0"/>
              </a:rPr>
              <a:t>Київського державного університету ім. Т. Шевченка</a:t>
            </a:r>
            <a:r>
              <a:rPr lang="ru-RU" altLang="ru-RU" sz="2400" smtClean="0">
                <a:solidFill>
                  <a:srgbClr val="002060"/>
                </a:solidFill>
                <a:latin typeface="Arno Pro Caption" pitchFamily="18" charset="0"/>
                <a:ea typeface="Calibri" panose="020F0502020204030204" pitchFamily="34" charset="0"/>
                <a:cs typeface="Arial" panose="020B0604020202020204" pitchFamily="34" charset="0"/>
              </a:rPr>
              <a:t> Герасим’юк працював</a:t>
            </a:r>
            <a:br>
              <a:rPr lang="ru-RU" altLang="ru-RU" sz="2400" smtClean="0">
                <a:solidFill>
                  <a:srgbClr val="002060"/>
                </a:solidFill>
                <a:latin typeface="Arno Pro Caption" pitchFamily="18" charset="0"/>
                <a:ea typeface="Calibri" panose="020F0502020204030204" pitchFamily="34" charset="0"/>
                <a:cs typeface="Arial" panose="020B0604020202020204" pitchFamily="34" charset="0"/>
              </a:rPr>
            </a:br>
            <a:r>
              <a:rPr lang="ru-RU" altLang="ru-RU" sz="2400" smtClean="0">
                <a:solidFill>
                  <a:srgbClr val="002060"/>
                </a:solidFill>
                <a:latin typeface="Arno Pro Caption" pitchFamily="18" charset="0"/>
                <a:ea typeface="Calibri" panose="020F0502020204030204" pitchFamily="34" charset="0"/>
                <a:cs typeface="Arial" panose="020B0604020202020204" pitchFamily="34" charset="0"/>
              </a:rPr>
              <a:t>у видавництвах </a:t>
            </a:r>
            <a:r>
              <a:rPr lang="ru-RU" altLang="ru-RU" sz="2400" smtClean="0">
                <a:solidFill>
                  <a:srgbClr val="800000"/>
                </a:solidFill>
                <a:latin typeface="Arno Pro Caption" pitchFamily="18" charset="0"/>
                <a:ea typeface="Calibri" panose="020F0502020204030204" pitchFamily="34" charset="0"/>
                <a:cs typeface="Arial" panose="020B0604020202020204" pitchFamily="34" charset="0"/>
              </a:rPr>
              <a:t>«Молодь» і «Дніпро».</a:t>
            </a:r>
            <a:r>
              <a:rPr lang="ru-RU" altLang="ru-RU" sz="2400" smtClean="0">
                <a:solidFill>
                  <a:srgbClr val="800000"/>
                </a:solidFill>
                <a:latin typeface="Arno Pro Caption" pitchFamily="18" charset="0"/>
                <a:cs typeface="Arial" panose="020B0604020202020204" pitchFamily="34" charset="0"/>
              </a:rPr>
              <a:t> </a:t>
            </a:r>
            <a:r>
              <a:rPr lang="ru-RU" altLang="ru-RU" sz="3600" smtClean="0">
                <a:latin typeface="Arial" panose="020B0604020202020204" pitchFamily="34" charset="0"/>
                <a:cs typeface="Arial" panose="020B0604020202020204" pitchFamily="34" charset="0"/>
              </a:rPr>
              <a:t/>
            </a:r>
            <a:br>
              <a:rPr lang="ru-RU" altLang="ru-RU" sz="3600" smtClean="0">
                <a:latin typeface="Arial" panose="020B0604020202020204" pitchFamily="34" charset="0"/>
                <a:cs typeface="Arial" panose="020B0604020202020204" pitchFamily="34" charset="0"/>
              </a:rPr>
            </a:br>
            <a:r>
              <a:rPr lang="ru-RU" altLang="ru-RU" sz="2400" smtClean="0"/>
              <a:t/>
            </a:r>
            <a:br>
              <a:rPr lang="ru-RU" altLang="ru-RU" sz="2400" smtClean="0"/>
            </a:br>
            <a:endParaRPr lang="ru-RU" altLang="ru-RU" sz="24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ctrTitle"/>
            <p:custDataLst>
              <p:tags r:id="rId1"/>
            </p:custDataLst>
          </p:nvPr>
        </p:nvSpPr>
        <p:spPr>
          <a:xfrm>
            <a:off x="0" y="0"/>
            <a:ext cx="9144000" cy="1071563"/>
          </a:xfrm>
        </p:spPr>
        <p:txBody>
          <a:bodyPr/>
          <a:lstStyle/>
          <a:p>
            <a:r>
              <a:rPr lang="ru-RU" altLang="ru-RU" sz="2800" b="1" smtClean="0">
                <a:solidFill>
                  <a:srgbClr val="800000"/>
                </a:solidFill>
                <a:latin typeface="Arno Pro Caption" pitchFamily="18" charset="0"/>
              </a:rPr>
              <a:t>Закоханість у Гуцульщину відчувається в кожному вірші </a:t>
            </a:r>
            <a:br>
              <a:rPr lang="ru-RU" altLang="ru-RU" sz="2800" b="1" smtClean="0">
                <a:solidFill>
                  <a:srgbClr val="800000"/>
                </a:solidFill>
                <a:latin typeface="Arno Pro Caption" pitchFamily="18" charset="0"/>
              </a:rPr>
            </a:br>
            <a:r>
              <a:rPr lang="ru-RU" altLang="ru-RU" sz="2800" b="1" smtClean="0">
                <a:solidFill>
                  <a:srgbClr val="800000"/>
                </a:solidFill>
                <a:latin typeface="Arno Pro Caption" pitchFamily="18" charset="0"/>
              </a:rPr>
              <a:t>В. Герасим’юка</a:t>
            </a:r>
          </a:p>
        </p:txBody>
      </p:sp>
      <p:sp>
        <p:nvSpPr>
          <p:cNvPr id="3" name="Подзаголовок 2"/>
          <p:cNvSpPr>
            <a:spLocks noGrp="1"/>
          </p:cNvSpPr>
          <p:nvPr>
            <p:ph type="subTitle" idx="1"/>
            <p:custDataLst>
              <p:tags r:id="rId2"/>
            </p:custDataLst>
          </p:nvPr>
        </p:nvSpPr>
        <p:spPr>
          <a:xfrm>
            <a:off x="0" y="1214438"/>
            <a:ext cx="9144000" cy="5643562"/>
          </a:xfrm>
        </p:spPr>
        <p:txBody>
          <a:bodyPr/>
          <a:lstStyle/>
          <a:p>
            <a:pPr algn="l">
              <a:lnSpc>
                <a:spcPct val="150000"/>
              </a:lnSpc>
              <a:buFont typeface="Wingdings" pitchFamily="2" charset="2"/>
              <a:buChar char="v"/>
              <a:defRPr/>
            </a:pPr>
            <a:r>
              <a:rPr lang="ru-RU" sz="2200" dirty="0" smtClean="0">
                <a:solidFill>
                  <a:srgbClr val="002060"/>
                </a:solidFill>
                <a:latin typeface="Arno Pro Caption" pitchFamily="18" charset="0"/>
              </a:rPr>
              <a:t>«</a:t>
            </a:r>
            <a:r>
              <a:rPr lang="ru-RU" sz="2200" dirty="0" err="1" smtClean="0">
                <a:solidFill>
                  <a:srgbClr val="002060"/>
                </a:solidFill>
                <a:latin typeface="Arno Pro Caption" pitchFamily="18" charset="0"/>
              </a:rPr>
              <a:t>Смереки</a:t>
            </a:r>
            <a:r>
              <a:rPr lang="ru-RU" sz="2200" dirty="0" smtClean="0">
                <a:solidFill>
                  <a:srgbClr val="002060"/>
                </a:solidFill>
                <a:latin typeface="Arno Pro Caption" pitchFamily="18" charset="0"/>
              </a:rPr>
              <a:t>» (1982)</a:t>
            </a:r>
          </a:p>
          <a:p>
            <a:pPr algn="l">
              <a:lnSpc>
                <a:spcPct val="150000"/>
              </a:lnSpc>
              <a:buFont typeface="Wingdings" pitchFamily="2" charset="2"/>
              <a:buChar char="v"/>
              <a:defRPr/>
            </a:pPr>
            <a:r>
              <a:rPr lang="ru-RU" sz="2200" dirty="0" smtClean="0">
                <a:solidFill>
                  <a:srgbClr val="002060"/>
                </a:solidFill>
                <a:latin typeface="Arno Pro Caption" pitchFamily="18" charset="0"/>
              </a:rPr>
              <a:t> </a:t>
            </a:r>
            <a:r>
              <a:rPr lang="ru-RU" sz="2400" dirty="0" smtClean="0">
                <a:solidFill>
                  <a:srgbClr val="002060"/>
                </a:solidFill>
                <a:latin typeface="Arno Pro Caption" pitchFamily="18" charset="0"/>
              </a:rPr>
              <a:t>«Потоки» (1986). </a:t>
            </a:r>
          </a:p>
          <a:p>
            <a:pPr algn="l">
              <a:lnSpc>
                <a:spcPct val="150000"/>
              </a:lnSpc>
              <a:buFont typeface="Wingdings" pitchFamily="2" charset="2"/>
              <a:buChar char="v"/>
              <a:defRPr/>
            </a:pPr>
            <a:r>
              <a:rPr lang="ru-RU" sz="2400" dirty="0" smtClean="0">
                <a:solidFill>
                  <a:srgbClr val="002060"/>
                </a:solidFill>
                <a:latin typeface="Arno Pro Caption" pitchFamily="18" charset="0"/>
              </a:rPr>
              <a:t>«</a:t>
            </a:r>
            <a:r>
              <a:rPr lang="ru-RU" sz="2400" dirty="0" err="1" smtClean="0">
                <a:solidFill>
                  <a:srgbClr val="002060"/>
                </a:solidFill>
                <a:latin typeface="Arno Pro Caption" pitchFamily="18" charset="0"/>
              </a:rPr>
              <a:t>Космацький</a:t>
            </a:r>
            <a:r>
              <a:rPr lang="ru-RU" sz="2400" dirty="0" smtClean="0">
                <a:solidFill>
                  <a:srgbClr val="002060"/>
                </a:solidFill>
                <a:latin typeface="Arno Pro Caption" pitchFamily="18" charset="0"/>
              </a:rPr>
              <a:t> </a:t>
            </a:r>
            <a:r>
              <a:rPr lang="ru-RU" sz="2400" dirty="0" err="1" smtClean="0">
                <a:solidFill>
                  <a:srgbClr val="002060"/>
                </a:solidFill>
                <a:latin typeface="Arno Pro Caption" pitchFamily="18" charset="0"/>
              </a:rPr>
              <a:t>узір</a:t>
            </a:r>
            <a:r>
              <a:rPr lang="ru-RU" sz="2400" dirty="0" smtClean="0">
                <a:solidFill>
                  <a:srgbClr val="002060"/>
                </a:solidFill>
                <a:latin typeface="Arno Pro Caption" pitchFamily="18" charset="0"/>
              </a:rPr>
              <a:t>» (1989). </a:t>
            </a:r>
          </a:p>
          <a:p>
            <a:pPr algn="l">
              <a:lnSpc>
                <a:spcPct val="150000"/>
              </a:lnSpc>
              <a:buFont typeface="Wingdings" pitchFamily="2" charset="2"/>
              <a:buChar char="v"/>
              <a:defRPr/>
            </a:pPr>
            <a:r>
              <a:rPr lang="ru-RU" sz="2400" dirty="0" smtClean="0">
                <a:solidFill>
                  <a:srgbClr val="002060"/>
                </a:solidFill>
                <a:latin typeface="Arno Pro Caption" pitchFamily="18" charset="0"/>
              </a:rPr>
              <a:t>«</a:t>
            </a:r>
            <a:r>
              <a:rPr lang="ru-RU" sz="2400" dirty="0" err="1" smtClean="0">
                <a:solidFill>
                  <a:srgbClr val="002060"/>
                </a:solidFill>
                <a:latin typeface="Arno Pro Caption" pitchFamily="18" charset="0"/>
              </a:rPr>
              <a:t>Діти</a:t>
            </a:r>
            <a:r>
              <a:rPr lang="ru-RU" sz="2400" dirty="0" smtClean="0">
                <a:solidFill>
                  <a:srgbClr val="002060"/>
                </a:solidFill>
                <a:latin typeface="Arno Pro Caption" pitchFamily="18" charset="0"/>
              </a:rPr>
              <a:t> </a:t>
            </a:r>
            <a:r>
              <a:rPr lang="ru-RU" sz="2400" dirty="0" err="1" smtClean="0">
                <a:solidFill>
                  <a:srgbClr val="002060"/>
                </a:solidFill>
                <a:latin typeface="Arno Pro Caption" pitchFamily="18" charset="0"/>
              </a:rPr>
              <a:t>трепети</a:t>
            </a:r>
            <a:r>
              <a:rPr lang="ru-RU" sz="2400" dirty="0" smtClean="0">
                <a:solidFill>
                  <a:srgbClr val="002060"/>
                </a:solidFill>
                <a:latin typeface="Arno Pro Caption" pitchFamily="18" charset="0"/>
              </a:rPr>
              <a:t>» (1991)</a:t>
            </a:r>
          </a:p>
          <a:p>
            <a:pPr algn="l">
              <a:lnSpc>
                <a:spcPct val="150000"/>
              </a:lnSpc>
              <a:buFont typeface="Wingdings" pitchFamily="2" charset="2"/>
              <a:buChar char="v"/>
              <a:defRPr/>
            </a:pPr>
            <a:r>
              <a:rPr lang="ru-RU" sz="2400" dirty="0" smtClean="0">
                <a:solidFill>
                  <a:srgbClr val="002060"/>
                </a:solidFill>
                <a:latin typeface="Arno Pro Caption" pitchFamily="18" charset="0"/>
              </a:rPr>
              <a:t>«</a:t>
            </a:r>
            <a:r>
              <a:rPr lang="ru-RU" sz="2400" dirty="0" err="1" smtClean="0">
                <a:solidFill>
                  <a:srgbClr val="002060"/>
                </a:solidFill>
                <a:latin typeface="Arno Pro Caption" pitchFamily="18" charset="0"/>
              </a:rPr>
              <a:t>Осінні</a:t>
            </a:r>
            <a:r>
              <a:rPr lang="ru-RU" sz="2400" dirty="0" smtClean="0">
                <a:solidFill>
                  <a:srgbClr val="002060"/>
                </a:solidFill>
                <a:latin typeface="Arno Pro Caption" pitchFamily="18" charset="0"/>
              </a:rPr>
              <a:t> пси Карпат» (1999) </a:t>
            </a:r>
          </a:p>
          <a:p>
            <a:pPr algn="l">
              <a:lnSpc>
                <a:spcPct val="150000"/>
              </a:lnSpc>
              <a:buFont typeface="Wingdings" pitchFamily="2" charset="2"/>
              <a:buChar char="v"/>
              <a:defRPr/>
            </a:pPr>
            <a:r>
              <a:rPr lang="ru-RU" sz="2400" dirty="0" smtClean="0">
                <a:solidFill>
                  <a:srgbClr val="002060"/>
                </a:solidFill>
                <a:latin typeface="Arno Pro Caption" pitchFamily="18" charset="0"/>
              </a:rPr>
              <a:t>«</a:t>
            </a:r>
            <a:r>
              <a:rPr lang="ru-RU" sz="2400" dirty="0" err="1" smtClean="0">
                <a:solidFill>
                  <a:srgbClr val="002060"/>
                </a:solidFill>
                <a:latin typeface="Arno Pro Caption" pitchFamily="18" charset="0"/>
              </a:rPr>
              <a:t>Серпень</a:t>
            </a:r>
            <a:r>
              <a:rPr lang="ru-RU" sz="2400" dirty="0" smtClean="0">
                <a:solidFill>
                  <a:srgbClr val="002060"/>
                </a:solidFill>
                <a:latin typeface="Arno Pro Caption" pitchFamily="18" charset="0"/>
              </a:rPr>
              <a:t> за старим стилем» (2000)</a:t>
            </a:r>
          </a:p>
          <a:p>
            <a:pPr algn="l">
              <a:lnSpc>
                <a:spcPct val="150000"/>
              </a:lnSpc>
              <a:buFont typeface="Wingdings" pitchFamily="2" charset="2"/>
              <a:buChar char="v"/>
              <a:defRPr/>
            </a:pPr>
            <a:r>
              <a:rPr lang="ru-RU" sz="2400" dirty="0" smtClean="0">
                <a:solidFill>
                  <a:srgbClr val="002060"/>
                </a:solidFill>
                <a:latin typeface="Arno Pro Caption" pitchFamily="18" charset="0"/>
              </a:rPr>
              <a:t>«Поет у </a:t>
            </a:r>
            <a:r>
              <a:rPr lang="ru-RU" sz="2400" dirty="0" err="1" smtClean="0">
                <a:solidFill>
                  <a:srgbClr val="002060"/>
                </a:solidFill>
                <a:latin typeface="Arno Pro Caption" pitchFamily="18" charset="0"/>
              </a:rPr>
              <a:t>повітрі</a:t>
            </a:r>
            <a:r>
              <a:rPr lang="ru-RU" sz="2400" dirty="0" smtClean="0">
                <a:solidFill>
                  <a:srgbClr val="002060"/>
                </a:solidFill>
                <a:latin typeface="Arno Pro Caption" pitchFamily="18" charset="0"/>
              </a:rPr>
              <a:t>» (2002)</a:t>
            </a:r>
          </a:p>
          <a:p>
            <a:pPr algn="l">
              <a:lnSpc>
                <a:spcPct val="150000"/>
              </a:lnSpc>
              <a:buFont typeface="Wingdings" pitchFamily="2" charset="2"/>
              <a:buChar char="v"/>
              <a:defRPr/>
            </a:pPr>
            <a:r>
              <a:rPr lang="ru-RU" sz="2400" dirty="0" smtClean="0">
                <a:solidFill>
                  <a:srgbClr val="002060"/>
                </a:solidFill>
                <a:latin typeface="Arno Pro Caption" pitchFamily="18" charset="0"/>
              </a:rPr>
              <a:t>«</a:t>
            </a:r>
            <a:r>
              <a:rPr lang="ru-RU" sz="2400" dirty="0" err="1" smtClean="0">
                <a:solidFill>
                  <a:srgbClr val="002060"/>
                </a:solidFill>
                <a:latin typeface="Arno Pro Caption" pitchFamily="18" charset="0"/>
              </a:rPr>
              <a:t>Була</a:t>
            </a:r>
            <a:r>
              <a:rPr lang="ru-RU" sz="2400" dirty="0" smtClean="0">
                <a:solidFill>
                  <a:srgbClr val="002060"/>
                </a:solidFill>
                <a:latin typeface="Arno Pro Caption" pitchFamily="18" charset="0"/>
              </a:rPr>
              <a:t> </a:t>
            </a:r>
            <a:r>
              <a:rPr lang="ru-RU" sz="2400" dirty="0" err="1" smtClean="0">
                <a:solidFill>
                  <a:srgbClr val="002060"/>
                </a:solidFill>
                <a:latin typeface="Arno Pro Caption" pitchFamily="18" charset="0"/>
              </a:rPr>
              <a:t>така</a:t>
            </a:r>
            <a:r>
              <a:rPr lang="ru-RU" sz="2400" dirty="0" smtClean="0">
                <a:solidFill>
                  <a:srgbClr val="002060"/>
                </a:solidFill>
                <a:latin typeface="Arno Pro Caption" pitchFamily="18" charset="0"/>
              </a:rPr>
              <a:t> земля» (2003)</a:t>
            </a:r>
          </a:p>
          <a:p>
            <a:pPr algn="l">
              <a:lnSpc>
                <a:spcPct val="150000"/>
              </a:lnSpc>
              <a:buFont typeface="Wingdings" pitchFamily="2" charset="2"/>
              <a:buChar char="v"/>
              <a:defRPr/>
            </a:pPr>
            <a:r>
              <a:rPr lang="ru-RU" sz="2400" dirty="0" smtClean="0">
                <a:solidFill>
                  <a:srgbClr val="002060"/>
                </a:solidFill>
                <a:latin typeface="Arno Pro Caption" pitchFamily="18" charset="0"/>
              </a:rPr>
              <a:t>«</a:t>
            </a:r>
            <a:r>
              <a:rPr lang="ru-RU" sz="2400" dirty="0" err="1" smtClean="0">
                <a:solidFill>
                  <a:srgbClr val="002060"/>
                </a:solidFill>
                <a:latin typeface="Arno Pro Caption" pitchFamily="18" charset="0"/>
              </a:rPr>
              <a:t>Папороть</a:t>
            </a:r>
            <a:r>
              <a:rPr lang="ru-RU" sz="2400" dirty="0" smtClean="0">
                <a:solidFill>
                  <a:srgbClr val="002060"/>
                </a:solidFill>
                <a:latin typeface="Arno Pro Caption" pitchFamily="18" charset="0"/>
              </a:rPr>
              <a:t>» (2006) </a:t>
            </a:r>
          </a:p>
          <a:p>
            <a:pPr>
              <a:buFont typeface="Arial" charset="0"/>
              <a:buNone/>
              <a:defRPr/>
            </a:pPr>
            <a:endParaRPr lang="ru-RU" sz="2400" dirty="0" smtClean="0"/>
          </a:p>
          <a:p>
            <a:pPr>
              <a:buFont typeface="Arial" charset="0"/>
              <a:buNone/>
              <a:defRPr/>
            </a:pPr>
            <a:endParaRPr lang="ru-RU" sz="2200" dirty="0"/>
          </a:p>
        </p:txBody>
      </p:sp>
      <p:pic>
        <p:nvPicPr>
          <p:cNvPr id="10244" name="Picture 2"/>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5072063" y="1571625"/>
            <a:ext cx="3789362"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ctrTitle"/>
            <p:custDataLst>
              <p:tags r:id="rId1"/>
            </p:custDataLst>
          </p:nvPr>
        </p:nvSpPr>
        <p:spPr>
          <a:xfrm>
            <a:off x="0" y="0"/>
            <a:ext cx="9144000" cy="1071563"/>
          </a:xfrm>
        </p:spPr>
        <p:txBody>
          <a:bodyPr/>
          <a:lstStyle/>
          <a:p>
            <a:r>
              <a:rPr lang="uk-UA" sz="2800" b="1" dirty="0" smtClean="0"/>
              <a:t>«Чоловічий танець»</a:t>
            </a:r>
            <a:endParaRPr lang="ru-RU" altLang="ru-RU" sz="2800" b="1" dirty="0" smtClean="0">
              <a:solidFill>
                <a:srgbClr val="800000"/>
              </a:solidFill>
              <a:latin typeface="Arno Pro Caption" pitchFamily="18" charset="0"/>
            </a:endParaRPr>
          </a:p>
        </p:txBody>
      </p:sp>
      <p:sp>
        <p:nvSpPr>
          <p:cNvPr id="3" name="Подзаголовок 2"/>
          <p:cNvSpPr>
            <a:spLocks noGrp="1"/>
          </p:cNvSpPr>
          <p:nvPr>
            <p:ph type="subTitle" idx="1"/>
            <p:custDataLst>
              <p:tags r:id="rId2"/>
            </p:custDataLst>
          </p:nvPr>
        </p:nvSpPr>
        <p:spPr>
          <a:xfrm>
            <a:off x="179512" y="692696"/>
            <a:ext cx="9144000" cy="5904656"/>
          </a:xfrm>
        </p:spPr>
        <p:txBody>
          <a:bodyPr/>
          <a:lstStyle/>
          <a:p>
            <a:r>
              <a:rPr lang="uk-UA" sz="2400" b="1" dirty="0" smtClean="0">
                <a:effectLst>
                  <a:outerShdw blurRad="38100" dist="38100" dir="2700000" algn="tl">
                    <a:srgbClr val="000000">
                      <a:alpha val="43137"/>
                    </a:srgbClr>
                  </a:outerShdw>
                </a:effectLst>
              </a:rPr>
              <a:t>Ти </a:t>
            </a:r>
            <a:r>
              <a:rPr lang="uk-UA" sz="2400" b="1" dirty="0">
                <a:effectLst>
                  <a:outerShdw blurRad="38100" dist="38100" dir="2700000" algn="tl">
                    <a:srgbClr val="000000">
                      <a:alpha val="43137"/>
                    </a:srgbClr>
                  </a:outerShdw>
                </a:effectLst>
              </a:rPr>
              <a:t>мусиш танцювати </a:t>
            </a:r>
            <a:r>
              <a:rPr lang="uk-UA" sz="2400" b="1" dirty="0" smtClean="0">
                <a:effectLst>
                  <a:outerShdw blurRad="38100" dist="38100" dir="2700000" algn="tl">
                    <a:srgbClr val="000000">
                      <a:alpha val="43137"/>
                    </a:srgbClr>
                  </a:outerShdw>
                </a:effectLst>
              </a:rPr>
              <a:t>аркан.  Хоч </a:t>
            </a:r>
            <a:r>
              <a:rPr lang="uk-UA" sz="2400" b="1" dirty="0">
                <a:effectLst>
                  <a:outerShdw blurRad="38100" dist="38100" dir="2700000" algn="tl">
                    <a:srgbClr val="000000">
                      <a:alpha val="43137"/>
                    </a:srgbClr>
                  </a:outerShdw>
                </a:effectLst>
              </a:rPr>
              <a:t>раз.</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Хоч раз ти повинен відчути,</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як тяжко рветься на цій </a:t>
            </a:r>
            <a:r>
              <a:rPr lang="uk-UA" sz="2400" b="1" dirty="0" smtClean="0">
                <a:effectLst>
                  <a:outerShdw blurRad="38100" dist="38100" dir="2700000" algn="tl">
                    <a:srgbClr val="000000">
                      <a:alpha val="43137"/>
                    </a:srgbClr>
                  </a:outerShdw>
                </a:effectLst>
              </a:rPr>
              <a:t>землі  древнє </a:t>
            </a:r>
            <a:r>
              <a:rPr lang="uk-UA" sz="2400" b="1" dirty="0">
                <a:effectLst>
                  <a:outerShdw blurRad="38100" dist="38100" dir="2700000" algn="tl">
                    <a:srgbClr val="000000">
                      <a:alpha val="43137"/>
                    </a:srgbClr>
                  </a:outerShdw>
                </a:effectLst>
              </a:rPr>
              <a:t>чоловіче коло,</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як тяжко зчеплені чоловічі </a:t>
            </a:r>
            <a:r>
              <a:rPr lang="uk-UA" sz="2400" b="1" dirty="0" smtClean="0">
                <a:effectLst>
                  <a:outerShdw blurRad="38100" dist="38100" dir="2700000" algn="tl">
                    <a:srgbClr val="000000">
                      <a:alpha val="43137"/>
                    </a:srgbClr>
                  </a:outerShdw>
                </a:effectLst>
              </a:rPr>
              <a:t>руки, </a:t>
            </a:r>
          </a:p>
          <a:p>
            <a:r>
              <a:rPr lang="uk-UA" sz="2400" b="1" dirty="0" smtClean="0">
                <a:effectLst>
                  <a:outerShdw blurRad="38100" dist="38100" dir="2700000" algn="tl">
                    <a:srgbClr val="000000">
                      <a:alpha val="43137"/>
                    </a:srgbClr>
                  </a:outerShdw>
                </a:effectLst>
              </a:rPr>
              <a:t>як </a:t>
            </a:r>
            <a:r>
              <a:rPr lang="uk-UA" sz="2400" b="1" dirty="0">
                <a:effectLst>
                  <a:outerShdw blurRad="38100" dist="38100" dir="2700000" algn="tl">
                    <a:srgbClr val="000000">
                      <a:alpha val="43137"/>
                    </a:srgbClr>
                  </a:outerShdw>
                </a:effectLst>
              </a:rPr>
              <a:t>тяжко почати і </a:t>
            </a:r>
            <a:r>
              <a:rPr lang="uk-UA" sz="2400" b="1" dirty="0" smtClean="0">
                <a:effectLst>
                  <a:outerShdw blurRad="38100" dist="38100" dir="2700000" algn="tl">
                    <a:srgbClr val="000000">
                      <a:alpha val="43137"/>
                    </a:srgbClr>
                  </a:outerShdw>
                </a:effectLst>
              </a:rPr>
              <a:t>зупинити  цей </a:t>
            </a:r>
            <a:r>
              <a:rPr lang="uk-UA" sz="2400" b="1" dirty="0">
                <a:effectLst>
                  <a:outerShdw blurRad="38100" dist="38100" dir="2700000" algn="tl">
                    <a:srgbClr val="000000">
                      <a:alpha val="43137"/>
                    </a:srgbClr>
                  </a:outerShdw>
                </a:effectLst>
              </a:rPr>
              <a:t>танець.</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Хоч </a:t>
            </a:r>
            <a:r>
              <a:rPr lang="uk-UA" sz="2400" b="1" dirty="0" smtClean="0">
                <a:effectLst>
                  <a:outerShdw blurRad="38100" dist="38100" dir="2700000" algn="tl">
                    <a:srgbClr val="000000">
                      <a:alpha val="43137"/>
                    </a:srgbClr>
                  </a:outerShdw>
                </a:effectLst>
              </a:rPr>
              <a:t>раз  ти </a:t>
            </a:r>
            <a:r>
              <a:rPr lang="uk-UA" sz="2400" b="1" dirty="0">
                <a:effectLst>
                  <a:outerShdw blurRad="38100" dist="38100" dir="2700000" algn="tl">
                    <a:srgbClr val="000000">
                      <a:alpha val="43137"/>
                    </a:srgbClr>
                  </a:outerShdw>
                </a:effectLst>
              </a:rPr>
              <a:t>стань у це найтісніше коло,</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обхопивши руками плечі двох побратимів,</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мертво стиснувши долоні інших,</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і тоді в заповітному колі</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ти протанцюєш під безоднею неба</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із криком по-звіриному протяжним.</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Щоб не випасти із цього грішного світу,</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хоч </a:t>
            </a:r>
            <a:r>
              <a:rPr lang="uk-UA" sz="2400" b="1" dirty="0" smtClean="0">
                <a:effectLst>
                  <a:outerShdw blurRad="38100" dist="38100" dir="2700000" algn="tl">
                    <a:srgbClr val="000000">
                      <a:alpha val="43137"/>
                    </a:srgbClr>
                  </a:outerShdw>
                </a:effectLst>
              </a:rPr>
              <a:t>раз змішай </a:t>
            </a:r>
            <a:r>
              <a:rPr lang="uk-UA" sz="2400" b="1" dirty="0">
                <a:effectLst>
                  <a:outerShdw blurRad="38100" dist="38100" dir="2700000" algn="tl">
                    <a:srgbClr val="000000">
                      <a:alpha val="43137"/>
                    </a:srgbClr>
                  </a:outerShdw>
                </a:effectLst>
              </a:rPr>
              <a:t>із </a:t>
            </a:r>
            <a:r>
              <a:rPr lang="uk-UA" sz="2400" b="1" dirty="0" smtClean="0">
                <a:effectLst>
                  <a:outerShdw blurRad="38100" dist="38100" dir="2700000" algn="tl">
                    <a:srgbClr val="000000">
                      <a:alpha val="43137"/>
                    </a:srgbClr>
                  </a:outerShdw>
                </a:effectLst>
              </a:rPr>
              <a:t>ближніми  піт </a:t>
            </a:r>
            <a:r>
              <a:rPr lang="uk-UA" sz="2400" b="1" dirty="0">
                <a:effectLst>
                  <a:outerShdw blurRad="38100" dist="38100" dir="2700000" algn="tl">
                    <a:srgbClr val="000000">
                      <a:alpha val="43137"/>
                    </a:srgbClr>
                  </a:outerShdw>
                </a:effectLst>
              </a:rPr>
              <a:t>і кров.</a:t>
            </a:r>
            <a:br>
              <a:rPr lang="uk-UA" sz="2400" b="1" dirty="0">
                <a:effectLst>
                  <a:outerShdw blurRad="38100" dist="38100" dir="2700000" algn="tl">
                    <a:srgbClr val="000000">
                      <a:alpha val="43137"/>
                    </a:srgbClr>
                  </a:outerShdw>
                </a:effectLst>
              </a:rPr>
            </a:br>
            <a:r>
              <a:rPr lang="uk-UA" sz="2400" b="1" dirty="0" smtClean="0">
                <a:effectLst>
                  <a:outerShdw blurRad="38100" dist="38100" dir="2700000" algn="tl">
                    <a:srgbClr val="000000">
                      <a:alpha val="43137"/>
                    </a:srgbClr>
                  </a:outerShdw>
                </a:effectLst>
              </a:rPr>
              <a:t>Сину людський, ти </a:t>
            </a:r>
            <a:r>
              <a:rPr lang="uk-UA" sz="2400" b="1" dirty="0">
                <a:effectLst>
                  <a:outerShdw blurRad="38100" dist="38100" dir="2700000" algn="tl">
                    <a:srgbClr val="000000">
                      <a:alpha val="43137"/>
                    </a:srgbClr>
                  </a:outerShdw>
                </a:effectLst>
              </a:rPr>
              <a:t>стаєш у чоловіче коло,</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ти готовий до цього древнього </a:t>
            </a:r>
            <a:r>
              <a:rPr lang="uk-UA" sz="2400" b="1" dirty="0" smtClean="0">
                <a:effectLst>
                  <a:outerShdw blurRad="38100" dist="38100" dir="2700000" algn="tl">
                    <a:srgbClr val="000000">
                      <a:alpha val="43137"/>
                    </a:srgbClr>
                  </a:outerShdw>
                </a:effectLst>
              </a:rPr>
              <a:t>танцю тільки </a:t>
            </a:r>
            <a:r>
              <a:rPr lang="uk-UA" sz="2400" b="1" dirty="0">
                <a:effectLst>
                  <a:outerShdw blurRad="38100" dist="38100" dir="2700000" algn="tl">
                    <a:srgbClr val="000000">
                      <a:alpha val="43137"/>
                    </a:srgbClr>
                  </a:outerShdw>
                </a:effectLst>
              </a:rPr>
              <a:t>тепер.</a:t>
            </a:r>
            <a:br>
              <a:rPr lang="uk-UA" sz="2400" b="1" dirty="0">
                <a:effectLst>
                  <a:outerShdw blurRad="38100" dist="38100" dir="2700000" algn="tl">
                    <a:srgbClr val="000000">
                      <a:alpha val="43137"/>
                    </a:srgbClr>
                  </a:outerShdw>
                </a:effectLst>
              </a:rPr>
            </a:br>
            <a:r>
              <a:rPr lang="uk-UA" sz="2400" b="1" dirty="0">
                <a:effectLst>
                  <a:outerShdw blurRad="38100" dist="38100" dir="2700000" algn="tl">
                    <a:srgbClr val="000000">
                      <a:alpha val="43137"/>
                    </a:srgbClr>
                  </a:outerShdw>
                </a:effectLst>
              </a:rPr>
              <a:t>З хрестом за </a:t>
            </a:r>
            <a:r>
              <a:rPr lang="uk-UA" sz="2400" b="1" dirty="0" err="1" smtClean="0">
                <a:effectLst>
                  <a:outerShdw blurRad="38100" dist="38100" dir="2700000" algn="tl">
                    <a:srgbClr val="000000">
                      <a:alpha val="43137"/>
                    </a:srgbClr>
                  </a:outerShdw>
                </a:effectLst>
              </a:rPr>
              <a:t>плечима</a:t>
            </a:r>
            <a:r>
              <a:rPr lang="uk-UA" sz="2400" b="1" dirty="0" smtClean="0">
                <a:effectLst>
                  <a:outerShdw blurRad="38100" dist="38100" dir="2700000" algn="tl">
                    <a:srgbClr val="000000">
                      <a:alpha val="43137"/>
                    </a:srgbClr>
                  </a:outerShdw>
                </a:effectLst>
              </a:rPr>
              <a:t>. З </a:t>
            </a:r>
            <a:r>
              <a:rPr lang="uk-UA" sz="2400" b="1" dirty="0">
                <a:effectLst>
                  <a:outerShdw blurRad="38100" dist="38100" dir="2700000" algn="tl">
                    <a:srgbClr val="000000">
                      <a:alpha val="43137"/>
                    </a:srgbClr>
                  </a:outerShdw>
                </a:effectLst>
              </a:rPr>
              <a:t>двома </a:t>
            </a:r>
            <a:r>
              <a:rPr lang="uk-UA" sz="2400" b="1" dirty="0" smtClean="0">
                <a:effectLst>
                  <a:outerShdw blurRad="38100" dist="38100" dir="2700000" algn="tl">
                    <a:srgbClr val="000000">
                      <a:alpha val="43137"/>
                    </a:srgbClr>
                  </a:outerShdw>
                </a:effectLst>
              </a:rPr>
              <a:t>розбійниками. Тільки </a:t>
            </a:r>
            <a:r>
              <a:rPr lang="uk-UA" sz="2400" b="1" dirty="0">
                <a:effectLst>
                  <a:outerShdw blurRad="38100" dist="38100" dir="2700000" algn="tl">
                    <a:srgbClr val="000000">
                      <a:alpha val="43137"/>
                    </a:srgbClr>
                  </a:outerShdw>
                </a:effectLst>
              </a:rPr>
              <a:t>раз.</a:t>
            </a:r>
            <a:endParaRPr lang="uk-UA" sz="2400" b="1" dirty="0">
              <a:effectLst>
                <a:outerShdw blurRad="38100" dist="38100" dir="2700000" algn="tl">
                  <a:srgbClr val="000000">
                    <a:alpha val="43137"/>
                  </a:srgbClr>
                </a:outerShdw>
              </a:effectLst>
            </a:endParaRPr>
          </a:p>
          <a:p>
            <a:r>
              <a:rPr lang="uk-UA" sz="2400" dirty="0"/>
              <a:t/>
            </a:r>
            <a:br>
              <a:rPr lang="uk-UA" sz="2400" dirty="0"/>
            </a:br>
            <a:endParaRPr lang="ru-RU" sz="2400" dirty="0" smtClean="0"/>
          </a:p>
          <a:p>
            <a:pPr>
              <a:buFont typeface="Arial" charset="0"/>
              <a:buNone/>
              <a:defRPr/>
            </a:pPr>
            <a:endParaRPr lang="ru-RU" sz="2200" dirty="0"/>
          </a:p>
        </p:txBody>
      </p:sp>
    </p:spTree>
    <p:extLst>
      <p:ext uri="{BB962C8B-B14F-4D97-AF65-F5344CB8AC3E}">
        <p14:creationId xmlns:p14="http://schemas.microsoft.com/office/powerpoint/2010/main" val="3916513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ctrTitle"/>
            <p:custDataLst>
              <p:tags r:id="rId1"/>
            </p:custDataLst>
          </p:nvPr>
        </p:nvSpPr>
        <p:spPr>
          <a:xfrm>
            <a:off x="0" y="0"/>
            <a:ext cx="9144000" cy="857250"/>
          </a:xfrm>
        </p:spPr>
        <p:txBody>
          <a:bodyPr/>
          <a:lstStyle/>
          <a:p>
            <a:r>
              <a:rPr lang="ru-RU" altLang="ru-RU" sz="2400" smtClean="0"/>
              <a:t> </a:t>
            </a:r>
            <a:r>
              <a:rPr lang="ru-RU" altLang="ru-RU" sz="4000" b="1" smtClean="0">
                <a:solidFill>
                  <a:srgbClr val="800000"/>
                </a:solidFill>
                <a:latin typeface="Arno Pro Caption" pitchFamily="18" charset="0"/>
              </a:rPr>
              <a:t>«Чоловічий танець»</a:t>
            </a:r>
          </a:p>
        </p:txBody>
      </p:sp>
      <p:sp>
        <p:nvSpPr>
          <p:cNvPr id="3" name="Подзаголовок 2"/>
          <p:cNvSpPr>
            <a:spLocks noGrp="1"/>
          </p:cNvSpPr>
          <p:nvPr>
            <p:ph type="subTitle" idx="1"/>
            <p:custDataLst>
              <p:tags r:id="rId2"/>
            </p:custDataLst>
          </p:nvPr>
        </p:nvSpPr>
        <p:spPr>
          <a:xfrm>
            <a:off x="0" y="857250"/>
            <a:ext cx="9144000" cy="4429125"/>
          </a:xfrm>
        </p:spPr>
        <p:txBody>
          <a:bodyPr/>
          <a:lstStyle/>
          <a:p>
            <a:pPr algn="l">
              <a:lnSpc>
                <a:spcPct val="150000"/>
              </a:lnSpc>
              <a:buFont typeface="Wingdings" pitchFamily="2" charset="2"/>
              <a:buChar char="v"/>
              <a:defRPr/>
            </a:pPr>
            <a:r>
              <a:rPr lang="ru-RU" sz="2200" b="1" dirty="0" smtClean="0">
                <a:solidFill>
                  <a:srgbClr val="CC0000"/>
                </a:solidFill>
                <a:latin typeface="Arno Pro Caption" pitchFamily="18" charset="0"/>
              </a:rPr>
              <a:t>Тема: </a:t>
            </a:r>
            <a:r>
              <a:rPr lang="ru-RU" sz="2200" dirty="0" err="1" smtClean="0">
                <a:solidFill>
                  <a:srgbClr val="002060"/>
                </a:solidFill>
                <a:latin typeface="Arno Pro Caption" pitchFamily="18" charset="0"/>
              </a:rPr>
              <a:t>відтворення</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особливостей</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чоловічого</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танцю</a:t>
            </a:r>
            <a:r>
              <a:rPr lang="ru-RU" sz="2200" dirty="0" smtClean="0">
                <a:solidFill>
                  <a:srgbClr val="002060"/>
                </a:solidFill>
                <a:latin typeface="Arno Pro Caption" pitchFamily="18" charset="0"/>
              </a:rPr>
              <a:t> у </a:t>
            </a:r>
            <a:r>
              <a:rPr lang="ru-RU" sz="2200" dirty="0" err="1" smtClean="0">
                <a:solidFill>
                  <a:srgbClr val="002060"/>
                </a:solidFill>
                <a:latin typeface="Arno Pro Caption" pitchFamily="18" charset="0"/>
              </a:rPr>
              <a:t>формі</a:t>
            </a:r>
            <a:r>
              <a:rPr lang="ru-RU" sz="2200" dirty="0" smtClean="0">
                <a:solidFill>
                  <a:srgbClr val="002060"/>
                </a:solidFill>
                <a:latin typeface="Arno Pro Caption" pitchFamily="18" charset="0"/>
              </a:rPr>
              <a:t> аркану, </a:t>
            </a:r>
            <a:r>
              <a:rPr lang="ru-RU" sz="2200" dirty="0" err="1" smtClean="0">
                <a:solidFill>
                  <a:srgbClr val="002060"/>
                </a:solidFill>
                <a:latin typeface="Arno Pro Caption" pitchFamily="18" charset="0"/>
              </a:rPr>
              <a:t>що</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перетворюється</a:t>
            </a:r>
            <a:r>
              <a:rPr lang="ru-RU" sz="2200" dirty="0" smtClean="0">
                <a:solidFill>
                  <a:srgbClr val="002060"/>
                </a:solidFill>
                <a:latin typeface="Arno Pro Caption" pitchFamily="18" charset="0"/>
              </a:rPr>
              <a:t> на </a:t>
            </a:r>
            <a:r>
              <a:rPr lang="ru-RU" sz="2200" dirty="0" err="1" smtClean="0">
                <a:solidFill>
                  <a:srgbClr val="002060"/>
                </a:solidFill>
                <a:latin typeface="Arno Pro Caption" pitchFamily="18" charset="0"/>
              </a:rPr>
              <a:t>таємничий</a:t>
            </a:r>
            <a:r>
              <a:rPr lang="ru-RU" sz="2200" dirty="0" smtClean="0">
                <a:solidFill>
                  <a:srgbClr val="002060"/>
                </a:solidFill>
                <a:latin typeface="Arno Pro Caption" pitchFamily="18" charset="0"/>
              </a:rPr>
              <a:t> ритуал.</a:t>
            </a:r>
          </a:p>
          <a:p>
            <a:pPr algn="l">
              <a:lnSpc>
                <a:spcPct val="150000"/>
              </a:lnSpc>
              <a:buFont typeface="Wingdings" pitchFamily="2" charset="2"/>
              <a:buChar char="v"/>
              <a:defRPr/>
            </a:pPr>
            <a:r>
              <a:rPr lang="ru-RU" sz="2200" b="1" dirty="0" err="1" smtClean="0">
                <a:solidFill>
                  <a:srgbClr val="CC0000"/>
                </a:solidFill>
                <a:latin typeface="Arno Pro Caption" pitchFamily="18" charset="0"/>
              </a:rPr>
              <a:t>Ідея</a:t>
            </a:r>
            <a:r>
              <a:rPr lang="ru-RU" sz="2200" b="1" dirty="0" smtClean="0">
                <a:solidFill>
                  <a:srgbClr val="CC0000"/>
                </a:solidFill>
                <a:latin typeface="Arno Pro Caption" pitchFamily="18" charset="0"/>
              </a:rPr>
              <a:t>: </a:t>
            </a:r>
            <a:r>
              <a:rPr lang="ru-RU" sz="2200" dirty="0" err="1" smtClean="0">
                <a:solidFill>
                  <a:srgbClr val="002060"/>
                </a:solidFill>
                <a:latin typeface="Arno Pro Caption" pitchFamily="18" charset="0"/>
              </a:rPr>
              <a:t>возвеличення</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чоловічого</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танцю</a:t>
            </a:r>
            <a:r>
              <a:rPr lang="ru-RU" sz="2200" dirty="0" smtClean="0">
                <a:solidFill>
                  <a:srgbClr val="002060"/>
                </a:solidFill>
                <a:latin typeface="Arno Pro Caption" pitchFamily="18" charset="0"/>
              </a:rPr>
              <a:t> як </a:t>
            </a:r>
            <a:r>
              <a:rPr lang="ru-RU" sz="2200" dirty="0" err="1" smtClean="0">
                <a:solidFill>
                  <a:srgbClr val="002060"/>
                </a:solidFill>
                <a:latin typeface="Arno Pro Caption" pitchFamily="18" charset="0"/>
              </a:rPr>
              <a:t>стихії</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родової</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єдності</a:t>
            </a:r>
            <a:r>
              <a:rPr lang="ru-RU" sz="2200" dirty="0" smtClean="0">
                <a:solidFill>
                  <a:srgbClr val="002060"/>
                </a:solidFill>
                <a:latin typeface="Arno Pro Caption" pitchFamily="18" charset="0"/>
              </a:rPr>
              <a:t>.</a:t>
            </a:r>
          </a:p>
          <a:p>
            <a:pPr algn="l">
              <a:lnSpc>
                <a:spcPct val="150000"/>
              </a:lnSpc>
              <a:buFont typeface="Wingdings" pitchFamily="2" charset="2"/>
              <a:buChar char="v"/>
              <a:defRPr/>
            </a:pPr>
            <a:r>
              <a:rPr lang="ru-RU" sz="2200" b="1" dirty="0" err="1" smtClean="0">
                <a:solidFill>
                  <a:srgbClr val="CC0000"/>
                </a:solidFill>
                <a:latin typeface="Arno Pro Caption" pitchFamily="18" charset="0"/>
              </a:rPr>
              <a:t>Основна</a:t>
            </a:r>
            <a:r>
              <a:rPr lang="ru-RU" sz="2200" b="1" dirty="0" smtClean="0">
                <a:solidFill>
                  <a:srgbClr val="CC0000"/>
                </a:solidFill>
                <a:latin typeface="Arno Pro Caption" pitchFamily="18" charset="0"/>
              </a:rPr>
              <a:t> думка: </a:t>
            </a:r>
            <a:r>
              <a:rPr lang="ru-RU" sz="2200" dirty="0" err="1" smtClean="0">
                <a:solidFill>
                  <a:srgbClr val="002060"/>
                </a:solidFill>
                <a:latin typeface="Arno Pro Caption" pitchFamily="18" charset="0"/>
              </a:rPr>
              <a:t>Щоб</a:t>
            </a:r>
            <a:r>
              <a:rPr lang="ru-RU" sz="2200" dirty="0" smtClean="0">
                <a:solidFill>
                  <a:srgbClr val="002060"/>
                </a:solidFill>
                <a:latin typeface="Arno Pro Caption" pitchFamily="18" charset="0"/>
              </a:rPr>
              <a:t> не </a:t>
            </a:r>
            <a:r>
              <a:rPr lang="ru-RU" sz="2200" dirty="0" err="1" smtClean="0">
                <a:solidFill>
                  <a:srgbClr val="002060"/>
                </a:solidFill>
                <a:latin typeface="Arno Pro Caption" pitchFamily="18" charset="0"/>
              </a:rPr>
              <a:t>випасти</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із</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цього</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грішного</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світу</a:t>
            </a:r>
            <a:r>
              <a:rPr lang="ru-RU" sz="2200" dirty="0" smtClean="0">
                <a:solidFill>
                  <a:srgbClr val="002060"/>
                </a:solidFill>
                <a:latin typeface="Arno Pro Caption" pitchFamily="18" charset="0"/>
              </a:rPr>
              <a:t>, / </a:t>
            </a:r>
            <a:r>
              <a:rPr lang="ru-RU" sz="2200" dirty="0" err="1" smtClean="0">
                <a:solidFill>
                  <a:srgbClr val="002060"/>
                </a:solidFill>
                <a:latin typeface="Arno Pro Caption" pitchFamily="18" charset="0"/>
              </a:rPr>
              <a:t>хоч</a:t>
            </a:r>
            <a:r>
              <a:rPr lang="ru-RU" sz="2200" dirty="0" smtClean="0">
                <a:solidFill>
                  <a:srgbClr val="002060"/>
                </a:solidFill>
                <a:latin typeface="Arno Pro Caption" pitchFamily="18" charset="0"/>
              </a:rPr>
              <a:t> раз / </a:t>
            </a:r>
            <a:r>
              <a:rPr lang="ru-RU" sz="2200" dirty="0" err="1" smtClean="0">
                <a:solidFill>
                  <a:srgbClr val="002060"/>
                </a:solidFill>
                <a:latin typeface="Arno Pro Caption" pitchFamily="18" charset="0"/>
              </a:rPr>
              <a:t>змішай</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із</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ближніми</a:t>
            </a:r>
            <a:r>
              <a:rPr lang="ru-RU" sz="2200" dirty="0" smtClean="0">
                <a:solidFill>
                  <a:srgbClr val="002060"/>
                </a:solidFill>
                <a:latin typeface="Arno Pro Caption" pitchFamily="18" charset="0"/>
              </a:rPr>
              <a:t> / </a:t>
            </a:r>
            <a:r>
              <a:rPr lang="ru-RU" sz="2200" dirty="0" err="1" smtClean="0">
                <a:solidFill>
                  <a:srgbClr val="002060"/>
                </a:solidFill>
                <a:latin typeface="Arno Pro Caption" pitchFamily="18" charset="0"/>
              </a:rPr>
              <a:t>піт</a:t>
            </a:r>
            <a:r>
              <a:rPr lang="ru-RU" sz="2200" dirty="0" smtClean="0">
                <a:solidFill>
                  <a:srgbClr val="002060"/>
                </a:solidFill>
                <a:latin typeface="Arno Pro Caption" pitchFamily="18" charset="0"/>
              </a:rPr>
              <a:t> </a:t>
            </a:r>
            <a:r>
              <a:rPr lang="ru-RU" sz="2200" dirty="0" err="1" smtClean="0">
                <a:solidFill>
                  <a:srgbClr val="002060"/>
                </a:solidFill>
                <a:latin typeface="Arno Pro Caption" pitchFamily="18" charset="0"/>
              </a:rPr>
              <a:t>і</a:t>
            </a:r>
            <a:r>
              <a:rPr lang="ru-RU" sz="2200" dirty="0" smtClean="0">
                <a:solidFill>
                  <a:srgbClr val="002060"/>
                </a:solidFill>
                <a:latin typeface="Arno Pro Caption" pitchFamily="18" charset="0"/>
              </a:rPr>
              <a:t> кров.</a:t>
            </a:r>
          </a:p>
          <a:p>
            <a:pPr algn="l">
              <a:lnSpc>
                <a:spcPct val="150000"/>
              </a:lnSpc>
              <a:buFont typeface="Wingdings" pitchFamily="2" charset="2"/>
              <a:buChar char="v"/>
              <a:defRPr/>
            </a:pPr>
            <a:r>
              <a:rPr lang="ru-RU" sz="2200" b="1" dirty="0" smtClean="0">
                <a:solidFill>
                  <a:srgbClr val="CC0000"/>
                </a:solidFill>
                <a:latin typeface="Arno Pro Caption" pitchFamily="18" charset="0"/>
              </a:rPr>
              <a:t>Жанр: </a:t>
            </a:r>
            <a:r>
              <a:rPr lang="ru-RU" sz="2200" dirty="0" err="1" smtClean="0">
                <a:solidFill>
                  <a:srgbClr val="002060"/>
                </a:solidFill>
                <a:latin typeface="Arno Pro Caption" pitchFamily="18" charset="0"/>
              </a:rPr>
              <a:t>поезія-замовляння</a:t>
            </a:r>
            <a:r>
              <a:rPr lang="ru-RU" sz="2200" dirty="0" smtClean="0">
                <a:solidFill>
                  <a:srgbClr val="002060"/>
                </a:solidFill>
                <a:latin typeface="Arno Pro Caption" pitchFamily="18" charset="0"/>
              </a:rPr>
              <a:t>.</a:t>
            </a:r>
          </a:p>
          <a:p>
            <a:pPr algn="l">
              <a:lnSpc>
                <a:spcPct val="150000"/>
              </a:lnSpc>
              <a:buFont typeface="Wingdings" pitchFamily="2" charset="2"/>
              <a:buChar char="v"/>
              <a:defRPr/>
            </a:pPr>
            <a:r>
              <a:rPr lang="ru-RU" sz="2200" b="1" dirty="0" smtClean="0">
                <a:solidFill>
                  <a:srgbClr val="CC0000"/>
                </a:solidFill>
                <a:latin typeface="Arno Pro Caption" pitchFamily="18" charset="0"/>
              </a:rPr>
              <a:t>Форма </a:t>
            </a:r>
            <a:r>
              <a:rPr lang="ru-RU" sz="2200" b="1" dirty="0" err="1" smtClean="0">
                <a:solidFill>
                  <a:srgbClr val="CC0000"/>
                </a:solidFill>
                <a:latin typeface="Arno Pro Caption" pitchFamily="18" charset="0"/>
              </a:rPr>
              <a:t>вірша</a:t>
            </a:r>
            <a:r>
              <a:rPr lang="ru-RU" sz="2200" b="1" dirty="0" smtClean="0">
                <a:solidFill>
                  <a:srgbClr val="CC0000"/>
                </a:solidFill>
                <a:latin typeface="Arno Pro Caption" pitchFamily="18" charset="0"/>
              </a:rPr>
              <a:t>: </a:t>
            </a:r>
            <a:r>
              <a:rPr lang="ru-RU" sz="2200" dirty="0" err="1" smtClean="0">
                <a:solidFill>
                  <a:srgbClr val="002060"/>
                </a:solidFill>
                <a:latin typeface="Arno Pro Caption" pitchFamily="18" charset="0"/>
              </a:rPr>
              <a:t>верлібр</a:t>
            </a:r>
            <a:r>
              <a:rPr lang="ru-RU" sz="2200" dirty="0" smtClean="0">
                <a:solidFill>
                  <a:srgbClr val="002060"/>
                </a:solidFill>
                <a:latin typeface="Arno Pro Caption" pitchFamily="18" charset="0"/>
              </a:rPr>
              <a:t>.</a:t>
            </a:r>
          </a:p>
          <a:p>
            <a:pPr>
              <a:buFont typeface="Arial" charset="0"/>
              <a:buNone/>
              <a:defRPr/>
            </a:pPr>
            <a:endParaRPr lang="ru-RU"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ctrTitle"/>
            <p:custDataLst>
              <p:tags r:id="rId1"/>
            </p:custDataLst>
          </p:nvPr>
        </p:nvSpPr>
        <p:spPr>
          <a:xfrm>
            <a:off x="0" y="0"/>
            <a:ext cx="9144000" cy="1470025"/>
          </a:xfrm>
        </p:spPr>
        <p:txBody>
          <a:bodyPr/>
          <a:lstStyle/>
          <a:p>
            <a:r>
              <a:rPr lang="ru-RU" altLang="ru-RU" sz="4000" b="1" smtClean="0">
                <a:solidFill>
                  <a:srgbClr val="A10B20"/>
                </a:solidFill>
                <a:latin typeface="Arno Pro Caption" pitchFamily="18" charset="0"/>
              </a:rPr>
              <a:t>Художні особливості твору</a:t>
            </a:r>
            <a:br>
              <a:rPr lang="ru-RU" altLang="ru-RU" sz="4000" b="1" smtClean="0">
                <a:solidFill>
                  <a:srgbClr val="A10B20"/>
                </a:solidFill>
                <a:latin typeface="Arno Pro Caption" pitchFamily="18" charset="0"/>
              </a:rPr>
            </a:br>
            <a:endParaRPr lang="ru-RU" altLang="ru-RU" sz="4000" b="1" smtClean="0">
              <a:solidFill>
                <a:srgbClr val="A10B20"/>
              </a:solidFill>
              <a:latin typeface="Arno Pro Caption" pitchFamily="18" charset="0"/>
            </a:endParaRPr>
          </a:p>
        </p:txBody>
      </p:sp>
      <p:sp>
        <p:nvSpPr>
          <p:cNvPr id="12291" name="Подзаголовок 2"/>
          <p:cNvSpPr>
            <a:spLocks noGrp="1"/>
          </p:cNvSpPr>
          <p:nvPr>
            <p:ph type="subTitle" idx="1"/>
            <p:custDataLst>
              <p:tags r:id="rId2"/>
            </p:custDataLst>
          </p:nvPr>
        </p:nvSpPr>
        <p:spPr>
          <a:xfrm>
            <a:off x="0" y="1000125"/>
            <a:ext cx="9144000" cy="3929063"/>
          </a:xfrm>
        </p:spPr>
        <p:txBody>
          <a:bodyPr/>
          <a:lstStyle/>
          <a:p>
            <a:pPr algn="l">
              <a:lnSpc>
                <a:spcPct val="150000"/>
              </a:lnSpc>
              <a:buFont typeface="Wingdings" panose="05000000000000000000" pitchFamily="2" charset="2"/>
              <a:buChar char="v"/>
            </a:pPr>
            <a:r>
              <a:rPr lang="ru-RU" altLang="ru-RU" sz="2200" b="1" smtClean="0">
                <a:solidFill>
                  <a:srgbClr val="CC0000"/>
                </a:solidFill>
                <a:latin typeface="Arno Pro Caption" pitchFamily="18" charset="0"/>
              </a:rPr>
              <a:t>Повтори: </a:t>
            </a:r>
            <a:r>
              <a:rPr lang="ru-RU" altLang="ru-RU" sz="2200" smtClean="0">
                <a:solidFill>
                  <a:srgbClr val="002060"/>
                </a:solidFill>
                <a:latin typeface="Arno Pro Caption" pitchFamily="18" charset="0"/>
              </a:rPr>
              <a:t>«Хоч раз…», «як тяжко», «ти…»</a:t>
            </a:r>
          </a:p>
          <a:p>
            <a:pPr algn="l">
              <a:lnSpc>
                <a:spcPct val="150000"/>
              </a:lnSpc>
              <a:buFont typeface="Wingdings" panose="05000000000000000000" pitchFamily="2" charset="2"/>
              <a:buChar char="v"/>
            </a:pPr>
            <a:r>
              <a:rPr lang="ru-RU" altLang="ru-RU" sz="2200" b="1" smtClean="0">
                <a:solidFill>
                  <a:srgbClr val="CC0000"/>
                </a:solidFill>
                <a:latin typeface="Arno Pro Caption" pitchFamily="18" charset="0"/>
              </a:rPr>
              <a:t>Епітети: </a:t>
            </a:r>
            <a:r>
              <a:rPr lang="ru-RU" altLang="ru-RU" sz="2200" smtClean="0">
                <a:solidFill>
                  <a:srgbClr val="002060"/>
                </a:solidFill>
                <a:latin typeface="Arno Pro Caption" pitchFamily="18" charset="0"/>
              </a:rPr>
              <a:t>«древнє чоловіче коло», «найтісніше заповітне коло», «грішний світ».</a:t>
            </a:r>
          </a:p>
          <a:p>
            <a:pPr algn="l">
              <a:lnSpc>
                <a:spcPct val="150000"/>
              </a:lnSpc>
              <a:buFont typeface="Wingdings" panose="05000000000000000000" pitchFamily="2" charset="2"/>
              <a:buChar char="v"/>
            </a:pPr>
            <a:r>
              <a:rPr lang="ru-RU" altLang="ru-RU" sz="2200" b="1" smtClean="0">
                <a:solidFill>
                  <a:srgbClr val="CC0000"/>
                </a:solidFill>
                <a:latin typeface="Arno Pro Caption" pitchFamily="18" charset="0"/>
              </a:rPr>
              <a:t>Метафори: </a:t>
            </a:r>
            <a:r>
              <a:rPr lang="ru-RU" altLang="ru-RU" sz="2200" smtClean="0">
                <a:solidFill>
                  <a:srgbClr val="002060"/>
                </a:solidFill>
                <a:latin typeface="Arno Pro Caption" pitchFamily="18" charset="0"/>
              </a:rPr>
              <a:t>«коло тяжко рветься», «мертво стиснувши долоні інших», «щоб не випасти із цього світу».</a:t>
            </a:r>
          </a:p>
          <a:p>
            <a:pPr algn="l">
              <a:lnSpc>
                <a:spcPct val="150000"/>
              </a:lnSpc>
              <a:buFont typeface="Wingdings" panose="05000000000000000000" pitchFamily="2" charset="2"/>
              <a:buChar char="v"/>
            </a:pPr>
            <a:r>
              <a:rPr lang="ru-RU" altLang="ru-RU" sz="2200" b="1" smtClean="0">
                <a:solidFill>
                  <a:srgbClr val="CC0000"/>
                </a:solidFill>
                <a:latin typeface="Arno Pro Caption" pitchFamily="18" charset="0"/>
              </a:rPr>
              <a:t>Звертання: </a:t>
            </a:r>
            <a:r>
              <a:rPr lang="ru-RU" altLang="ru-RU" sz="2200" smtClean="0">
                <a:solidFill>
                  <a:srgbClr val="002060"/>
                </a:solidFill>
                <a:latin typeface="Arno Pro Caption" pitchFamily="18" charset="0"/>
              </a:rPr>
              <a:t>«Сину людський».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ctrTitle"/>
            <p:custDataLst>
              <p:tags r:id="rId1"/>
            </p:custDataLst>
          </p:nvPr>
        </p:nvSpPr>
        <p:spPr>
          <a:xfrm>
            <a:off x="0" y="476672"/>
            <a:ext cx="8964488" cy="1944216"/>
          </a:xfrm>
        </p:spPr>
        <p:txBody>
          <a:bodyPr/>
          <a:lstStyle/>
          <a:p>
            <a:pPr>
              <a:lnSpc>
                <a:spcPct val="150000"/>
              </a:lnSpc>
            </a:pPr>
            <a:r>
              <a:rPr lang="ru-RU" altLang="ru-RU" sz="4800" b="1" dirty="0" err="1" smtClean="0">
                <a:solidFill>
                  <a:srgbClr val="800000"/>
                </a:solidFill>
                <a:latin typeface="Arno Pro Caption" pitchFamily="18" charset="0"/>
              </a:rPr>
              <a:t>Домашнє</a:t>
            </a:r>
            <a:r>
              <a:rPr lang="ru-RU" altLang="ru-RU" sz="4800" b="1" dirty="0" smtClean="0">
                <a:solidFill>
                  <a:srgbClr val="800000"/>
                </a:solidFill>
                <a:latin typeface="Arno Pro Caption" pitchFamily="18" charset="0"/>
              </a:rPr>
              <a:t> </a:t>
            </a:r>
            <a:r>
              <a:rPr lang="ru-RU" altLang="ru-RU" sz="4800" b="1" dirty="0" err="1" smtClean="0">
                <a:solidFill>
                  <a:srgbClr val="800000"/>
                </a:solidFill>
                <a:latin typeface="Arno Pro Caption" pitchFamily="18" charset="0"/>
              </a:rPr>
              <a:t>завдання</a:t>
            </a:r>
            <a:r>
              <a:rPr lang="ru-RU" altLang="ru-RU" sz="4800" b="1" dirty="0" smtClean="0">
                <a:solidFill>
                  <a:srgbClr val="800000"/>
                </a:solidFill>
                <a:latin typeface="Arno Pro Caption" pitchFamily="18" charset="0"/>
              </a:rPr>
              <a:t/>
            </a:r>
            <a:br>
              <a:rPr lang="ru-RU" altLang="ru-RU" sz="4800" b="1" dirty="0" smtClean="0">
                <a:solidFill>
                  <a:srgbClr val="800000"/>
                </a:solidFill>
                <a:latin typeface="Arno Pro Caption" pitchFamily="18" charset="0"/>
              </a:rPr>
            </a:br>
            <a:r>
              <a:rPr lang="ru-RU" altLang="ru-RU" sz="3600" b="1" dirty="0" err="1">
                <a:latin typeface="Arno Pro Caption" pitchFamily="18" charset="0"/>
              </a:rPr>
              <a:t>П</a:t>
            </a:r>
            <a:r>
              <a:rPr lang="ru-RU" altLang="ru-RU" sz="3600" b="1" dirty="0" err="1" smtClean="0">
                <a:latin typeface="Arno Pro Caption" pitchFamily="18" charset="0"/>
              </a:rPr>
              <a:t>ереглянути</a:t>
            </a:r>
            <a:r>
              <a:rPr lang="ru-RU" altLang="ru-RU" sz="3600" b="1" dirty="0" smtClean="0">
                <a:latin typeface="Arno Pro Caption" pitchFamily="18" charset="0"/>
              </a:rPr>
              <a:t> </a:t>
            </a:r>
            <a:r>
              <a:rPr lang="ru-RU" altLang="ru-RU" sz="3600" b="1" dirty="0" err="1" smtClean="0">
                <a:latin typeface="Arno Pro Caption" pitchFamily="18" charset="0"/>
              </a:rPr>
              <a:t>відео</a:t>
            </a:r>
            <a:r>
              <a:rPr lang="ru-RU" altLang="ru-RU" sz="3600" b="1" dirty="0" smtClean="0">
                <a:latin typeface="Arno Pro Caption" pitchFamily="18" charset="0"/>
              </a:rPr>
              <a:t>, де </a:t>
            </a:r>
            <a:r>
              <a:rPr lang="ru-RU" altLang="ru-RU" sz="3600" b="1" dirty="0" err="1" smtClean="0">
                <a:latin typeface="Arno Pro Caption" pitchFamily="18" charset="0"/>
              </a:rPr>
              <a:t>танцюють</a:t>
            </a:r>
            <a:r>
              <a:rPr lang="ru-RU" altLang="ru-RU" sz="3600" b="1" dirty="0" smtClean="0">
                <a:latin typeface="Arno Pro Caption" pitchFamily="18" charset="0"/>
              </a:rPr>
              <a:t> аркан</a:t>
            </a:r>
            <a:r>
              <a:rPr lang="ru-RU" altLang="ru-RU" sz="2400" dirty="0" smtClean="0">
                <a:latin typeface="Arno Pro Caption" pitchFamily="18" charset="0"/>
              </a:rPr>
              <a:t/>
            </a:r>
            <a:br>
              <a:rPr lang="ru-RU" altLang="ru-RU" sz="2400" dirty="0" smtClean="0">
                <a:latin typeface="Arno Pro Caption" pitchFamily="18" charset="0"/>
              </a:rPr>
            </a:br>
            <a:r>
              <a:rPr lang="ru-RU" altLang="ru-RU" sz="3600" dirty="0" err="1" smtClean="0">
                <a:solidFill>
                  <a:srgbClr val="006600"/>
                </a:solidFill>
                <a:latin typeface="Arno Pro Caption" pitchFamily="18" charset="0"/>
              </a:rPr>
              <a:t>Підготувати</a:t>
            </a:r>
            <a:r>
              <a:rPr lang="ru-RU" altLang="ru-RU" sz="3600" dirty="0" smtClean="0">
                <a:solidFill>
                  <a:srgbClr val="006600"/>
                </a:solidFill>
                <a:latin typeface="Arno Pro Caption" pitchFamily="18" charset="0"/>
              </a:rPr>
              <a:t> </a:t>
            </a:r>
            <a:r>
              <a:rPr lang="ru-RU" altLang="ru-RU" sz="3600" dirty="0" err="1" smtClean="0">
                <a:solidFill>
                  <a:srgbClr val="006600"/>
                </a:solidFill>
                <a:latin typeface="Arno Pro Caption" pitchFamily="18" charset="0"/>
              </a:rPr>
              <a:t>розповідь</a:t>
            </a:r>
            <a:r>
              <a:rPr lang="ru-RU" altLang="ru-RU" sz="3600" dirty="0" smtClean="0">
                <a:solidFill>
                  <a:srgbClr val="006600"/>
                </a:solidFill>
                <a:latin typeface="Arno Pro Caption" pitchFamily="18" charset="0"/>
              </a:rPr>
              <a:t> про </a:t>
            </a:r>
            <a:r>
              <a:rPr lang="ru-RU" altLang="ru-RU" sz="3600" dirty="0" err="1" smtClean="0">
                <a:solidFill>
                  <a:srgbClr val="006600"/>
                </a:solidFill>
                <a:latin typeface="Arno Pro Caption" pitchFamily="18" charset="0"/>
              </a:rPr>
              <a:t>Івана</a:t>
            </a:r>
            <a:r>
              <a:rPr lang="ru-RU" altLang="ru-RU" sz="3600" dirty="0" smtClean="0">
                <a:solidFill>
                  <a:srgbClr val="006600"/>
                </a:solidFill>
                <a:latin typeface="Arno Pro Caption" pitchFamily="18" charset="0"/>
              </a:rPr>
              <a:t> </a:t>
            </a:r>
            <a:r>
              <a:rPr lang="ru-RU" altLang="ru-RU" sz="3600" dirty="0" err="1" smtClean="0">
                <a:solidFill>
                  <a:srgbClr val="006600"/>
                </a:solidFill>
                <a:latin typeface="Arno Pro Caption" pitchFamily="18" charset="0"/>
              </a:rPr>
              <a:t>Малковича</a:t>
            </a:r>
            <a:endParaRPr lang="ru-RU" altLang="ru-RU" sz="3600" dirty="0" smtClean="0">
              <a:solidFill>
                <a:srgbClr val="006600"/>
              </a:solidFill>
              <a:latin typeface="Arno Pro Caption" pitchFamily="18" charset="0"/>
            </a:endParaRPr>
          </a:p>
        </p:txBody>
      </p:sp>
      <p:pic>
        <p:nvPicPr>
          <p:cNvPr id="22531" name="Picture 2"/>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2571750" y="2924944"/>
            <a:ext cx="3944466" cy="364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ULLVER_BOOKMARK" val="п201171911042SlideId256"/>
</p:tagLst>
</file>

<file path=ppt/tags/tag2.xml><?xml version="1.0" encoding="utf-8"?>
<p:tagLst xmlns:a="http://schemas.openxmlformats.org/drawingml/2006/main" xmlns:r="http://schemas.openxmlformats.org/officeDocument/2006/relationships" xmlns:p="http://schemas.openxmlformats.org/presentationml/2006/main">
  <p:tag name="FULLVER_BOOKMARK" val="п201171911045SlideId256"/>
</p:tagLst>
</file>

<file path=ppt/tags/tag3.xml><?xml version="1.0" encoding="utf-8"?>
<p:tagLst xmlns:a="http://schemas.openxmlformats.org/drawingml/2006/main" xmlns:r="http://schemas.openxmlformats.org/officeDocument/2006/relationships" xmlns:p="http://schemas.openxmlformats.org/presentationml/2006/main">
  <p:tag name="FULLVER_BOOKMARK" val="п201171911051SlideId257"/>
</p:tagLst>
</file>

<file path=ppt/tags/tag4.xml><?xml version="1.0" encoding="utf-8"?>
<p:tagLst xmlns:a="http://schemas.openxmlformats.org/drawingml/2006/main" xmlns:r="http://schemas.openxmlformats.org/officeDocument/2006/relationships" xmlns:p="http://schemas.openxmlformats.org/presentationml/2006/main">
  <p:tag name="FULLVER_BOOKMARK" val="п201171911053SlideId257"/>
</p:tagLst>
</file>

<file path=ppt/tags/tag5.xml><?xml version="1.0" encoding="utf-8"?>
<p:tagLst xmlns:a="http://schemas.openxmlformats.org/drawingml/2006/main" xmlns:r="http://schemas.openxmlformats.org/officeDocument/2006/relationships" xmlns:p="http://schemas.openxmlformats.org/presentationml/2006/main">
  <p:tag name="FULLVER_BOOKMARK" val="п20117191111SlideId258"/>
</p:tagLst>
</file>

<file path=ppt/tags/tag6.xml><?xml version="1.0" encoding="utf-8"?>
<p:tagLst xmlns:a="http://schemas.openxmlformats.org/drawingml/2006/main" xmlns:r="http://schemas.openxmlformats.org/officeDocument/2006/relationships" xmlns:p="http://schemas.openxmlformats.org/presentationml/2006/main">
  <p:tag name="FULLVER_BOOKMARK" val="п20117191113SlideId258"/>
</p:tagLst>
</file>

<file path=ppt/tags/tag7.xml><?xml version="1.0" encoding="utf-8"?>
<p:tagLst xmlns:a="http://schemas.openxmlformats.org/drawingml/2006/main" xmlns:r="http://schemas.openxmlformats.org/officeDocument/2006/relationships" xmlns:p="http://schemas.openxmlformats.org/presentationml/2006/main">
  <p:tag name="FULLVER_BOOKMARK" val="п201171911123SlideId259"/>
</p:tagLst>
</file>

<file path=ppt/tags/tag8.xml><?xml version="1.0" encoding="utf-8"?>
<p:tagLst xmlns:a="http://schemas.openxmlformats.org/drawingml/2006/main" xmlns:r="http://schemas.openxmlformats.org/officeDocument/2006/relationships" xmlns:p="http://schemas.openxmlformats.org/presentationml/2006/main">
  <p:tag name="FULLVER_BOOKMARK" val="п20117191152SlideId264"/>
</p:tagLst>
</file>

<file path=ppt/tags/tag9.xml><?xml version="1.0" encoding="utf-8"?>
<p:tagLst xmlns:a="http://schemas.openxmlformats.org/drawingml/2006/main" xmlns:r="http://schemas.openxmlformats.org/officeDocument/2006/relationships" xmlns:p="http://schemas.openxmlformats.org/presentationml/2006/main">
  <p:tag name="FULLVER_BOOKMARK" val="п201171911229SlideId260"/>
</p:tagLst>
</file>

<file path=ppt/tags/tag10.xml><?xml version="1.0" encoding="utf-8"?>
<p:tagLst xmlns:a="http://schemas.openxmlformats.org/drawingml/2006/main" xmlns:r="http://schemas.openxmlformats.org/officeDocument/2006/relationships" xmlns:p="http://schemas.openxmlformats.org/presentationml/2006/main">
  <p:tag name="FULLVER_BOOKMARK" val="п20117191143SlideId264"/>
</p:tagLst>
</file>

<file path=ppt/tags/tag11.xml><?xml version="1.0" encoding="utf-8"?>
<p:tagLst xmlns:a="http://schemas.openxmlformats.org/drawingml/2006/main" xmlns:r="http://schemas.openxmlformats.org/officeDocument/2006/relationships" xmlns:p="http://schemas.openxmlformats.org/presentationml/2006/main">
  <p:tag name="FULLVER_BOOKMARK" val="п20117191149SlideId264"/>
</p:tagLst>
</file>

<file path=ppt/tags/tag12.xml><?xml version="1.0" encoding="utf-8"?>
<p:tagLst xmlns:a="http://schemas.openxmlformats.org/drawingml/2006/main" xmlns:r="http://schemas.openxmlformats.org/officeDocument/2006/relationships" xmlns:p="http://schemas.openxmlformats.org/presentationml/2006/main">
  <p:tag name="FULLVER_BOOKMARK" val="п20117191152SlideId264"/>
</p:tagLst>
</file>

<file path=ppt/tags/tag13.xml><?xml version="1.0" encoding="utf-8"?>
<p:tagLst xmlns:a="http://schemas.openxmlformats.org/drawingml/2006/main" xmlns:r="http://schemas.openxmlformats.org/officeDocument/2006/relationships" xmlns:p="http://schemas.openxmlformats.org/presentationml/2006/main">
  <p:tag name="FULLVER_BOOKMARK" val="п20117191143SlideId264"/>
</p:tagLst>
</file>

<file path=ppt/tags/tag14.xml><?xml version="1.0" encoding="utf-8"?>
<p:tagLst xmlns:a="http://schemas.openxmlformats.org/drawingml/2006/main" xmlns:r="http://schemas.openxmlformats.org/officeDocument/2006/relationships" xmlns:p="http://schemas.openxmlformats.org/presentationml/2006/main">
  <p:tag name="FULLVER_BOOKMARK" val="п20117191149SlideId264"/>
</p:tagLst>
</file>

<file path=ppt/tags/tag15.xml><?xml version="1.0" encoding="utf-8"?>
<p:tagLst xmlns:a="http://schemas.openxmlformats.org/drawingml/2006/main" xmlns:r="http://schemas.openxmlformats.org/officeDocument/2006/relationships" xmlns:p="http://schemas.openxmlformats.org/presentationml/2006/main">
  <p:tag name="FULLVER_BOOKMARK" val="п201171911512SlideId265"/>
</p:tagLst>
</file>

<file path=ppt/tags/tag16.xml><?xml version="1.0" encoding="utf-8"?>
<p:tagLst xmlns:a="http://schemas.openxmlformats.org/drawingml/2006/main" xmlns:r="http://schemas.openxmlformats.org/officeDocument/2006/relationships" xmlns:p="http://schemas.openxmlformats.org/presentationml/2006/main">
  <p:tag name="FULLVER_BOOKMARK" val="п201171911522SlideId265"/>
</p:tagLst>
</file>

<file path=ppt/tags/tag17.xml><?xml version="1.0" encoding="utf-8"?>
<p:tagLst xmlns:a="http://schemas.openxmlformats.org/drawingml/2006/main" xmlns:r="http://schemas.openxmlformats.org/officeDocument/2006/relationships" xmlns:p="http://schemas.openxmlformats.org/presentationml/2006/main">
  <p:tag name="FULLVER_BOOKMARK" val="п201171911533SlideId266"/>
</p:tagLst>
</file>

<file path=ppt/tags/tag18.xml><?xml version="1.0" encoding="utf-8"?>
<p:tagLst xmlns:a="http://schemas.openxmlformats.org/drawingml/2006/main" xmlns:r="http://schemas.openxmlformats.org/officeDocument/2006/relationships" xmlns:p="http://schemas.openxmlformats.org/presentationml/2006/main">
  <p:tag name="FULLVER_BOOKMARK" val="п201171911538SlideId266"/>
</p:tagLst>
</file>

<file path=ppt/tags/tag19.xml><?xml version="1.0" encoding="utf-8"?>
<p:tagLst xmlns:a="http://schemas.openxmlformats.org/drawingml/2006/main" xmlns:r="http://schemas.openxmlformats.org/officeDocument/2006/relationships" xmlns:p="http://schemas.openxmlformats.org/presentationml/2006/main">
  <p:tag name="FULLVER_BOOKMARK" val="п201171911739SlideId276"/>
</p:tagLst>
</file>

<file path=ppt/tags/tag20.xml><?xml version="1.0" encoding="utf-8"?>
<p:tagLst xmlns:a="http://schemas.openxmlformats.org/drawingml/2006/main" xmlns:r="http://schemas.openxmlformats.org/officeDocument/2006/relationships" xmlns:p="http://schemas.openxmlformats.org/presentationml/2006/main">
  <p:tag name="FULLVER_BOOKMARK" val="п201171911740SlideId276"/>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258</Words>
  <Application>Microsoft Office PowerPoint</Application>
  <PresentationFormat>Экран (4:3)</PresentationFormat>
  <Paragraphs>31</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Arno Pro Caption</vt:lpstr>
      <vt:lpstr>Calibri</vt:lpstr>
      <vt:lpstr>Wingdings</vt:lpstr>
      <vt:lpstr>Тема Office</vt:lpstr>
      <vt:lpstr>ВАСИЛЬ ГЕРАСИМ’ЮК «ЧОЛОВІЧИЙ ТАНЕЦЬ»</vt:lpstr>
      <vt:lpstr>В. Герасим’юк — аристократ української поезії І. Дзюба</vt:lpstr>
      <vt:lpstr>Одне знаю напевно:  справжня творчість завжди існує в одному примірнику… В. Герасим’юк</vt:lpstr>
      <vt:lpstr> Екзистенція (від лат.— існую) — внутрішнє буття людини, те непізнаване, ірраціональне в людському «Я», унаслідок чого вона є конкретною, неповторною особистістю;   Палімпсест (із грец.) — пам’ятка давньої писемності, звичайно пергамент, з якого стерто первинний текст і написано новий, крізь який інколи проступає старий;   Верлібр, або вільний вірш — один із видів віршів, ритмічна єдність яких ґрунтується на відносній синтаксичній завершеності рядків (речень) та їх інтонаційній подібності. Верлібр не поділяється на стопи, рядки його мають різну кількість наголосів, довільно розташованих. Не використовує рим, тому не поділяється й на строфи</vt:lpstr>
      <vt:lpstr>  В. Герасим’юк народився 18 серпня 1956 р. в місті Караганді в сім’ї репресованих Дмитра та Марії Герасим’юків.  У Карпатах вони жили на різних верхах, а у тому бараці вийшло, що одні нари були зверху, а другі знизу. У селі Прокурава на Косівщині Івано-Франківської області минули дитячі літа Василя.  Писати Герасим’юк почав ще в шкільні роки. Його вірші потрапили на сторінки літературних журналів, швидко привернули увагу читачів.   По закінченні філологічного факультету Київського державного університету ім. Т. Шевченка Герасим’юк працював у видавництвах «Молодь» і «Дніпро».   </vt:lpstr>
      <vt:lpstr>Закоханість у Гуцульщину відчувається в кожному вірші  В. Герасим’юка</vt:lpstr>
      <vt:lpstr>«Чоловічий танець»</vt:lpstr>
      <vt:lpstr> «Чоловічий танець»</vt:lpstr>
      <vt:lpstr>Художні особливості твору </vt:lpstr>
      <vt:lpstr>Домашнє завдання Переглянути відео, де танцюють аркан Підготувати розповідь про Івана Малковича</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IREN</dc:creator>
  <cp:lastModifiedBy>Пользователь Windows</cp:lastModifiedBy>
  <cp:revision>25</cp:revision>
  <dcterms:created xsi:type="dcterms:W3CDTF">2010-07-26T05:28:58Z</dcterms:created>
  <dcterms:modified xsi:type="dcterms:W3CDTF">2021-01-11T17:45:42Z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ookName">
    <vt:lpwstr/>
  </property>
  <property fmtid="{D5CDD505-2E9C-101B-9397-08002B2CF9AE}" pid="3" name="MayClose">
    <vt:bool>false</vt:bool>
  </property>
  <property fmtid="{D5CDD505-2E9C-101B-9397-08002B2CF9AE}" pid="4" name="IsFreeze">
    <vt:bool>false</vt:bool>
  </property>
  <property fmtid="{D5CDD505-2E9C-101B-9397-08002B2CF9AE}" pid="5" name="UserClose">
    <vt:bool>false</vt:bool>
  </property>
  <property fmtid="{D5CDD505-2E9C-101B-9397-08002B2CF9AE}" pid="6" name="NXTAG2">
    <vt:lpwstr>000800180b0000000000010250300207f7000400038000</vt:lpwstr>
  </property>
</Properties>
</file>