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23"/>
  </p:notesMasterIdLst>
  <p:sldIdLst>
    <p:sldId id="376" r:id="rId2"/>
    <p:sldId id="377" r:id="rId3"/>
    <p:sldId id="378" r:id="rId4"/>
    <p:sldId id="379" r:id="rId5"/>
    <p:sldId id="465" r:id="rId6"/>
    <p:sldId id="469" r:id="rId7"/>
    <p:sldId id="455" r:id="rId8"/>
    <p:sldId id="471" r:id="rId9"/>
    <p:sldId id="472" r:id="rId10"/>
    <p:sldId id="470" r:id="rId11"/>
    <p:sldId id="473" r:id="rId12"/>
    <p:sldId id="394" r:id="rId13"/>
    <p:sldId id="474" r:id="rId14"/>
    <p:sldId id="475" r:id="rId15"/>
    <p:sldId id="476" r:id="rId16"/>
    <p:sldId id="477" r:id="rId17"/>
    <p:sldId id="478" r:id="rId18"/>
    <p:sldId id="461" r:id="rId19"/>
    <p:sldId id="460" r:id="rId20"/>
    <p:sldId id="344" r:id="rId21"/>
    <p:sldId id="348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66"/>
    <a:srgbClr val="003300"/>
    <a:srgbClr val="333300"/>
    <a:srgbClr val="FFFF99"/>
    <a:srgbClr val="FF6600"/>
    <a:srgbClr val="111111"/>
    <a:srgbClr val="006600"/>
    <a:srgbClr val="FFFF66"/>
    <a:srgbClr val="800000"/>
    <a:srgbClr val="66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9647" autoAdjust="0"/>
  </p:normalViewPr>
  <p:slideViewPr>
    <p:cSldViewPr>
      <p:cViewPr varScale="1">
        <p:scale>
          <a:sx n="74" d="100"/>
          <a:sy n="74" d="100"/>
        </p:scale>
        <p:origin x="-40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04BC7F-E99E-4F03-A3CA-571B3A3BB0A0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6DFDAB9-98F9-4C09-A456-FFDF311023EE}" type="pres">
      <dgm:prSet presAssocID="{7904BC7F-E99E-4F03-A3CA-571B3A3BB0A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</dgm:ptLst>
  <dgm:cxnLst>
    <dgm:cxn modelId="{33B5269B-1667-459F-9EA9-A5B456DFD413}" type="presOf" srcId="{7904BC7F-E99E-4F03-A3CA-571B3A3BB0A0}" destId="{96DFDAB9-98F9-4C09-A456-FFDF311023E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04BC7F-E99E-4F03-A3CA-571B3A3BB0A0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5D11509-8CA3-4FC6-AD6B-A2E631C20CA5}">
      <dgm:prSet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effectLst>
          <a:reflection blurRad="6350" stA="50000" endA="300" endPos="90000" dist="50800" dir="5400000" sy="-100000" algn="bl" rotWithShape="0"/>
        </a:effectLst>
      </dgm:spPr>
      <dgm:t>
        <a:bodyPr/>
        <a:lstStyle/>
        <a:p>
          <a:pPr marL="1074738" indent="0" algn="ctr" rtl="0"/>
          <a:endParaRPr lang="en-US" sz="5400" b="1" dirty="0" smtClean="0"/>
        </a:p>
      </dgm:t>
    </dgm:pt>
    <dgm:pt modelId="{656D0BAA-89C9-4E12-8284-1E2A3F2DC076}" type="parTrans" cxnId="{9BE98F44-5356-4654-ABA3-D1882984C193}">
      <dgm:prSet/>
      <dgm:spPr/>
      <dgm:t>
        <a:bodyPr/>
        <a:lstStyle/>
        <a:p>
          <a:endParaRPr lang="uk-UA"/>
        </a:p>
      </dgm:t>
    </dgm:pt>
    <dgm:pt modelId="{2CF91512-1C0B-422A-B397-94CB6CB904EC}" type="sibTrans" cxnId="{9BE98F44-5356-4654-ABA3-D1882984C193}">
      <dgm:prSet/>
      <dgm:spPr/>
      <dgm:t>
        <a:bodyPr/>
        <a:lstStyle/>
        <a:p>
          <a:endParaRPr lang="uk-UA"/>
        </a:p>
      </dgm:t>
    </dgm:pt>
    <dgm:pt modelId="{96DFDAB9-98F9-4C09-A456-FFDF311023EE}" type="pres">
      <dgm:prSet presAssocID="{7904BC7F-E99E-4F03-A3CA-571B3A3BB0A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F17D2CF3-A9F0-4978-9E11-38F3D9F908DF}" type="pres">
      <dgm:prSet presAssocID="{65D11509-8CA3-4FC6-AD6B-A2E631C20CA5}" presName="parentText" presStyleLbl="node1" presStyleIdx="0" presStyleCnt="1" custScaleY="309626" custLinFactNeighborX="988" custLinFactNeighborY="-2057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9BE98F44-5356-4654-ABA3-D1882984C193}" srcId="{7904BC7F-E99E-4F03-A3CA-571B3A3BB0A0}" destId="{65D11509-8CA3-4FC6-AD6B-A2E631C20CA5}" srcOrd="0" destOrd="0" parTransId="{656D0BAA-89C9-4E12-8284-1E2A3F2DC076}" sibTransId="{2CF91512-1C0B-422A-B397-94CB6CB904EC}"/>
    <dgm:cxn modelId="{13AD629B-E04A-4DC5-9192-886EC871E203}" type="presOf" srcId="{65D11509-8CA3-4FC6-AD6B-A2E631C20CA5}" destId="{F17D2CF3-A9F0-4978-9E11-38F3D9F908DF}" srcOrd="0" destOrd="0" presId="urn:microsoft.com/office/officeart/2005/8/layout/vList2"/>
    <dgm:cxn modelId="{59976044-88A7-46CD-B9FF-41C22EFF0C6F}" type="presOf" srcId="{7904BC7F-E99E-4F03-A3CA-571B3A3BB0A0}" destId="{96DFDAB9-98F9-4C09-A456-FFDF311023EE}" srcOrd="0" destOrd="0" presId="urn:microsoft.com/office/officeart/2005/8/layout/vList2"/>
    <dgm:cxn modelId="{EFBBF10E-1D8D-4C9E-9F40-54A29250E097}" type="presParOf" srcId="{96DFDAB9-98F9-4C09-A456-FFDF311023EE}" destId="{F17D2CF3-A9F0-4978-9E11-38F3D9F908D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7D2CF3-A9F0-4978-9E11-38F3D9F908DF}">
      <dsp:nvSpPr>
        <dsp:cNvPr id="0" name=""/>
        <dsp:cNvSpPr/>
      </dsp:nvSpPr>
      <dsp:spPr>
        <a:xfrm>
          <a:off x="0" y="0"/>
          <a:ext cx="8291264" cy="2492365"/>
        </a:xfrm>
        <a:prstGeom prst="roundRect">
          <a:avLst/>
        </a:prstGeom>
        <a:gradFill rotWithShape="1">
          <a:gsLst>
            <a:gs pos="0">
              <a:schemeClr val="accent5">
                <a:shade val="60000"/>
              </a:schemeClr>
            </a:gs>
            <a:gs pos="33000">
              <a:schemeClr val="accent5">
                <a:tint val="86500"/>
              </a:schemeClr>
            </a:gs>
            <a:gs pos="46750">
              <a:schemeClr val="accent5">
                <a:tint val="71000"/>
                <a:satMod val="112000"/>
              </a:schemeClr>
            </a:gs>
            <a:gs pos="53000">
              <a:schemeClr val="accent5">
                <a:tint val="71000"/>
                <a:satMod val="112000"/>
              </a:schemeClr>
            </a:gs>
            <a:gs pos="68000">
              <a:schemeClr val="accent5">
                <a:tint val="86000"/>
              </a:schemeClr>
            </a:gs>
            <a:gs pos="100000">
              <a:schemeClr val="accent5">
                <a:shade val="60000"/>
              </a:schemeClr>
            </a:gs>
          </a:gsLst>
          <a:lin ang="8350000" scaled="1"/>
        </a:gradFill>
        <a:ln>
          <a:noFill/>
        </a:ln>
        <a:effectLst>
          <a:reflection blurRad="6350" stA="50000" endA="300" endPos="90000" dist="50800" dir="5400000" sy="-100000" algn="bl" rotWithShape="0"/>
        </a:effectLst>
        <a:scene3d>
          <a:camera prst="orthographicFront"/>
          <a:lightRig rig="threePt" dir="t">
            <a:rot lat="0" lon="0" rev="7500000"/>
          </a:lightRig>
        </a:scene3d>
        <a:sp3d>
          <a:bevelT w="50800" h="508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1074738" lvl="0" indent="0" algn="ctr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400" b="1" kern="1200" dirty="0" smtClean="0"/>
        </a:p>
      </dsp:txBody>
      <dsp:txXfrm>
        <a:off x="121667" y="121667"/>
        <a:ext cx="8047930" cy="22490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C93FE9D-78C3-4330-B82A-DDA8F45EE0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99457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93FE9D-78C3-4330-B82A-DDA8F45EE015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6930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21 h 154"/>
                  <a:gd name="T2" fmla="*/ 13 w 144"/>
                  <a:gd name="T3" fmla="*/ 31 h 154"/>
                  <a:gd name="T4" fmla="*/ 26 w 144"/>
                  <a:gd name="T5" fmla="*/ 24 h 154"/>
                  <a:gd name="T6" fmla="*/ 14 w 144"/>
                  <a:gd name="T7" fmla="*/ 11 h 154"/>
                  <a:gd name="T8" fmla="*/ 23 w 144"/>
                  <a:gd name="T9" fmla="*/ 7 h 154"/>
                  <a:gd name="T10" fmla="*/ 26 w 144"/>
                  <a:gd name="T11" fmla="*/ 11 h 154"/>
                  <a:gd name="T12" fmla="*/ 32 w 144"/>
                  <a:gd name="T13" fmla="*/ 9 h 154"/>
                  <a:gd name="T14" fmla="*/ 22 w 144"/>
                  <a:gd name="T15" fmla="*/ 0 h 154"/>
                  <a:gd name="T16" fmla="*/ 8 w 144"/>
                  <a:gd name="T17" fmla="*/ 7 h 154"/>
                  <a:gd name="T18" fmla="*/ 20 w 144"/>
                  <a:gd name="T19" fmla="*/ 22 h 154"/>
                  <a:gd name="T20" fmla="*/ 6 w 144"/>
                  <a:gd name="T21" fmla="*/ 20 h 154"/>
                  <a:gd name="T22" fmla="*/ 0 w 144"/>
                  <a:gd name="T23" fmla="*/ 21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</p:grpSp>
      <p:sp>
        <p:nvSpPr>
          <p:cNvPr id="7321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7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7322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F521D076-AE40-4917-B927-0633C3DAC1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0826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3C327-EB66-4BFC-8C5B-13497FF7E7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1569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A631F-1C2F-42EA-947E-C6D6994F8A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9984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1628" y="1600201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3" y="1600201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8DF05-A441-4B9F-B086-06F4A86DE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066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3520F5-94C1-46FE-9A6D-734AF3C2EC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494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E3EA3-E88F-4CED-82AE-DD6A270E28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189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8E1ED-1B47-4DDA-A547-EE4D0B3350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2993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DE19A-6560-4D71-9FE8-B105DD8A6A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4181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8AED4-4C30-473B-9BA0-7C8CE1C028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5843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285F6-0C96-4668-B6D9-6E8381F57B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1318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91" y="228601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8" y="228601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C3DEA-006A-4740-9F74-D1C414627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3821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bgx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6599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21 h 154"/>
                  <a:gd name="T2" fmla="*/ 13 w 144"/>
                  <a:gd name="T3" fmla="*/ 31 h 154"/>
                  <a:gd name="T4" fmla="*/ 26 w 144"/>
                  <a:gd name="T5" fmla="*/ 24 h 154"/>
                  <a:gd name="T6" fmla="*/ 14 w 144"/>
                  <a:gd name="T7" fmla="*/ 11 h 154"/>
                  <a:gd name="T8" fmla="*/ 23 w 144"/>
                  <a:gd name="T9" fmla="*/ 7 h 154"/>
                  <a:gd name="T10" fmla="*/ 26 w 144"/>
                  <a:gd name="T11" fmla="*/ 11 h 154"/>
                  <a:gd name="T12" fmla="*/ 32 w 144"/>
                  <a:gd name="T13" fmla="*/ 9 h 154"/>
                  <a:gd name="T14" fmla="*/ 22 w 144"/>
                  <a:gd name="T15" fmla="*/ 0 h 154"/>
                  <a:gd name="T16" fmla="*/ 8 w 144"/>
                  <a:gd name="T17" fmla="*/ 7 h 154"/>
                  <a:gd name="T18" fmla="*/ 20 w 144"/>
                  <a:gd name="T19" fmla="*/ 22 h 154"/>
                  <a:gd name="T20" fmla="*/ 6 w 144"/>
                  <a:gd name="T21" fmla="*/ 20 h 154"/>
                  <a:gd name="T22" fmla="*/ 0 w 144"/>
                  <a:gd name="T23" fmla="*/ 21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6295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296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</p:grpSp>
      <p:sp>
        <p:nvSpPr>
          <p:cNvPr id="6297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98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8" y="6245225"/>
            <a:ext cx="2289175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299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6300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3" y="6245225"/>
            <a:ext cx="2289175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>
              <a:defRPr/>
            </a:pPr>
            <a:fld id="{33196A33-25CF-4793-804C-A2C358ED7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301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1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5" r:id="rId12"/>
  </p:sldLayoutIdLst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microsoft.com/office/2007/relationships/diagramDrawing" Target="../diagrams/drawing1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12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eg"/><Relationship Id="rId11" Type="http://schemas.openxmlformats.org/officeDocument/2006/relationships/image" Target="../media/image8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7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microsoft.com/office/2007/relationships/diagramDrawing" Target="../diagrams/drawing2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11.jpeg"/><Relationship Id="rId12" Type="http://schemas.openxmlformats.org/officeDocument/2006/relationships/image" Target="../media/image1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11" Type="http://schemas.openxmlformats.org/officeDocument/2006/relationships/image" Target="../media/image9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8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0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9.png"/><Relationship Id="rId10" Type="http://schemas.openxmlformats.org/officeDocument/2006/relationships/image" Target="../media/image26.png"/><Relationship Id="rId4" Type="http://schemas.openxmlformats.org/officeDocument/2006/relationships/image" Target="../media/image22.jpe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9.png"/><Relationship Id="rId10" Type="http://schemas.openxmlformats.org/officeDocument/2006/relationships/image" Target="../media/image27.png"/><Relationship Id="rId4" Type="http://schemas.openxmlformats.org/officeDocument/2006/relationships/image" Target="../media/image22.jpe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9.png"/><Relationship Id="rId10" Type="http://schemas.openxmlformats.org/officeDocument/2006/relationships/image" Target="../media/image28.png"/><Relationship Id="rId4" Type="http://schemas.openxmlformats.org/officeDocument/2006/relationships/image" Target="../media/image22.jpe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9.png"/><Relationship Id="rId10" Type="http://schemas.openxmlformats.org/officeDocument/2006/relationships/image" Target="../media/image29.png"/><Relationship Id="rId4" Type="http://schemas.openxmlformats.org/officeDocument/2006/relationships/image" Target="../media/image22.jpe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12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11" Type="http://schemas.openxmlformats.org/officeDocument/2006/relationships/image" Target="../media/image31.png"/><Relationship Id="rId5" Type="http://schemas.openxmlformats.org/officeDocument/2006/relationships/image" Target="../media/image9.png"/><Relationship Id="rId10" Type="http://schemas.openxmlformats.org/officeDocument/2006/relationships/image" Target="../media/image30.png"/><Relationship Id="rId4" Type="http://schemas.openxmlformats.org/officeDocument/2006/relationships/image" Target="../media/image22.jpe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openxmlformats.org/officeDocument/2006/relationships/image" Target="../media/image23.jpeg"/><Relationship Id="rId12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34.png"/><Relationship Id="rId5" Type="http://schemas.openxmlformats.org/officeDocument/2006/relationships/image" Target="../media/image22.jpeg"/><Relationship Id="rId10" Type="http://schemas.openxmlformats.org/officeDocument/2006/relationships/image" Target="../media/image25.png"/><Relationship Id="rId4" Type="http://schemas.openxmlformats.org/officeDocument/2006/relationships/image" Target="../media/image15.pn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11" Type="http://schemas.openxmlformats.org/officeDocument/2006/relationships/image" Target="../media/image35.png"/><Relationship Id="rId5" Type="http://schemas.openxmlformats.org/officeDocument/2006/relationships/image" Target="../media/image9.png"/><Relationship Id="rId10" Type="http://schemas.openxmlformats.org/officeDocument/2006/relationships/image" Target="../media/image36.png"/><Relationship Id="rId4" Type="http://schemas.openxmlformats.org/officeDocument/2006/relationships/image" Target="../media/image22.jpe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15.pn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9.png"/><Relationship Id="rId10" Type="http://schemas.openxmlformats.org/officeDocument/2006/relationships/image" Target="../media/image39.png"/><Relationship Id="rId4" Type="http://schemas.openxmlformats.org/officeDocument/2006/relationships/image" Target="../media/image22.jpeg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11" Type="http://schemas.openxmlformats.org/officeDocument/2006/relationships/image" Target="../media/image41.png"/><Relationship Id="rId5" Type="http://schemas.openxmlformats.org/officeDocument/2006/relationships/image" Target="../media/image9.png"/><Relationship Id="rId10" Type="http://schemas.openxmlformats.org/officeDocument/2006/relationships/image" Target="../media/image40.png"/><Relationship Id="rId4" Type="http://schemas.openxmlformats.org/officeDocument/2006/relationships/image" Target="../media/image22.jpeg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11" Type="http://schemas.openxmlformats.org/officeDocument/2006/relationships/image" Target="../media/image43.png"/><Relationship Id="rId5" Type="http://schemas.openxmlformats.org/officeDocument/2006/relationships/image" Target="../media/image9.png"/><Relationship Id="rId10" Type="http://schemas.openxmlformats.org/officeDocument/2006/relationships/image" Target="../media/image42.png"/><Relationship Id="rId4" Type="http://schemas.openxmlformats.org/officeDocument/2006/relationships/image" Target="../media/image22.jpeg"/><Relationship Id="rId9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9.png"/><Relationship Id="rId10" Type="http://schemas.openxmlformats.org/officeDocument/2006/relationships/image" Target="../media/image43.png"/><Relationship Id="rId4" Type="http://schemas.openxmlformats.org/officeDocument/2006/relationships/image" Target="../media/image22.jpeg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11" Type="http://schemas.openxmlformats.org/officeDocument/2006/relationships/image" Target="../media/image45.png"/><Relationship Id="rId5" Type="http://schemas.openxmlformats.org/officeDocument/2006/relationships/image" Target="../media/image9.png"/><Relationship Id="rId10" Type="http://schemas.openxmlformats.org/officeDocument/2006/relationships/image" Target="../media/image44.png"/><Relationship Id="rId4" Type="http://schemas.openxmlformats.org/officeDocument/2006/relationships/image" Target="../media/image22.jpeg"/><Relationship Id="rId9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7.jpeg"/><Relationship Id="rId7" Type="http://schemas.openxmlformats.org/officeDocument/2006/relationships/image" Target="../media/image48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15.png"/><Relationship Id="rId4" Type="http://schemas.openxmlformats.org/officeDocument/2006/relationships/image" Target="../media/image46.jpeg"/><Relationship Id="rId9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jpe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8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3324043718"/>
              </p:ext>
            </p:extLst>
          </p:nvPr>
        </p:nvGraphicFramePr>
        <p:xfrm>
          <a:off x="457200" y="274637"/>
          <a:ext cx="8291264" cy="2650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355674" y="38109"/>
            <a:ext cx="5810067" cy="6819892"/>
            <a:chOff x="3347864" y="16881"/>
            <a:chExt cx="5810067" cy="6819892"/>
          </a:xfrm>
          <a:blipFill>
            <a:blip r:embed="rId6"/>
            <a:stretch>
              <a:fillRect/>
            </a:stretch>
          </a:blipFill>
        </p:grpSpPr>
        <p:pic>
          <p:nvPicPr>
            <p:cNvPr id="6" name="Picture 3" descr="D:\Media\Foto\2012\фотоШкола23\IMG_3837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0385" y="3198874"/>
              <a:ext cx="5417546" cy="3637899"/>
            </a:xfrm>
            <a:prstGeom prst="rect">
              <a:avLst/>
            </a:prstGeom>
            <a:grpFill/>
            <a:effectLst>
              <a:reflection blurRad="6350" stA="52000" endA="300" endPos="35000" dir="5400000" sy="-100000" algn="bl" rotWithShape="0"/>
              <a:softEdge rad="635000"/>
            </a:effectLst>
            <a:extLst/>
          </p:spPr>
        </p:pic>
        <p:pic>
          <p:nvPicPr>
            <p:cNvPr id="7" name="Picture 2" descr="/Files/images/&amp;Jukcy;&amp;dcy;&amp;icy;&amp;ncy;&amp;acy;_&amp;Ucy;&amp;kcy;&amp;rcy;&amp;acy;&amp;yicy;&amp;ncy;&amp;acy;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16881"/>
              <a:ext cx="5639022" cy="3710451"/>
            </a:xfrm>
            <a:prstGeom prst="rect">
              <a:avLst/>
            </a:prstGeom>
            <a:grpFill/>
            <a:effectLst>
              <a:softEdge rad="635000"/>
            </a:effectLst>
            <a:extLst/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109"/>
            <a:ext cx="3672408" cy="418298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115" y="2808412"/>
            <a:ext cx="4240885" cy="398080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65" y="65923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9054" y="104927"/>
            <a:ext cx="782996" cy="78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58773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2774420805"/>
              </p:ext>
            </p:extLst>
          </p:nvPr>
        </p:nvGraphicFramePr>
        <p:xfrm>
          <a:off x="539552" y="548681"/>
          <a:ext cx="8291264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14181" y="3068089"/>
            <a:ext cx="1262489" cy="12232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77072"/>
            <a:ext cx="2905589" cy="191157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715" y="4149676"/>
            <a:ext cx="2915285" cy="239749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Результат пошуку зображень за запитом &quot;архітектура комп’ютера&quot;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6042" y="3276958"/>
            <a:ext cx="5043922" cy="322934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65" y="65923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9054" y="104927"/>
            <a:ext cx="782996" cy="78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5" y="692696"/>
            <a:ext cx="7857363" cy="208702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34286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95288" y="2602794"/>
            <a:ext cx="8423166" cy="4282591"/>
            <a:chOff x="395288" y="2602793"/>
            <a:chExt cx="8423166" cy="4282591"/>
          </a:xfrm>
        </p:grpSpPr>
        <p:sp>
          <p:nvSpPr>
            <p:cNvPr id="3" name="Полилиния 2"/>
            <p:cNvSpPr/>
            <p:nvPr/>
          </p:nvSpPr>
          <p:spPr>
            <a:xfrm>
              <a:off x="395288" y="2602793"/>
              <a:ext cx="2752090" cy="4127966"/>
            </a:xfrm>
            <a:custGeom>
              <a:avLst/>
              <a:gdLst>
                <a:gd name="connsiteX0" fmla="*/ 0 w 2752090"/>
                <a:gd name="connsiteY0" fmla="*/ 275209 h 4127966"/>
                <a:gd name="connsiteX1" fmla="*/ 275209 w 2752090"/>
                <a:gd name="connsiteY1" fmla="*/ 0 h 4127966"/>
                <a:gd name="connsiteX2" fmla="*/ 2476881 w 2752090"/>
                <a:gd name="connsiteY2" fmla="*/ 0 h 4127966"/>
                <a:gd name="connsiteX3" fmla="*/ 2752090 w 2752090"/>
                <a:gd name="connsiteY3" fmla="*/ 275209 h 4127966"/>
                <a:gd name="connsiteX4" fmla="*/ 2752090 w 2752090"/>
                <a:gd name="connsiteY4" fmla="*/ 3852757 h 4127966"/>
                <a:gd name="connsiteX5" fmla="*/ 2476881 w 2752090"/>
                <a:gd name="connsiteY5" fmla="*/ 4127966 h 4127966"/>
                <a:gd name="connsiteX6" fmla="*/ 275209 w 2752090"/>
                <a:gd name="connsiteY6" fmla="*/ 4127966 h 4127966"/>
                <a:gd name="connsiteX7" fmla="*/ 0 w 2752090"/>
                <a:gd name="connsiteY7" fmla="*/ 3852757 h 4127966"/>
                <a:gd name="connsiteX8" fmla="*/ 0 w 2752090"/>
                <a:gd name="connsiteY8" fmla="*/ 275209 h 412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2090" h="4127966">
                  <a:moveTo>
                    <a:pt x="0" y="275209"/>
                  </a:moveTo>
                  <a:cubicBezTo>
                    <a:pt x="0" y="123215"/>
                    <a:pt x="123215" y="0"/>
                    <a:pt x="275209" y="0"/>
                  </a:cubicBezTo>
                  <a:lnTo>
                    <a:pt x="2476881" y="0"/>
                  </a:lnTo>
                  <a:cubicBezTo>
                    <a:pt x="2628875" y="0"/>
                    <a:pt x="2752090" y="123215"/>
                    <a:pt x="2752090" y="275209"/>
                  </a:cubicBezTo>
                  <a:lnTo>
                    <a:pt x="2752090" y="3852757"/>
                  </a:lnTo>
                  <a:cubicBezTo>
                    <a:pt x="2752090" y="4004751"/>
                    <a:pt x="2628875" y="4127966"/>
                    <a:pt x="2476881" y="4127966"/>
                  </a:cubicBezTo>
                  <a:lnTo>
                    <a:pt x="275209" y="4127966"/>
                  </a:lnTo>
                  <a:cubicBezTo>
                    <a:pt x="123215" y="4127966"/>
                    <a:pt x="0" y="4004751"/>
                    <a:pt x="0" y="3852757"/>
                  </a:cubicBezTo>
                  <a:lnTo>
                    <a:pt x="0" y="27520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99CCFF">
                    <a:shade val="30000"/>
                    <a:satMod val="115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807650" rIns="156464" bIns="982058" numCol="1" spcCol="1270" anchor="ctr" anchorCtr="0">
              <a:noAutofit/>
            </a:bodyPr>
            <a:lstStyle/>
            <a:p>
              <a:pPr algn="ctr">
                <a:defRPr/>
              </a:pPr>
              <a:r>
                <a:rPr lang="uk-UA" sz="2800" b="1" kern="0" dirty="0">
                  <a:solidFill>
                    <a:srgbClr val="003300"/>
                  </a:solidFill>
                  <a:latin typeface="Calibri" pitchFamily="34" charset="0"/>
                  <a:cs typeface="Calibri" pitchFamily="34" charset="0"/>
                </a:rPr>
                <a:t>Як працювати з проектами у середовищі програмування </a:t>
              </a:r>
              <a:r>
                <a:rPr lang="en-US" sz="2800" b="1" i="1" kern="0" dirty="0" smtClean="0">
                  <a:solidFill>
                    <a:srgbClr val="003300"/>
                  </a:solidFill>
                  <a:latin typeface="Calibri" pitchFamily="34" charset="0"/>
                  <a:cs typeface="Calibri" pitchFamily="34" charset="0"/>
                </a:rPr>
                <a:t>Lazarus</a:t>
              </a:r>
              <a:endParaRPr lang="uk-UA" sz="2800" b="1" i="1" kern="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 rot="19192771">
              <a:off x="1629991" y="3329791"/>
              <a:ext cx="286221" cy="415971"/>
            </a:xfrm>
            <a:prstGeom prst="ellips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152400"/>
          </p:spPr>
          <p:style>
            <a:lnRef idx="0">
              <a:scrgbClr r="0" g="0" b="0"/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Полилиния 4"/>
            <p:cNvSpPr/>
            <p:nvPr/>
          </p:nvSpPr>
          <p:spPr>
            <a:xfrm>
              <a:off x="3231710" y="2602793"/>
              <a:ext cx="2752090" cy="4127966"/>
            </a:xfrm>
            <a:custGeom>
              <a:avLst/>
              <a:gdLst>
                <a:gd name="connsiteX0" fmla="*/ 0 w 2752090"/>
                <a:gd name="connsiteY0" fmla="*/ 275209 h 4127966"/>
                <a:gd name="connsiteX1" fmla="*/ 275209 w 2752090"/>
                <a:gd name="connsiteY1" fmla="*/ 0 h 4127966"/>
                <a:gd name="connsiteX2" fmla="*/ 2476881 w 2752090"/>
                <a:gd name="connsiteY2" fmla="*/ 0 h 4127966"/>
                <a:gd name="connsiteX3" fmla="*/ 2752090 w 2752090"/>
                <a:gd name="connsiteY3" fmla="*/ 275209 h 4127966"/>
                <a:gd name="connsiteX4" fmla="*/ 2752090 w 2752090"/>
                <a:gd name="connsiteY4" fmla="*/ 3852757 h 4127966"/>
                <a:gd name="connsiteX5" fmla="*/ 2476881 w 2752090"/>
                <a:gd name="connsiteY5" fmla="*/ 4127966 h 4127966"/>
                <a:gd name="connsiteX6" fmla="*/ 275209 w 2752090"/>
                <a:gd name="connsiteY6" fmla="*/ 4127966 h 4127966"/>
                <a:gd name="connsiteX7" fmla="*/ 0 w 2752090"/>
                <a:gd name="connsiteY7" fmla="*/ 3852757 h 4127966"/>
                <a:gd name="connsiteX8" fmla="*/ 0 w 2752090"/>
                <a:gd name="connsiteY8" fmla="*/ 275209 h 412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2090" h="4127966">
                  <a:moveTo>
                    <a:pt x="0" y="275209"/>
                  </a:moveTo>
                  <a:cubicBezTo>
                    <a:pt x="0" y="123215"/>
                    <a:pt x="123215" y="0"/>
                    <a:pt x="275209" y="0"/>
                  </a:cubicBezTo>
                  <a:lnTo>
                    <a:pt x="2476881" y="0"/>
                  </a:lnTo>
                  <a:cubicBezTo>
                    <a:pt x="2628875" y="0"/>
                    <a:pt x="2752090" y="123215"/>
                    <a:pt x="2752090" y="275209"/>
                  </a:cubicBezTo>
                  <a:lnTo>
                    <a:pt x="2752090" y="3852757"/>
                  </a:lnTo>
                  <a:cubicBezTo>
                    <a:pt x="2752090" y="4004751"/>
                    <a:pt x="2628875" y="4127966"/>
                    <a:pt x="2476881" y="4127966"/>
                  </a:cubicBezTo>
                  <a:lnTo>
                    <a:pt x="275209" y="4127966"/>
                  </a:lnTo>
                  <a:cubicBezTo>
                    <a:pt x="123215" y="4127966"/>
                    <a:pt x="0" y="4004751"/>
                    <a:pt x="0" y="3852757"/>
                  </a:cubicBezTo>
                  <a:lnTo>
                    <a:pt x="0" y="27520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99CCFF">
                    <a:shade val="30000"/>
                    <a:satMod val="115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807650" rIns="156464" bIns="982058" numCol="1" spcCol="1270" anchor="ctr" anchorCtr="0">
              <a:noAutofit/>
            </a:bodyPr>
            <a:lstStyle/>
            <a:p>
              <a:pPr algn="ctr">
                <a:defRPr/>
              </a:pPr>
              <a:r>
                <a:rPr lang="uk-UA" sz="2800" b="1" kern="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rPr>
                <a:t>Як працювати з екранною формою в середовищі </a:t>
              </a:r>
              <a:r>
                <a:rPr lang="en-US" sz="2800" b="1" i="1" kern="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rPr>
                <a:t>Lazarus</a:t>
              </a:r>
              <a:endParaRPr lang="uk-UA" sz="2800" b="1" i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 flipH="1" flipV="1">
              <a:off x="4407949" y="3368706"/>
              <a:ext cx="373028" cy="108553"/>
            </a:xfrm>
            <a:prstGeom prst="ellipse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z="152400" extrusionH="107950" prstMaterial="plastic">
              <a:bevelT w="82550" h="63500" prst="divot"/>
              <a:bevelB/>
            </a:sp3d>
          </p:spPr>
          <p:style>
            <a:lnRef idx="0">
              <a:scrgbClr r="0" g="0" b="0"/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Полилиния 6"/>
            <p:cNvSpPr/>
            <p:nvPr/>
          </p:nvSpPr>
          <p:spPr>
            <a:xfrm>
              <a:off x="6066364" y="2602793"/>
              <a:ext cx="2752090" cy="4127966"/>
            </a:xfrm>
            <a:custGeom>
              <a:avLst/>
              <a:gdLst>
                <a:gd name="connsiteX0" fmla="*/ 0 w 2752090"/>
                <a:gd name="connsiteY0" fmla="*/ 275209 h 4127966"/>
                <a:gd name="connsiteX1" fmla="*/ 275209 w 2752090"/>
                <a:gd name="connsiteY1" fmla="*/ 0 h 4127966"/>
                <a:gd name="connsiteX2" fmla="*/ 2476881 w 2752090"/>
                <a:gd name="connsiteY2" fmla="*/ 0 h 4127966"/>
                <a:gd name="connsiteX3" fmla="*/ 2752090 w 2752090"/>
                <a:gd name="connsiteY3" fmla="*/ 275209 h 4127966"/>
                <a:gd name="connsiteX4" fmla="*/ 2752090 w 2752090"/>
                <a:gd name="connsiteY4" fmla="*/ 3852757 h 4127966"/>
                <a:gd name="connsiteX5" fmla="*/ 2476881 w 2752090"/>
                <a:gd name="connsiteY5" fmla="*/ 4127966 h 4127966"/>
                <a:gd name="connsiteX6" fmla="*/ 275209 w 2752090"/>
                <a:gd name="connsiteY6" fmla="*/ 4127966 h 4127966"/>
                <a:gd name="connsiteX7" fmla="*/ 0 w 2752090"/>
                <a:gd name="connsiteY7" fmla="*/ 3852757 h 4127966"/>
                <a:gd name="connsiteX8" fmla="*/ 0 w 2752090"/>
                <a:gd name="connsiteY8" fmla="*/ 275209 h 412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2090" h="4127966">
                  <a:moveTo>
                    <a:pt x="0" y="275209"/>
                  </a:moveTo>
                  <a:cubicBezTo>
                    <a:pt x="0" y="123215"/>
                    <a:pt x="123215" y="0"/>
                    <a:pt x="275209" y="0"/>
                  </a:cubicBezTo>
                  <a:lnTo>
                    <a:pt x="2476881" y="0"/>
                  </a:lnTo>
                  <a:cubicBezTo>
                    <a:pt x="2628875" y="0"/>
                    <a:pt x="2752090" y="123215"/>
                    <a:pt x="2752090" y="275209"/>
                  </a:cubicBezTo>
                  <a:lnTo>
                    <a:pt x="2752090" y="3852757"/>
                  </a:lnTo>
                  <a:cubicBezTo>
                    <a:pt x="2752090" y="4004751"/>
                    <a:pt x="2628875" y="4127966"/>
                    <a:pt x="2476881" y="4127966"/>
                  </a:cubicBezTo>
                  <a:lnTo>
                    <a:pt x="275209" y="4127966"/>
                  </a:lnTo>
                  <a:cubicBezTo>
                    <a:pt x="123215" y="4127966"/>
                    <a:pt x="0" y="4004751"/>
                    <a:pt x="0" y="3852757"/>
                  </a:cubicBezTo>
                  <a:lnTo>
                    <a:pt x="0" y="27520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99CCFF">
                    <a:shade val="30000"/>
                    <a:satMod val="115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821874" rIns="170688" bIns="996282" numCol="1" spcCol="1270" anchor="ctr" anchorCtr="0">
              <a:noAutofit/>
            </a:bodyPr>
            <a:lstStyle/>
            <a:p>
              <a:pPr algn="ctr" defTabSz="1066800">
                <a:spcAft>
                  <a:spcPts val="600"/>
                </a:spcAft>
              </a:pPr>
              <a:r>
                <a:rPr lang="uk-UA" sz="2700" b="1" kern="0" dirty="0" smtClean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 Як у середовищі </a:t>
              </a:r>
              <a:r>
                <a:rPr lang="en-US" sz="2700" b="1" i="1" kern="0" dirty="0" smtClean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Lazarus</a:t>
              </a:r>
              <a:r>
                <a:rPr lang="en-US" sz="2700" b="1" kern="0" dirty="0" smtClean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uk-UA" sz="2700" b="1" kern="0" dirty="0" smtClean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розробити прикладну програму</a:t>
              </a:r>
              <a:endParaRPr lang="uk-UA" sz="2700" b="1" i="1" kern="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 flipH="1">
              <a:off x="7272095" y="3477266"/>
              <a:ext cx="340629" cy="121020"/>
            </a:xfrm>
            <a:prstGeom prst="ellipse">
              <a:avLst/>
            </a:prstGeom>
            <a:scene3d>
              <a:camera prst="orthographicFront"/>
              <a:lightRig rig="threePt" dir="t">
                <a:rot lat="0" lon="0" rev="7500000"/>
              </a:lightRig>
            </a:scene3d>
            <a:sp3d z="152400" extrusionH="63500" prstMaterial="matte">
              <a:bevelT w="50800" h="19050" prst="relaxedInset"/>
              <a:contourClr>
                <a:schemeClr val="bg1"/>
              </a:contourClr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Двойная стрелка влево/вправо 8"/>
            <p:cNvSpPr/>
            <p:nvPr/>
          </p:nvSpPr>
          <p:spPr>
            <a:xfrm>
              <a:off x="820491" y="6266190"/>
              <a:ext cx="7750941" cy="619194"/>
            </a:xfrm>
            <a:prstGeom prst="left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reflection blurRad="6350" stA="50000" endA="300" endPos="55000" dir="5400000" sy="-100000" algn="bl" rotWithShape="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152400">
              <a:bevelT w="190500" h="38100"/>
            </a:sp3d>
          </p:spPr>
          <p:style>
            <a:lnRef idx="0">
              <a:scrgbClr r="0" g="0" b="0"/>
            </a:lnRef>
            <a:fillRef idx="1">
              <a:schemeClr val="dk2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0" name="Заголовок 1"/>
          <p:cNvSpPr txBox="1">
            <a:spLocks/>
          </p:cNvSpPr>
          <p:nvPr/>
        </p:nvSpPr>
        <p:spPr>
          <a:xfrm>
            <a:off x="2119869" y="1634640"/>
            <a:ext cx="5152229" cy="1095394"/>
          </a:xfrm>
          <a:prstGeom prst="downArrowCallou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ible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b="1" dirty="0" smtClean="0">
                <a:latin typeface="Calibri" pitchFamily="34" charset="0"/>
                <a:cs typeface="Calibri" pitchFamily="34" charset="0"/>
              </a:rPr>
              <a:t>Ти дізнаєшся:</a:t>
            </a:r>
            <a:endParaRPr lang="uk-UA" sz="36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648688" y="2369445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141087" y="2303062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7949" y="2369445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914" y="1161957"/>
            <a:ext cx="1030783" cy="12074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7207" y="1271189"/>
            <a:ext cx="1214225" cy="11088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65" y="65923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9054" y="104927"/>
            <a:ext cx="782996" cy="78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766211">
            <a:off x="1394531" y="3103987"/>
            <a:ext cx="925823" cy="694367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9869" y="53631"/>
            <a:ext cx="4684379" cy="78308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6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766211">
            <a:off x="7004066" y="3021523"/>
            <a:ext cx="925823" cy="694367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ContrastingLeftFacing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409766">
            <a:off x="4233050" y="3160384"/>
            <a:ext cx="925823" cy="694367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RelaxedModerately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13255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978026" y="586724"/>
            <a:ext cx="8058470" cy="4858500"/>
          </a:xfrm>
          <a:prstGeom prst="snip2DiagRect">
            <a:avLst/>
          </a:prstGeom>
          <a:gradFill flip="none" rotWithShape="1">
            <a:gsLst>
              <a:gs pos="0">
                <a:srgbClr val="CCFF66">
                  <a:shade val="30000"/>
                  <a:satMod val="115000"/>
                </a:srgbClr>
              </a:gs>
              <a:gs pos="23000">
                <a:srgbClr val="CCFF66">
                  <a:shade val="67500"/>
                  <a:satMod val="115000"/>
                  <a:lumMod val="23000"/>
                  <a:lumOff val="77000"/>
                </a:srgbClr>
              </a:gs>
              <a:gs pos="100000">
                <a:srgbClr val="CCFF66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90000" dir="5400000" sy="-100000" algn="bl" rotWithShape="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113" y="917046"/>
            <a:ext cx="1030783" cy="12074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1141440" y="917046"/>
            <a:ext cx="7771584" cy="3636347"/>
          </a:xfrm>
          <a:prstGeom prst="snip2Diag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9600" b="1" dirty="0">
                <a:latin typeface="Calibri" pitchFamily="34" charset="0"/>
                <a:cs typeface="Calibri" pitchFamily="34" charset="0"/>
              </a:rPr>
              <a:t>Програмний проект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626696" y="454701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491884" y="454702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2964" y="104842"/>
            <a:ext cx="4752528" cy="111338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126" y="5964561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11415" y="6003565"/>
            <a:ext cx="782996" cy="78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65" y="65923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9054" y="104927"/>
            <a:ext cx="782996" cy="78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Результат пошуку зображень за запитом &quot;лазарус&quot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059141"/>
            <a:ext cx="4295319" cy="279885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67013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8" y="1268760"/>
            <a:ext cx="8881701" cy="5015640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2439" y="96185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125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85207" y="1192081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Вивчаємо</a:t>
            </a:r>
            <a:endParaRPr lang="uk-UA" b="1" spc="-15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32439" y="130237"/>
            <a:ext cx="7155986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Основи подійно- та об'єктно-орієнтованого програмування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Выноска со стрелкой вниз 24"/>
          <p:cNvSpPr/>
          <p:nvPr/>
        </p:nvSpPr>
        <p:spPr>
          <a:xfrm>
            <a:off x="477995" y="793798"/>
            <a:ext cx="8611728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Проект в середовищі програмування </a:t>
            </a:r>
            <a:r>
              <a:rPr lang="en-US" sz="2200" b="1" i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Lazarus</a:t>
            </a:r>
            <a:endParaRPr lang="uk-UA" sz="2200" b="1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830807" y="44815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51554" y="36676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 descr="Результат пошуку зображень за запитом &quot;Мова програмування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7158" y="5087931"/>
            <a:ext cx="1094117" cy="109411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95627" y="5301208"/>
            <a:ext cx="850514" cy="85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8819" y="1445316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70464" y="1464046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8971" y="1316144"/>
            <a:ext cx="666750" cy="609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3398" y="5333116"/>
            <a:ext cx="885035" cy="7866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8199" y="1373847"/>
            <a:ext cx="609600" cy="6191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6" descr="Результат пошуку зображень за запитом &quot;excel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074" name="Picture 2" descr="Результат пошуку зображень за запитом &quot;лазарус&quot;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9799" y="4113372"/>
            <a:ext cx="2543175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абличка 7"/>
          <p:cNvSpPr/>
          <p:nvPr/>
        </p:nvSpPr>
        <p:spPr>
          <a:xfrm>
            <a:off x="305177" y="2018020"/>
            <a:ext cx="8546422" cy="2360295"/>
          </a:xfrm>
          <a:prstGeom prst="plaque">
            <a:avLst/>
          </a:prstGeom>
          <a:gradFill flip="none" rotWithShape="1">
            <a:gsLst>
              <a:gs pos="0">
                <a:schemeClr val="accent5">
                  <a:shade val="60000"/>
                </a:schemeClr>
              </a:gs>
              <a:gs pos="0">
                <a:schemeClr val="accent5">
                  <a:tint val="86500"/>
                </a:schemeClr>
              </a:gs>
              <a:gs pos="0">
                <a:schemeClr val="accent5">
                  <a:tint val="86000"/>
                </a:schemeClr>
              </a:gs>
              <a:gs pos="93000">
                <a:srgbClr val="FFFF00"/>
              </a:gs>
            </a:gsLst>
            <a:lin ang="18900000" scaled="1"/>
            <a:tileRect/>
          </a:gradFill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95250" h="50800" prst="rible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uk-UA" sz="2800" b="1" i="1" kern="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Проект</a:t>
            </a:r>
            <a:r>
              <a:rPr lang="uk-UA" sz="28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— це набір файлів, з якими користувач працює під час створення прикладної програми в об'єктно-орієнтованому середовищі програмування.</a:t>
            </a:r>
          </a:p>
        </p:txBody>
      </p:sp>
    </p:spTree>
    <p:extLst>
      <p:ext uri="{BB962C8B-B14F-4D97-AF65-F5344CB8AC3E}">
        <p14:creationId xmlns:p14="http://schemas.microsoft.com/office/powerpoint/2010/main" xmlns="" val="3221230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8" y="1268760"/>
            <a:ext cx="8881701" cy="5015640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2439" y="96185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125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85207" y="1192081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Вивчаємо</a:t>
            </a:r>
            <a:endParaRPr lang="uk-UA" b="1" spc="-15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32439" y="130237"/>
            <a:ext cx="7155986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Основи подійно- та об'єктно-орієнтованого програмування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Выноска со стрелкой вниз 24"/>
          <p:cNvSpPr/>
          <p:nvPr/>
        </p:nvSpPr>
        <p:spPr>
          <a:xfrm>
            <a:off x="477995" y="793798"/>
            <a:ext cx="8611728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Проект в середовищі програмування </a:t>
            </a:r>
            <a:r>
              <a:rPr lang="en-US" sz="2200" b="1" i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Lazarus</a:t>
            </a:r>
            <a:endParaRPr lang="uk-UA" sz="2200" b="1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830807" y="44815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51554" y="36676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 descr="Результат пошуку зображень за запитом &quot;Мова програмування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7158" y="5087931"/>
            <a:ext cx="1094117" cy="109411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95627" y="5301208"/>
            <a:ext cx="850514" cy="85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авильный пятиугольник 9"/>
          <p:cNvSpPr/>
          <p:nvPr/>
        </p:nvSpPr>
        <p:spPr>
          <a:xfrm>
            <a:off x="139928" y="1843109"/>
            <a:ext cx="8708579" cy="881827"/>
          </a:xfrm>
          <a:prstGeom prst="pentagon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5375" tIns="85375" rIns="85375" bIns="8537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uk-UA" sz="2700" b="1" kern="0" dirty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Проект</a:t>
            </a:r>
            <a:r>
              <a:rPr lang="uk-UA" sz="2700" b="1" kern="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створений у середовищі </a:t>
            </a:r>
            <a:r>
              <a:rPr lang="en-US" sz="2700" b="1" i="1" kern="0" dirty="0" smtClean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Lazarus</a:t>
            </a:r>
            <a:r>
              <a:rPr lang="en-US" sz="2700" b="1" i="1" kern="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sz="2700" b="1" kern="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містить</a:t>
            </a:r>
            <a:r>
              <a:rPr lang="en-US" sz="2700" b="1" i="1" kern="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:</a:t>
            </a:r>
            <a:endParaRPr lang="uk-UA" sz="2700" i="1" kern="12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2603183" y="2860200"/>
            <a:ext cx="2874544" cy="731860"/>
          </a:xfrm>
          <a:prstGeom prst="snip2Diag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99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2395" tIns="82395" rIns="82395" bIns="82395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Aft>
                <a:spcPct val="35000"/>
              </a:spcAft>
            </a:pPr>
            <a:r>
              <a:rPr lang="uk-UA" sz="2800" b="1" dirty="0" err="1" smtClean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project.exe</a:t>
            </a:r>
            <a:endParaRPr lang="uk-UA" sz="2800" b="1" dirty="0">
              <a:solidFill>
                <a:schemeClr val="bg1">
                  <a:lumMod val="1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5590139" y="2833301"/>
            <a:ext cx="3320277" cy="729733"/>
          </a:xfrm>
          <a:prstGeom prst="snip2Diag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99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2333" tIns="82333" rIns="82333" bIns="8233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Aft>
                <a:spcPct val="35000"/>
              </a:spcAft>
            </a:pPr>
            <a:r>
              <a:rPr lang="uk-UA" sz="2400" b="1" i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запуск проекту </a:t>
            </a:r>
            <a:r>
              <a:rPr lang="uk-UA" sz="2400" b="1" i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на </a:t>
            </a:r>
            <a:r>
              <a:rPr lang="uk-UA" sz="2400" b="1" i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виконання</a:t>
            </a:r>
            <a:endParaRPr lang="uk-UA" sz="2400" b="1" kern="1200" spc="300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1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7881" y="2085974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3667" y="2085974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8971" y="1316144"/>
            <a:ext cx="666750" cy="609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3398" y="5333116"/>
            <a:ext cx="885035" cy="7866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8199" y="1373847"/>
            <a:ext cx="609600" cy="6191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Прямоугольник с двумя вырезанными противолежащими углами 52"/>
          <p:cNvSpPr/>
          <p:nvPr/>
        </p:nvSpPr>
        <p:spPr>
          <a:xfrm>
            <a:off x="5590138" y="3776580"/>
            <a:ext cx="3343411" cy="729733"/>
          </a:xfrm>
          <a:prstGeom prst="snip2Diag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99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2333" tIns="82333" rIns="82333" bIns="82333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uk-UA" sz="2400" b="1" i="1" dirty="0" smtClean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програмний код </a:t>
            </a:r>
            <a:r>
              <a:rPr lang="uk-UA" sz="2400" b="1" i="1" dirty="0" err="1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Free</a:t>
            </a:r>
            <a:r>
              <a:rPr lang="uk-UA" sz="2400" b="1" i="1" dirty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sz="2400" b="1" i="1" dirty="0" err="1" smtClean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Pascal</a:t>
            </a:r>
            <a:endParaRPr lang="uk-UA" sz="2400" b="1" dirty="0">
              <a:solidFill>
                <a:schemeClr val="bg1">
                  <a:lumMod val="1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4" name="Прямоугольник с двумя вырезанными противолежащими углами 53"/>
          <p:cNvSpPr/>
          <p:nvPr/>
        </p:nvSpPr>
        <p:spPr>
          <a:xfrm>
            <a:off x="2613766" y="4709392"/>
            <a:ext cx="2914122" cy="665271"/>
          </a:xfrm>
          <a:prstGeom prst="snip2Diag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99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2395" tIns="82395" rIns="82395" bIns="82395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uk-UA" sz="2800" b="1" i="1" dirty="0" err="1" smtClean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unit.lfm</a:t>
            </a:r>
            <a:endParaRPr lang="uk-UA" sz="2800" dirty="0">
              <a:solidFill>
                <a:schemeClr val="bg1">
                  <a:lumMod val="1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5" name="Прямоугольник с двумя вырезанными противолежащими углами 54"/>
          <p:cNvSpPr/>
          <p:nvPr/>
        </p:nvSpPr>
        <p:spPr>
          <a:xfrm>
            <a:off x="5590138" y="4709392"/>
            <a:ext cx="3395320" cy="660851"/>
          </a:xfrm>
          <a:prstGeom prst="snip2Diag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99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2333" tIns="82333" rIns="82333" bIns="82333" numCol="1" spcCol="1270" anchor="ctr" anchorCtr="0">
            <a:noAutofit/>
          </a:bodyPr>
          <a:lstStyle/>
          <a:p>
            <a:pPr defTabSz="711200">
              <a:lnSpc>
                <a:spcPct val="80000"/>
              </a:lnSpc>
              <a:spcAft>
                <a:spcPts val="0"/>
              </a:spcAft>
            </a:pPr>
            <a:r>
              <a:rPr lang="uk-UA" sz="2400" b="1" i="1" dirty="0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дані процесу </a:t>
            </a:r>
            <a:r>
              <a:rPr lang="uk-UA" sz="2400" b="1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проектування </a:t>
            </a:r>
            <a:r>
              <a:rPr lang="uk-UA" sz="2400" b="1" i="1" dirty="0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фор</a:t>
            </a:r>
            <a:r>
              <a:rPr lang="uk-UA" sz="2400" b="1" i="1" dirty="0" smtClean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м</a:t>
            </a:r>
            <a:endParaRPr lang="uk-UA" sz="2400" b="1" kern="1200" spc="300" dirty="0">
              <a:solidFill>
                <a:schemeClr val="bg1">
                  <a:lumMod val="1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AutoShape 6" descr="Результат пошуку зображень за запитом &quot;excel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9" name="Прямоугольник с двумя вырезанными противолежащими углами 38"/>
          <p:cNvSpPr/>
          <p:nvPr/>
        </p:nvSpPr>
        <p:spPr>
          <a:xfrm>
            <a:off x="2596806" y="3774453"/>
            <a:ext cx="2874544" cy="731860"/>
          </a:xfrm>
          <a:prstGeom prst="snip2Diag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99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2395" tIns="82395" rIns="82395" bIns="82395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Aft>
                <a:spcPct val="35000"/>
              </a:spcAft>
            </a:pPr>
            <a:r>
              <a:rPr lang="uk-UA" sz="2800" b="1" dirty="0" err="1" smtClean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unit</a:t>
            </a:r>
            <a:endParaRPr lang="uk-UA" sz="2800" b="1" dirty="0">
              <a:solidFill>
                <a:schemeClr val="bg1">
                  <a:lumMod val="1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177" y="2860200"/>
            <a:ext cx="2163713" cy="2975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Прямоугольник с двумя вырезанными противолежащими углами 40"/>
          <p:cNvSpPr/>
          <p:nvPr/>
        </p:nvSpPr>
        <p:spPr>
          <a:xfrm>
            <a:off x="3707904" y="5503031"/>
            <a:ext cx="3579894" cy="446250"/>
          </a:xfrm>
          <a:prstGeom prst="snip2Diag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99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2395" tIns="82395" rIns="82395" bIns="82395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Aft>
                <a:spcPct val="35000"/>
              </a:spcAft>
            </a:pPr>
            <a:r>
              <a:rPr lang="uk-UA" sz="2400" i="1" dirty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інші файли та </a:t>
            </a:r>
            <a:r>
              <a:rPr lang="uk-UA" sz="2400" i="1" dirty="0" smtClean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папки</a:t>
            </a:r>
            <a:endParaRPr lang="uk-UA" sz="2400" dirty="0">
              <a:solidFill>
                <a:schemeClr val="bg1">
                  <a:lumMod val="1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9853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53" grpId="0" animBg="1"/>
      <p:bldP spid="54" grpId="0" animBg="1"/>
      <p:bldP spid="55" grpId="0" animBg="1"/>
      <p:bldP spid="39" grpId="0" animBg="1"/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8" y="1268760"/>
            <a:ext cx="8881701" cy="5015640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2439" y="96185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125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31392" y="1235035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Вивчаємо</a:t>
            </a:r>
            <a:endParaRPr lang="uk-UA" b="1" spc="-15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32439" y="130237"/>
            <a:ext cx="7155986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Основи подійно- та об'єктно-орієнтованого програмування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Выноска со стрелкой вниз 24"/>
          <p:cNvSpPr/>
          <p:nvPr/>
        </p:nvSpPr>
        <p:spPr>
          <a:xfrm>
            <a:off x="477995" y="793798"/>
            <a:ext cx="8611728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Проект в середовищі програмування </a:t>
            </a:r>
            <a:r>
              <a:rPr lang="en-US" sz="2200" b="1" i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Lazarus</a:t>
            </a:r>
            <a:endParaRPr lang="uk-UA" sz="2200" b="1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830807" y="44815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51554" y="36676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 descr="Результат пошуку зображень за запитом &quot;Мова програмування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7158" y="5087931"/>
            <a:ext cx="1094117" cy="109411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95627" y="5301208"/>
            <a:ext cx="850514" cy="85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авильный пятиугольник 9"/>
          <p:cNvSpPr/>
          <p:nvPr/>
        </p:nvSpPr>
        <p:spPr>
          <a:xfrm>
            <a:off x="518716" y="1868868"/>
            <a:ext cx="8367320" cy="714345"/>
          </a:xfrm>
          <a:prstGeom prst="pentagon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5375" tIns="85375" rIns="85375" bIns="8537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uk-UA" sz="2800" b="1" kern="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Меню</a:t>
            </a:r>
            <a:r>
              <a:rPr lang="uk-UA" sz="28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sz="2800" b="1" kern="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Проект</a:t>
            </a:r>
            <a:endParaRPr lang="uk-UA" sz="2800" b="1" kern="12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1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8819" y="2073006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2918" y="2115403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000" y="1359098"/>
            <a:ext cx="666750" cy="609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3398" y="5333116"/>
            <a:ext cx="885035" cy="7866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81847" y="1453881"/>
            <a:ext cx="609600" cy="6191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нутый угол 1"/>
          <p:cNvSpPr/>
          <p:nvPr/>
        </p:nvSpPr>
        <p:spPr>
          <a:xfrm>
            <a:off x="3851920" y="2820685"/>
            <a:ext cx="4999679" cy="3213943"/>
          </a:xfrm>
          <a:prstGeom prst="foldedCorner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marL="530225" indent="-530225">
              <a:spcAft>
                <a:spcPts val="600"/>
              </a:spcAft>
              <a:buClr>
                <a:srgbClr val="000066"/>
              </a:buClr>
              <a:buFont typeface="Wingdings" pitchFamily="2" charset="2"/>
              <a:buChar char="q"/>
            </a:pPr>
            <a:r>
              <a:rPr lang="uk-UA" sz="24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створення проектів</a:t>
            </a:r>
          </a:p>
          <a:p>
            <a:pPr marL="530225" indent="-530225">
              <a:spcAft>
                <a:spcPts val="600"/>
              </a:spcAft>
              <a:buClr>
                <a:srgbClr val="000066"/>
              </a:buClr>
              <a:buFont typeface="Wingdings" pitchFamily="2" charset="2"/>
              <a:buChar char="q"/>
            </a:pPr>
            <a:r>
              <a:rPr lang="uk-UA" sz="24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використання шаблонів проектів</a:t>
            </a:r>
          </a:p>
          <a:p>
            <a:pPr marL="530225" indent="-530225">
              <a:spcAft>
                <a:spcPts val="600"/>
              </a:spcAft>
              <a:buClr>
                <a:srgbClr val="000066"/>
              </a:buClr>
              <a:buFont typeface="Wingdings" pitchFamily="2" charset="2"/>
              <a:buChar char="q"/>
            </a:pPr>
            <a:r>
              <a:rPr lang="uk-UA" sz="24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відкривання проектів</a:t>
            </a:r>
          </a:p>
          <a:p>
            <a:pPr marL="530225" indent="-530225">
              <a:spcAft>
                <a:spcPts val="600"/>
              </a:spcAft>
              <a:buClr>
                <a:srgbClr val="000066"/>
              </a:buClr>
              <a:buFont typeface="Wingdings" pitchFamily="2" charset="2"/>
              <a:buChar char="q"/>
            </a:pPr>
            <a:r>
              <a:rPr lang="uk-UA" sz="24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закривання </a:t>
            </a:r>
            <a:r>
              <a:rPr lang="uk-UA" sz="24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проектів</a:t>
            </a:r>
            <a:endParaRPr lang="uk-UA" sz="2400" kern="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530225" indent="-530225">
              <a:spcAft>
                <a:spcPts val="600"/>
              </a:spcAft>
              <a:buClr>
                <a:srgbClr val="000066"/>
              </a:buClr>
              <a:buFont typeface="Wingdings" pitchFamily="2" charset="2"/>
              <a:buChar char="q"/>
            </a:pPr>
            <a:r>
              <a:rPr lang="uk-UA" sz="24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зберігання проектів</a:t>
            </a:r>
          </a:p>
          <a:p>
            <a:pPr marL="530225" indent="-530225">
              <a:spcAft>
                <a:spcPts val="600"/>
              </a:spcAft>
              <a:buClr>
                <a:srgbClr val="000066"/>
              </a:buClr>
              <a:buFont typeface="Wingdings" pitchFamily="2" charset="2"/>
              <a:buChar char="q"/>
            </a:pPr>
            <a:r>
              <a:rPr lang="uk-UA" sz="24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зміна структури проекту …</a:t>
            </a: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804" y="2632793"/>
            <a:ext cx="3189188" cy="3405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61628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8" y="1268760"/>
            <a:ext cx="8881701" cy="5015640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2439" y="96185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125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31392" y="1235035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Вивчаємо</a:t>
            </a:r>
            <a:endParaRPr lang="uk-UA" b="1" spc="-15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32439" y="130237"/>
            <a:ext cx="7155986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Основи подійно- та об'єктно-орієнтованого програмування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Выноска со стрелкой вниз 24"/>
          <p:cNvSpPr/>
          <p:nvPr/>
        </p:nvSpPr>
        <p:spPr>
          <a:xfrm>
            <a:off x="477995" y="793798"/>
            <a:ext cx="8611728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Проект в середовищі програмування </a:t>
            </a:r>
            <a:r>
              <a:rPr lang="en-US" sz="2200" b="1" i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Lazarus</a:t>
            </a:r>
            <a:endParaRPr lang="uk-UA" sz="2200" b="1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830807" y="44815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51554" y="36676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 descr="Результат пошуку зображень за запитом &quot;Мова програмування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7158" y="5087931"/>
            <a:ext cx="1094117" cy="109411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95627" y="5301208"/>
            <a:ext cx="850514" cy="85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авильный пятиугольник 9"/>
          <p:cNvSpPr/>
          <p:nvPr/>
        </p:nvSpPr>
        <p:spPr>
          <a:xfrm>
            <a:off x="518716" y="1868868"/>
            <a:ext cx="8367320" cy="714345"/>
          </a:xfrm>
          <a:prstGeom prst="pentagon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5375" tIns="85375" rIns="85375" bIns="8537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uk-UA" sz="2800" b="1" kern="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Меню</a:t>
            </a:r>
            <a:r>
              <a:rPr lang="uk-UA" sz="28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sz="2800" b="1" kern="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Проект</a:t>
            </a:r>
            <a:endParaRPr lang="uk-UA" sz="2800" b="1" kern="12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1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8819" y="2073006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2918" y="2115403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000" y="1359098"/>
            <a:ext cx="666750" cy="609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3398" y="5333116"/>
            <a:ext cx="885035" cy="7866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81847" y="1453881"/>
            <a:ext cx="609600" cy="6191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нутый угол 1"/>
          <p:cNvSpPr/>
          <p:nvPr/>
        </p:nvSpPr>
        <p:spPr>
          <a:xfrm>
            <a:off x="5868144" y="2764219"/>
            <a:ext cx="2983454" cy="3169682"/>
          </a:xfrm>
          <a:prstGeom prst="foldedCorner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lvl="0" algn="ctr">
              <a:spcAft>
                <a:spcPts val="600"/>
              </a:spcAft>
              <a:buClr>
                <a:srgbClr val="000066"/>
              </a:buClr>
            </a:pPr>
            <a:r>
              <a:rPr lang="uk-UA" sz="24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Після вибору кнопки </a:t>
            </a:r>
            <a:r>
              <a:rPr lang="uk-UA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Новий проект </a:t>
            </a:r>
            <a:r>
              <a:rPr lang="uk-UA" sz="24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відкривається вікно </a:t>
            </a:r>
            <a:r>
              <a:rPr lang="uk-UA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Створити</a:t>
            </a:r>
            <a:r>
              <a:rPr lang="uk-UA" sz="24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новий</a:t>
            </a:r>
            <a:r>
              <a:rPr lang="uk-UA" sz="24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проект</a:t>
            </a:r>
            <a:r>
              <a:rPr lang="uk-UA" sz="24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, у якому потрібно у </a:t>
            </a:r>
            <a:r>
              <a:rPr lang="uk-UA" sz="24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списку</a:t>
            </a:r>
            <a:r>
              <a:rPr lang="en-US" sz="24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Застосунок</a:t>
            </a:r>
            <a:endParaRPr lang="uk-UA" sz="24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520" y="2663548"/>
            <a:ext cx="5419725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71032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8" y="1268760"/>
            <a:ext cx="8881701" cy="5015640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2439" y="96185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125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85207" y="1192081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Вивчаємо</a:t>
            </a:r>
            <a:endParaRPr lang="uk-UA" b="1" spc="-15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32439" y="130237"/>
            <a:ext cx="7155986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Основи подійно- та об'єктно-орієнтованого програмування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Выноска со стрелкой вниз 24"/>
          <p:cNvSpPr/>
          <p:nvPr/>
        </p:nvSpPr>
        <p:spPr>
          <a:xfrm>
            <a:off x="477995" y="793798"/>
            <a:ext cx="8611728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Проект в середовищі програмування </a:t>
            </a:r>
            <a:r>
              <a:rPr lang="en-US" sz="2200" b="1" i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Lazarus</a:t>
            </a:r>
            <a:endParaRPr lang="uk-UA" sz="2200" b="1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830807" y="44815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51554" y="36676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 descr="Результат пошуку зображень за запитом &quot;Мова програмування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7158" y="5087931"/>
            <a:ext cx="1094117" cy="109411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95627" y="5301208"/>
            <a:ext cx="850514" cy="85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авильный пятиугольник 9"/>
          <p:cNvSpPr/>
          <p:nvPr/>
        </p:nvSpPr>
        <p:spPr>
          <a:xfrm>
            <a:off x="305177" y="1881338"/>
            <a:ext cx="8546423" cy="573438"/>
          </a:xfrm>
          <a:prstGeom prst="pentagon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5375" tIns="85375" rIns="85375" bIns="8537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uk-UA" sz="2800" b="1" kern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Способи виконання проекту</a:t>
            </a:r>
            <a:r>
              <a:rPr lang="uk-UA" sz="2800" kern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:</a:t>
            </a:r>
            <a:endParaRPr lang="uk-UA" sz="2800" kern="12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148428" y="2679402"/>
            <a:ext cx="2911404" cy="731860"/>
          </a:xfrm>
          <a:prstGeom prst="snip2Diag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99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2395" tIns="82395" rIns="82395" bIns="82395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Aft>
                <a:spcPct val="35000"/>
              </a:spcAft>
            </a:pPr>
            <a:r>
              <a:rPr lang="uk-UA" b="1" kern="0" dirty="0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Команда </a:t>
            </a:r>
            <a:r>
              <a:rPr lang="uk-UA" b="1" kern="0" dirty="0" smtClean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Виконати</a:t>
            </a:r>
            <a:r>
              <a:rPr lang="uk-UA" b="1" kern="0" dirty="0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b="1" kern="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з меню </a:t>
            </a:r>
            <a:r>
              <a:rPr lang="uk-UA" b="1" kern="0" dirty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Виконати</a:t>
            </a:r>
            <a:r>
              <a:rPr lang="uk-UA" b="1" kern="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uk-UA" b="1" kern="1200" dirty="0">
              <a:solidFill>
                <a:srgbClr val="00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6228184" y="2679402"/>
            <a:ext cx="2611823" cy="729733"/>
          </a:xfrm>
          <a:prstGeom prst="snip2Diag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99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2333" tIns="82333" rIns="82333" bIns="82333" numCol="1" spcCol="1270" anchor="ctr" anchorCtr="0">
            <a:noAutofit/>
          </a:bodyPr>
          <a:lstStyle/>
          <a:p>
            <a:pPr lvl="0" defTabSz="711200">
              <a:spcAft>
                <a:spcPts val="0"/>
              </a:spcAft>
            </a:pPr>
            <a:r>
              <a:rPr lang="uk-UA" b="1" kern="12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Натиснути клавішу</a:t>
            </a:r>
            <a:endParaRPr lang="uk-UA" b="1" kern="1200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1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4797" y="2012653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6355" y="2021218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484" y="2321401"/>
            <a:ext cx="541914" cy="49546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3398" y="5333116"/>
            <a:ext cx="885035" cy="7866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41998" y="2333372"/>
            <a:ext cx="609600" cy="6191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Прямоугольник с двумя вырезанными противолежащими углами 32"/>
          <p:cNvSpPr/>
          <p:nvPr/>
        </p:nvSpPr>
        <p:spPr>
          <a:xfrm>
            <a:off x="3131840" y="2564904"/>
            <a:ext cx="3024336" cy="920088"/>
          </a:xfrm>
          <a:prstGeom prst="snip2Diag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99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2395" tIns="82395" rIns="82395" bIns="82395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uk-UA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Вибравши кнопку </a:t>
            </a:r>
            <a:r>
              <a:rPr lang="uk-UA" b="1" kern="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Виконати</a:t>
            </a:r>
            <a:r>
              <a:rPr lang="uk-UA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на панелі </a:t>
            </a:r>
            <a:r>
              <a:rPr lang="uk-UA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інструментів</a:t>
            </a:r>
            <a:endParaRPr lang="uk-UA" b="1" kern="12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472" y="3720465"/>
            <a:ext cx="2819400" cy="200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6620" y="3936986"/>
            <a:ext cx="2713565" cy="576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Пов’язане зображення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6355" y="3776580"/>
            <a:ext cx="1235302" cy="1164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5177" y="5087931"/>
            <a:ext cx="2803695" cy="2451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707069" y="3936986"/>
            <a:ext cx="504892" cy="5760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896070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855" y="2867939"/>
            <a:ext cx="3768090" cy="2858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Скругленный прямоугольник 25"/>
          <p:cNvSpPr/>
          <p:nvPr/>
        </p:nvSpPr>
        <p:spPr>
          <a:xfrm>
            <a:off x="139928" y="1268760"/>
            <a:ext cx="8881701" cy="5015640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2439" y="96185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125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31392" y="1235035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Вивчаємо</a:t>
            </a:r>
            <a:endParaRPr lang="uk-UA" b="1" spc="-15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32439" y="130237"/>
            <a:ext cx="7155986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Основи подійно- та об'єктно-орієнтованого програмування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Выноска со стрелкой вниз 24"/>
          <p:cNvSpPr/>
          <p:nvPr/>
        </p:nvSpPr>
        <p:spPr>
          <a:xfrm>
            <a:off x="477995" y="793798"/>
            <a:ext cx="8611728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Робота з екранною формою </a:t>
            </a:r>
            <a:r>
              <a:rPr lang="uk-UA" sz="22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в середовищі </a:t>
            </a:r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200" b="1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830807" y="44815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51554" y="36676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 descr="Результат пошуку зображень за запитом &quot;Мова програмування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7158" y="5087931"/>
            <a:ext cx="1094117" cy="109411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95627" y="5301208"/>
            <a:ext cx="850514" cy="85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авильный пятиугольник 9"/>
          <p:cNvSpPr/>
          <p:nvPr/>
        </p:nvSpPr>
        <p:spPr>
          <a:xfrm>
            <a:off x="518716" y="1968697"/>
            <a:ext cx="8367320" cy="686787"/>
          </a:xfrm>
          <a:prstGeom prst="pentagon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5375" tIns="85375" rIns="85375" bIns="8537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uk-UA" sz="2800" b="1" kern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Екранна форма</a:t>
            </a:r>
            <a:endParaRPr lang="uk-UA" sz="2800" b="1" kern="12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1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9037" y="2073006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1266" y="2073006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000" y="1359098"/>
            <a:ext cx="666750" cy="609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3398" y="5333116"/>
            <a:ext cx="885035" cy="7866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81847" y="1453881"/>
            <a:ext cx="609600" cy="6191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05361" y="2916912"/>
            <a:ext cx="4536876" cy="2544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954" y="2732791"/>
            <a:ext cx="3784092" cy="3149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7995" y="3153411"/>
            <a:ext cx="36678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Екранна</a:t>
            </a:r>
            <a:r>
              <a:rPr lang="uk-UA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форма</a:t>
            </a:r>
            <a:r>
              <a:rPr lang="uk-UA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— це вікно, що містить візуальні графічні елементи або об'єкти управління, такі як меню, кнопки. Кожний такий об'єкт може мати зв'язаний із ним функціональний програмний код, який оформляється у вигляді процедури опрацювання </a:t>
            </a:r>
            <a:r>
              <a:rPr lang="uk-UA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поді</a:t>
            </a:r>
            <a:r>
              <a:rPr lang="uk-UA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й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735116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8" y="1268760"/>
            <a:ext cx="8881701" cy="5015640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2439" y="96185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125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31392" y="1235035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Вивчаємо</a:t>
            </a:r>
            <a:endParaRPr lang="uk-UA" b="1" spc="-15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32439" y="130237"/>
            <a:ext cx="7155986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Основи подійно- та об'єктно-орієнтованого програмування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Выноска со стрелкой вниз 24"/>
          <p:cNvSpPr/>
          <p:nvPr/>
        </p:nvSpPr>
        <p:spPr>
          <a:xfrm>
            <a:off x="477995" y="793798"/>
            <a:ext cx="8611728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Робота з екранною формою в середовищі </a:t>
            </a:r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200" b="1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830807" y="44815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51554" y="36676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 descr="Результат пошуку зображень за запитом &quot;Мова програмування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7158" y="5087931"/>
            <a:ext cx="1094117" cy="109411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95627" y="5301208"/>
            <a:ext cx="850514" cy="85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авильный пятиугольник 9"/>
          <p:cNvSpPr/>
          <p:nvPr/>
        </p:nvSpPr>
        <p:spPr>
          <a:xfrm>
            <a:off x="518716" y="1968697"/>
            <a:ext cx="8367320" cy="686787"/>
          </a:xfrm>
          <a:prstGeom prst="pentagon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5375" tIns="85375" rIns="85375" bIns="8537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uk-UA" sz="2800" b="1" kern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Екранна форма</a:t>
            </a:r>
            <a:endParaRPr lang="uk-UA" sz="2800" b="1" kern="12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1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6217" y="2148607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0966" y="2148606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000" y="1359098"/>
            <a:ext cx="666750" cy="609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3398" y="5333116"/>
            <a:ext cx="885035" cy="7866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81847" y="1453881"/>
            <a:ext cx="609600" cy="6191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900487"/>
            <a:ext cx="3147506" cy="3099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717" y="2828836"/>
            <a:ext cx="4522558" cy="3290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нутый угол 1"/>
          <p:cNvSpPr/>
          <p:nvPr/>
        </p:nvSpPr>
        <p:spPr>
          <a:xfrm>
            <a:off x="604000" y="3466350"/>
            <a:ext cx="4335680" cy="2314039"/>
          </a:xfrm>
          <a:prstGeom prst="foldedCorner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lvl="0" algn="just">
              <a:spcAft>
                <a:spcPts val="600"/>
              </a:spcAft>
              <a:buClr>
                <a:srgbClr val="000066"/>
              </a:buClr>
            </a:pPr>
            <a:r>
              <a:rPr lang="uk-UA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Після запуску програми на виконання для кожної екранної форми створюється файл із розширенням </a:t>
            </a:r>
            <a:r>
              <a:rPr lang="en-US" sz="2000" b="1" kern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lfm</a:t>
            </a:r>
            <a:r>
              <a:rPr lang="en-US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uk-UA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у якому збережені відомості, отримані в процесі проектування форм</a:t>
            </a:r>
            <a:endParaRPr lang="uk-UA" sz="20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8850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9" y="1268760"/>
            <a:ext cx="4288055" cy="5015640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2439" y="130237"/>
            <a:ext cx="7155986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Основи подійно- та об'єктно-орієнтованого програмування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125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3545" y="1605976"/>
            <a:ext cx="4000023" cy="4149417"/>
          </a:xfrm>
          <a:prstGeom prst="plaqu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just">
              <a:spcAft>
                <a:spcPts val="600"/>
              </a:spcAft>
              <a:defRPr/>
            </a:pPr>
            <a:r>
              <a:rPr lang="uk-UA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На початку створення екранної форми дизайнер форми проекту виглядає як порожня робоча область, на якій користувач може розміщувати різні об'єкти або елементи </a:t>
            </a:r>
            <a:r>
              <a:rPr lang="uk-UA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управління: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uk-UA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текстові написи, 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uk-UA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кнопки 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uk-UA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перемикачі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uk-UA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малюнки …</a:t>
            </a:r>
            <a:endParaRPr lang="uk-UA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490757" y="1136082"/>
            <a:ext cx="4410592" cy="5015640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9456" y="4904437"/>
            <a:ext cx="2397597" cy="159839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74950" y="4783597"/>
            <a:ext cx="2290643" cy="142876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3698923" y="1087050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Вивчаємо</a:t>
            </a:r>
            <a:endParaRPr lang="uk-UA" b="1" spc="-15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305174" y="741133"/>
            <a:ext cx="8611728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Робота з екранною формою в середовищі </a:t>
            </a:r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200" b="1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830807" y="44815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51554" y="36676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3403" y="2132856"/>
            <a:ext cx="3984347" cy="336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02912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8" y="1268760"/>
            <a:ext cx="8881701" cy="5015640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2439" y="96185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125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31392" y="1235035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Вивчаємо</a:t>
            </a:r>
            <a:endParaRPr lang="uk-UA" b="1" spc="-15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32439" y="130237"/>
            <a:ext cx="7155986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Основи подійно- та об'єктно-орієнтованого програмування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Выноска со стрелкой вниз 24"/>
          <p:cNvSpPr/>
          <p:nvPr/>
        </p:nvSpPr>
        <p:spPr>
          <a:xfrm>
            <a:off x="477995" y="793798"/>
            <a:ext cx="8611728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Робота з екранною формою в середовищі </a:t>
            </a:r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200" b="1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830807" y="44815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51554" y="36676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 descr="Результат пошуку зображень за запитом &quot;Мова програмування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7158" y="5087931"/>
            <a:ext cx="1094117" cy="109411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95627" y="5301208"/>
            <a:ext cx="850514" cy="85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авильный пятиугольник 9"/>
          <p:cNvSpPr/>
          <p:nvPr/>
        </p:nvSpPr>
        <p:spPr>
          <a:xfrm>
            <a:off x="518716" y="1968697"/>
            <a:ext cx="8367320" cy="686787"/>
          </a:xfrm>
          <a:prstGeom prst="pentagon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5375" tIns="85375" rIns="85375" bIns="8537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uk-UA" sz="2800" b="1" kern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Екранна форма</a:t>
            </a:r>
            <a:endParaRPr lang="uk-UA" sz="2800" b="1" kern="12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1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6217" y="2148607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0966" y="2148606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000" y="1359098"/>
            <a:ext cx="666750" cy="609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3398" y="5333116"/>
            <a:ext cx="885035" cy="7866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81847" y="1453881"/>
            <a:ext cx="609600" cy="6191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306748" y="2894217"/>
            <a:ext cx="8577717" cy="2983055"/>
            <a:chOff x="306748" y="2894217"/>
            <a:chExt cx="8577717" cy="2983055"/>
          </a:xfrm>
        </p:grpSpPr>
        <p:sp>
          <p:nvSpPr>
            <p:cNvPr id="12" name="Прямоугольник с двумя вырезанными соседними углами 11"/>
            <p:cNvSpPr/>
            <p:nvPr/>
          </p:nvSpPr>
          <p:spPr>
            <a:xfrm>
              <a:off x="306748" y="2894217"/>
              <a:ext cx="1979252" cy="902917"/>
            </a:xfrm>
            <a:prstGeom prst="snip2SameRect">
              <a:avLst/>
            </a:pr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736" tIns="49306" rIns="60736" bIns="49306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i="0" kern="1200" dirty="0" smtClean="0">
                  <a:solidFill>
                    <a:srgbClr val="000066"/>
                  </a:solidFill>
                  <a:latin typeface="Calibri" pitchFamily="34" charset="0"/>
                  <a:cs typeface="Calibri" pitchFamily="34" charset="0"/>
                </a:rPr>
                <a:t>Властивості форми</a:t>
              </a:r>
              <a:endParaRPr lang="uk-UA" sz="2400" b="1" i="0" kern="12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487331" y="3797135"/>
              <a:ext cx="180583" cy="67718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677188"/>
                  </a:lnTo>
                  <a:lnTo>
                    <a:pt x="180583" y="677188"/>
                  </a:lnTo>
                </a:path>
              </a:pathLst>
            </a:custGeom>
            <a:noFill/>
            <a:sp3d z="-40000" prstMaterial="matte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667914" y="4022865"/>
              <a:ext cx="1896127" cy="774288"/>
            </a:xfrm>
            <a:custGeom>
              <a:avLst/>
              <a:gdLst>
                <a:gd name="connsiteX0" fmla="*/ 0 w 1444668"/>
                <a:gd name="connsiteY0" fmla="*/ 90292 h 902917"/>
                <a:gd name="connsiteX1" fmla="*/ 90292 w 1444668"/>
                <a:gd name="connsiteY1" fmla="*/ 0 h 902917"/>
                <a:gd name="connsiteX2" fmla="*/ 1354376 w 1444668"/>
                <a:gd name="connsiteY2" fmla="*/ 0 h 902917"/>
                <a:gd name="connsiteX3" fmla="*/ 1444668 w 1444668"/>
                <a:gd name="connsiteY3" fmla="*/ 90292 h 902917"/>
                <a:gd name="connsiteX4" fmla="*/ 1444668 w 1444668"/>
                <a:gd name="connsiteY4" fmla="*/ 812625 h 902917"/>
                <a:gd name="connsiteX5" fmla="*/ 1354376 w 1444668"/>
                <a:gd name="connsiteY5" fmla="*/ 902917 h 902917"/>
                <a:gd name="connsiteX6" fmla="*/ 90292 w 1444668"/>
                <a:gd name="connsiteY6" fmla="*/ 902917 h 902917"/>
                <a:gd name="connsiteX7" fmla="*/ 0 w 1444668"/>
                <a:gd name="connsiteY7" fmla="*/ 812625 h 902917"/>
                <a:gd name="connsiteX8" fmla="*/ 0 w 1444668"/>
                <a:gd name="connsiteY8" fmla="*/ 90292 h 902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4668" h="902917">
                  <a:moveTo>
                    <a:pt x="0" y="90292"/>
                  </a:moveTo>
                  <a:cubicBezTo>
                    <a:pt x="0" y="40425"/>
                    <a:pt x="40425" y="0"/>
                    <a:pt x="90292" y="0"/>
                  </a:cubicBezTo>
                  <a:lnTo>
                    <a:pt x="1354376" y="0"/>
                  </a:lnTo>
                  <a:cubicBezTo>
                    <a:pt x="1404243" y="0"/>
                    <a:pt x="1444668" y="40425"/>
                    <a:pt x="1444668" y="90292"/>
                  </a:cubicBezTo>
                  <a:lnTo>
                    <a:pt x="1444668" y="812625"/>
                  </a:lnTo>
                  <a:cubicBezTo>
                    <a:pt x="1444668" y="862492"/>
                    <a:pt x="1404243" y="902917"/>
                    <a:pt x="1354376" y="902917"/>
                  </a:cubicBezTo>
                  <a:lnTo>
                    <a:pt x="90292" y="902917"/>
                  </a:lnTo>
                  <a:cubicBezTo>
                    <a:pt x="40425" y="902917"/>
                    <a:pt x="0" y="862492"/>
                    <a:pt x="0" y="812625"/>
                  </a:cubicBezTo>
                  <a:lnTo>
                    <a:pt x="0" y="90292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60736" tIns="49306" rIns="60736" bIns="49306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800" b="1" i="0" kern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rPr>
                <a:t>Події для форми</a:t>
              </a:r>
              <a:endParaRPr lang="uk-UA" sz="1800" b="1" i="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487331" y="3797135"/>
              <a:ext cx="180583" cy="180583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805835"/>
                  </a:lnTo>
                  <a:lnTo>
                    <a:pt x="180583" y="1805835"/>
                  </a:lnTo>
                </a:path>
              </a:pathLst>
            </a:custGeom>
            <a:noFill/>
            <a:sp3d z="-40000" prstMaterial="matte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667915" y="5151511"/>
              <a:ext cx="1896127" cy="725761"/>
            </a:xfrm>
            <a:custGeom>
              <a:avLst/>
              <a:gdLst>
                <a:gd name="connsiteX0" fmla="*/ 0 w 1444668"/>
                <a:gd name="connsiteY0" fmla="*/ 90292 h 902917"/>
                <a:gd name="connsiteX1" fmla="*/ 90292 w 1444668"/>
                <a:gd name="connsiteY1" fmla="*/ 0 h 902917"/>
                <a:gd name="connsiteX2" fmla="*/ 1354376 w 1444668"/>
                <a:gd name="connsiteY2" fmla="*/ 0 h 902917"/>
                <a:gd name="connsiteX3" fmla="*/ 1444668 w 1444668"/>
                <a:gd name="connsiteY3" fmla="*/ 90292 h 902917"/>
                <a:gd name="connsiteX4" fmla="*/ 1444668 w 1444668"/>
                <a:gd name="connsiteY4" fmla="*/ 812625 h 902917"/>
                <a:gd name="connsiteX5" fmla="*/ 1354376 w 1444668"/>
                <a:gd name="connsiteY5" fmla="*/ 902917 h 902917"/>
                <a:gd name="connsiteX6" fmla="*/ 90292 w 1444668"/>
                <a:gd name="connsiteY6" fmla="*/ 902917 h 902917"/>
                <a:gd name="connsiteX7" fmla="*/ 0 w 1444668"/>
                <a:gd name="connsiteY7" fmla="*/ 812625 h 902917"/>
                <a:gd name="connsiteX8" fmla="*/ 0 w 1444668"/>
                <a:gd name="connsiteY8" fmla="*/ 90292 h 902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4668" h="902917">
                  <a:moveTo>
                    <a:pt x="0" y="90292"/>
                  </a:moveTo>
                  <a:cubicBezTo>
                    <a:pt x="0" y="40425"/>
                    <a:pt x="40425" y="0"/>
                    <a:pt x="90292" y="0"/>
                  </a:cubicBezTo>
                  <a:lnTo>
                    <a:pt x="1354376" y="0"/>
                  </a:lnTo>
                  <a:cubicBezTo>
                    <a:pt x="1404243" y="0"/>
                    <a:pt x="1444668" y="40425"/>
                    <a:pt x="1444668" y="90292"/>
                  </a:cubicBezTo>
                  <a:lnTo>
                    <a:pt x="1444668" y="812625"/>
                  </a:lnTo>
                  <a:cubicBezTo>
                    <a:pt x="1444668" y="862492"/>
                    <a:pt x="1404243" y="902917"/>
                    <a:pt x="1354376" y="902917"/>
                  </a:cubicBezTo>
                  <a:lnTo>
                    <a:pt x="90292" y="902917"/>
                  </a:lnTo>
                  <a:cubicBezTo>
                    <a:pt x="40425" y="902917"/>
                    <a:pt x="0" y="862492"/>
                    <a:pt x="0" y="812625"/>
                  </a:cubicBezTo>
                  <a:lnTo>
                    <a:pt x="0" y="90292"/>
                  </a:lnTo>
                  <a:close/>
                </a:path>
              </a:pathLst>
            </a:cu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60736" tIns="49306" rIns="60736" bIns="49306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800" b="1" i="0" kern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rPr>
                <a:t>Методи для форми</a:t>
              </a:r>
              <a:endParaRPr lang="uk-UA" sz="1800" b="1" i="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7" name="Прямоугольник с двумя вырезанными соседними углами 16"/>
            <p:cNvSpPr/>
            <p:nvPr/>
          </p:nvSpPr>
          <p:spPr>
            <a:xfrm>
              <a:off x="2564042" y="2894217"/>
              <a:ext cx="1987345" cy="902917"/>
            </a:xfrm>
            <a:prstGeom prst="snip2SameRect">
              <a:avLst/>
            </a:pr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736" tIns="49306" rIns="60736" bIns="49306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i="0" kern="1200" dirty="0" smtClean="0">
                  <a:solidFill>
                    <a:srgbClr val="000066"/>
                  </a:solidFill>
                  <a:latin typeface="Calibri" pitchFamily="34" charset="0"/>
                  <a:cs typeface="Calibri" pitchFamily="34" charset="0"/>
                </a:rPr>
                <a:t>Об’єкти</a:t>
              </a:r>
              <a:endParaRPr lang="uk-UA" sz="2400" b="1" i="0" kern="12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2744625" y="3797135"/>
              <a:ext cx="180583" cy="67718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677188"/>
                  </a:lnTo>
                  <a:lnTo>
                    <a:pt x="180583" y="677188"/>
                  </a:lnTo>
                </a:path>
              </a:pathLst>
            </a:custGeom>
            <a:noFill/>
            <a:sp3d z="-40000" prstMaterial="matte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Полилиния 27"/>
            <p:cNvSpPr/>
            <p:nvPr/>
          </p:nvSpPr>
          <p:spPr>
            <a:xfrm>
              <a:off x="2925208" y="4022864"/>
              <a:ext cx="2582895" cy="774289"/>
            </a:xfrm>
            <a:custGeom>
              <a:avLst/>
              <a:gdLst>
                <a:gd name="connsiteX0" fmla="*/ 0 w 1444668"/>
                <a:gd name="connsiteY0" fmla="*/ 90292 h 902917"/>
                <a:gd name="connsiteX1" fmla="*/ 90292 w 1444668"/>
                <a:gd name="connsiteY1" fmla="*/ 0 h 902917"/>
                <a:gd name="connsiteX2" fmla="*/ 1354376 w 1444668"/>
                <a:gd name="connsiteY2" fmla="*/ 0 h 902917"/>
                <a:gd name="connsiteX3" fmla="*/ 1444668 w 1444668"/>
                <a:gd name="connsiteY3" fmla="*/ 90292 h 902917"/>
                <a:gd name="connsiteX4" fmla="*/ 1444668 w 1444668"/>
                <a:gd name="connsiteY4" fmla="*/ 812625 h 902917"/>
                <a:gd name="connsiteX5" fmla="*/ 1354376 w 1444668"/>
                <a:gd name="connsiteY5" fmla="*/ 902917 h 902917"/>
                <a:gd name="connsiteX6" fmla="*/ 90292 w 1444668"/>
                <a:gd name="connsiteY6" fmla="*/ 902917 h 902917"/>
                <a:gd name="connsiteX7" fmla="*/ 0 w 1444668"/>
                <a:gd name="connsiteY7" fmla="*/ 812625 h 902917"/>
                <a:gd name="connsiteX8" fmla="*/ 0 w 1444668"/>
                <a:gd name="connsiteY8" fmla="*/ 90292 h 902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4668" h="902917">
                  <a:moveTo>
                    <a:pt x="0" y="90292"/>
                  </a:moveTo>
                  <a:cubicBezTo>
                    <a:pt x="0" y="40425"/>
                    <a:pt x="40425" y="0"/>
                    <a:pt x="90292" y="0"/>
                  </a:cubicBezTo>
                  <a:lnTo>
                    <a:pt x="1354376" y="0"/>
                  </a:lnTo>
                  <a:cubicBezTo>
                    <a:pt x="1404243" y="0"/>
                    <a:pt x="1444668" y="40425"/>
                    <a:pt x="1444668" y="90292"/>
                  </a:cubicBezTo>
                  <a:lnTo>
                    <a:pt x="1444668" y="812625"/>
                  </a:lnTo>
                  <a:cubicBezTo>
                    <a:pt x="1444668" y="862492"/>
                    <a:pt x="1404243" y="902917"/>
                    <a:pt x="1354376" y="902917"/>
                  </a:cubicBezTo>
                  <a:lnTo>
                    <a:pt x="90292" y="902917"/>
                  </a:lnTo>
                  <a:cubicBezTo>
                    <a:pt x="40425" y="902917"/>
                    <a:pt x="0" y="862492"/>
                    <a:pt x="0" y="812625"/>
                  </a:cubicBezTo>
                  <a:lnTo>
                    <a:pt x="0" y="90292"/>
                  </a:lnTo>
                  <a:close/>
                </a:path>
              </a:pathLst>
            </a:cu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60736" tIns="49306" rIns="60736" bIns="49306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800" b="1" i="0" kern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rPr>
                <a:t>Властивості об’єктів</a:t>
              </a:r>
              <a:endParaRPr lang="uk-UA" sz="1800" b="1" i="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3" name="Полилиния 32"/>
            <p:cNvSpPr/>
            <p:nvPr/>
          </p:nvSpPr>
          <p:spPr>
            <a:xfrm>
              <a:off x="2744625" y="3797135"/>
              <a:ext cx="180583" cy="180583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805835"/>
                  </a:lnTo>
                  <a:lnTo>
                    <a:pt x="180583" y="1805835"/>
                  </a:lnTo>
                </a:path>
              </a:pathLst>
            </a:custGeom>
            <a:noFill/>
            <a:sp3d z="-40000" prstMaterial="matte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Полилиния 34"/>
            <p:cNvSpPr/>
            <p:nvPr/>
          </p:nvSpPr>
          <p:spPr>
            <a:xfrm>
              <a:off x="2925208" y="5151512"/>
              <a:ext cx="2510887" cy="725760"/>
            </a:xfrm>
            <a:custGeom>
              <a:avLst/>
              <a:gdLst>
                <a:gd name="connsiteX0" fmla="*/ 0 w 1444668"/>
                <a:gd name="connsiteY0" fmla="*/ 90292 h 902917"/>
                <a:gd name="connsiteX1" fmla="*/ 90292 w 1444668"/>
                <a:gd name="connsiteY1" fmla="*/ 0 h 902917"/>
                <a:gd name="connsiteX2" fmla="*/ 1354376 w 1444668"/>
                <a:gd name="connsiteY2" fmla="*/ 0 h 902917"/>
                <a:gd name="connsiteX3" fmla="*/ 1444668 w 1444668"/>
                <a:gd name="connsiteY3" fmla="*/ 90292 h 902917"/>
                <a:gd name="connsiteX4" fmla="*/ 1444668 w 1444668"/>
                <a:gd name="connsiteY4" fmla="*/ 812625 h 902917"/>
                <a:gd name="connsiteX5" fmla="*/ 1354376 w 1444668"/>
                <a:gd name="connsiteY5" fmla="*/ 902917 h 902917"/>
                <a:gd name="connsiteX6" fmla="*/ 90292 w 1444668"/>
                <a:gd name="connsiteY6" fmla="*/ 902917 h 902917"/>
                <a:gd name="connsiteX7" fmla="*/ 0 w 1444668"/>
                <a:gd name="connsiteY7" fmla="*/ 812625 h 902917"/>
                <a:gd name="connsiteX8" fmla="*/ 0 w 1444668"/>
                <a:gd name="connsiteY8" fmla="*/ 90292 h 902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4668" h="902917">
                  <a:moveTo>
                    <a:pt x="0" y="90292"/>
                  </a:moveTo>
                  <a:cubicBezTo>
                    <a:pt x="0" y="40425"/>
                    <a:pt x="40425" y="0"/>
                    <a:pt x="90292" y="0"/>
                  </a:cubicBezTo>
                  <a:lnTo>
                    <a:pt x="1354376" y="0"/>
                  </a:lnTo>
                  <a:cubicBezTo>
                    <a:pt x="1404243" y="0"/>
                    <a:pt x="1444668" y="40425"/>
                    <a:pt x="1444668" y="90292"/>
                  </a:cubicBezTo>
                  <a:lnTo>
                    <a:pt x="1444668" y="812625"/>
                  </a:lnTo>
                  <a:cubicBezTo>
                    <a:pt x="1444668" y="862492"/>
                    <a:pt x="1404243" y="902917"/>
                    <a:pt x="1354376" y="902917"/>
                  </a:cubicBezTo>
                  <a:lnTo>
                    <a:pt x="90292" y="902917"/>
                  </a:lnTo>
                  <a:cubicBezTo>
                    <a:pt x="40425" y="902917"/>
                    <a:pt x="0" y="862492"/>
                    <a:pt x="0" y="812625"/>
                  </a:cubicBezTo>
                  <a:lnTo>
                    <a:pt x="0" y="90292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60736" tIns="49306" rIns="60736" bIns="49306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800" b="1" i="0" kern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rPr>
                <a:t>Значення властивостей</a:t>
              </a:r>
              <a:endParaRPr lang="uk-UA" sz="1800" b="1" i="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6" name="Прямоугольник с двумя вырезанными соседними углами 35"/>
            <p:cNvSpPr/>
            <p:nvPr/>
          </p:nvSpPr>
          <p:spPr>
            <a:xfrm>
              <a:off x="4821335" y="2894217"/>
              <a:ext cx="2036665" cy="902917"/>
            </a:xfrm>
            <a:prstGeom prst="snip2SameRect">
              <a:avLst/>
            </a:pr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736" tIns="49306" rIns="60736" bIns="49306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i="0" kern="1200" dirty="0" smtClean="0">
                  <a:solidFill>
                    <a:srgbClr val="000066"/>
                  </a:solidFill>
                  <a:latin typeface="Calibri" pitchFamily="34" charset="0"/>
                  <a:cs typeface="Calibri" pitchFamily="34" charset="0"/>
                </a:rPr>
                <a:t>Події</a:t>
              </a:r>
              <a:endParaRPr lang="uk-UA" sz="2400" b="1" i="0" kern="12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7" name="Прямоугольник с двумя вырезанными соседними углами 36"/>
            <p:cNvSpPr/>
            <p:nvPr/>
          </p:nvSpPr>
          <p:spPr>
            <a:xfrm>
              <a:off x="6900967" y="2894217"/>
              <a:ext cx="1983498" cy="902917"/>
            </a:xfrm>
            <a:prstGeom prst="snip2SameRect">
              <a:avLst/>
            </a:pr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736" tIns="49306" rIns="60736" bIns="49306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i="0" kern="1200" dirty="0" smtClean="0">
                  <a:solidFill>
                    <a:srgbClr val="000066"/>
                  </a:solidFill>
                  <a:latin typeface="Calibri" pitchFamily="34" charset="0"/>
                  <a:cs typeface="Calibri" pitchFamily="34" charset="0"/>
                </a:rPr>
                <a:t>Процедури</a:t>
              </a:r>
              <a:endParaRPr lang="uk-UA" sz="2400" b="1" i="0" kern="12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0463" y="4022864"/>
            <a:ext cx="2329123" cy="1967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63908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8" y="1268760"/>
            <a:ext cx="8881701" cy="5015640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2439" y="96185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125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31392" y="1235035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Вивчаємо</a:t>
            </a:r>
            <a:endParaRPr lang="uk-UA" b="1" spc="-15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32439" y="130237"/>
            <a:ext cx="7155986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Основи подійно- та об'єктно-орієнтованого програмування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Выноска со стрелкой вниз 24"/>
          <p:cNvSpPr/>
          <p:nvPr/>
        </p:nvSpPr>
        <p:spPr>
          <a:xfrm>
            <a:off x="477995" y="793798"/>
            <a:ext cx="8611728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Робота з екранною формою в середовищі </a:t>
            </a:r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200" b="1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830807" y="44815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51554" y="36676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 descr="Результат пошуку зображень за запитом &quot;Мова програмування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7158" y="5087931"/>
            <a:ext cx="1094117" cy="109411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95627" y="5301208"/>
            <a:ext cx="850514" cy="85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авильный пятиугольник 9"/>
          <p:cNvSpPr/>
          <p:nvPr/>
        </p:nvSpPr>
        <p:spPr>
          <a:xfrm>
            <a:off x="518716" y="1968697"/>
            <a:ext cx="8367320" cy="686787"/>
          </a:xfrm>
          <a:prstGeom prst="pentagon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5375" tIns="85375" rIns="85375" bIns="8537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uk-UA" sz="2800" b="1" kern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Додавання екранної форма</a:t>
            </a:r>
            <a:endParaRPr lang="uk-UA" sz="2800" b="1" kern="12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1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6217" y="2148607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0966" y="2148606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000" y="1359098"/>
            <a:ext cx="666750" cy="609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3398" y="5333116"/>
            <a:ext cx="885035" cy="7866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81847" y="1453881"/>
            <a:ext cx="609600" cy="6191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Выноска со стрелкой вниз 38"/>
          <p:cNvSpPr/>
          <p:nvPr/>
        </p:nvSpPr>
        <p:spPr>
          <a:xfrm>
            <a:off x="4663402" y="2708920"/>
            <a:ext cx="4188195" cy="990124"/>
          </a:xfrm>
          <a:prstGeom prst="downArrow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uk-UA" b="1" kern="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Інструмент </a:t>
            </a:r>
            <a:r>
              <a:rPr lang="uk-UA" b="1" i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Нова </a:t>
            </a:r>
            <a:r>
              <a:rPr lang="uk-UA" b="1" i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форма </a:t>
            </a:r>
            <a:r>
              <a:rPr lang="uk-UA" b="1" kern="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на </a:t>
            </a:r>
            <a:r>
              <a:rPr lang="uk-UA" b="1" kern="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панелі </a:t>
            </a:r>
            <a:r>
              <a:rPr lang="uk-UA" b="1" kern="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інструментів</a:t>
            </a:r>
            <a:endParaRPr lang="uk-UA" b="1" kern="0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8849" y="3483577"/>
            <a:ext cx="2403457" cy="2317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8839" y="4005064"/>
            <a:ext cx="232822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826282"/>
            <a:ext cx="3765207" cy="163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Выноска со стрелкой вниз 1"/>
          <p:cNvSpPr/>
          <p:nvPr/>
        </p:nvSpPr>
        <p:spPr>
          <a:xfrm>
            <a:off x="305178" y="2708920"/>
            <a:ext cx="3906782" cy="990124"/>
          </a:xfrm>
          <a:prstGeom prst="downArrow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uk-UA" b="1" kern="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Розділ </a:t>
            </a:r>
            <a:r>
              <a:rPr lang="uk-UA" b="1" kern="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меню</a:t>
            </a:r>
          </a:p>
          <a:p>
            <a:pPr lvl="0" algn="ctr">
              <a:defRPr/>
            </a:pPr>
            <a:r>
              <a:rPr lang="uk-UA" b="1" i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Файл </a:t>
            </a:r>
            <a:r>
              <a:rPr lang="uk-UA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anose="02020603050405020304" pitchFamily="18" charset="0"/>
                <a:cs typeface="Calibri" pitchFamily="34" charset="0"/>
                <a:sym typeface="Symbol" panose="05050102010706020507" pitchFamily="18" charset="2"/>
              </a:rPr>
              <a:t>  </a:t>
            </a:r>
            <a:r>
              <a:rPr lang="uk-UA" b="1" i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Нова форма 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5436096" y="4303846"/>
            <a:ext cx="504056" cy="4212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4" name="Прямоугольник 43"/>
          <p:cNvSpPr/>
          <p:nvPr/>
        </p:nvSpPr>
        <p:spPr>
          <a:xfrm>
            <a:off x="5436096" y="4877282"/>
            <a:ext cx="504056" cy="4212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851989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8" y="1268760"/>
            <a:ext cx="8881701" cy="5015640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2439" y="96185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125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31392" y="1235035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Вивчаємо</a:t>
            </a:r>
            <a:endParaRPr lang="uk-UA" b="1" spc="-15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32439" y="130237"/>
            <a:ext cx="7155986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Основи подійно- та об'єктно-орієнтованого програмування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Выноска со стрелкой вниз 24"/>
          <p:cNvSpPr/>
          <p:nvPr/>
        </p:nvSpPr>
        <p:spPr>
          <a:xfrm>
            <a:off x="477995" y="793798"/>
            <a:ext cx="8611728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Робота з екранною формою в середовищі </a:t>
            </a:r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200" b="1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830807" y="44815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51554" y="36676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 descr="Результат пошуку зображень за запитом &quot;Мова програмування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7158" y="5087931"/>
            <a:ext cx="1094117" cy="109411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95627" y="5301208"/>
            <a:ext cx="850514" cy="85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авильный пятиугольник 9"/>
          <p:cNvSpPr/>
          <p:nvPr/>
        </p:nvSpPr>
        <p:spPr>
          <a:xfrm>
            <a:off x="518716" y="1968697"/>
            <a:ext cx="8367320" cy="686787"/>
          </a:xfrm>
          <a:prstGeom prst="pentagon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5375" tIns="85375" rIns="85375" bIns="8537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uk-UA" sz="2800" b="1" kern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Екранна форма</a:t>
            </a:r>
            <a:endParaRPr lang="uk-UA" sz="2800" b="1" kern="12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1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6217" y="2148607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0966" y="2148606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000" y="1359098"/>
            <a:ext cx="666750" cy="609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3398" y="5333116"/>
            <a:ext cx="885035" cy="7866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81847" y="1453881"/>
            <a:ext cx="609600" cy="6191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716" y="2776498"/>
            <a:ext cx="4265142" cy="334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69071" y="3478659"/>
            <a:ext cx="37644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Щоб змінити властивості форми, наприклад ім'я, використовують таблицю вкладки </a:t>
            </a:r>
            <a:r>
              <a:rPr lang="uk-UA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Властивості</a:t>
            </a:r>
            <a:r>
              <a:rPr lang="uk-UA" sz="24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Інспектора об'єктів</a:t>
            </a:r>
            <a:endParaRPr lang="uk-UA" sz="24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1662"/>
          <a:stretch/>
        </p:blipFill>
        <p:spPr bwMode="auto">
          <a:xfrm>
            <a:off x="5155703" y="2776498"/>
            <a:ext cx="3457769" cy="3258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84181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8" y="1268760"/>
            <a:ext cx="8881701" cy="5015640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2439" y="96185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125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31392" y="1235035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Вивчаємо</a:t>
            </a:r>
            <a:endParaRPr lang="uk-UA" b="1" spc="-15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32439" y="130237"/>
            <a:ext cx="7155986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Основи подійно- та об'єктно-орієнтованого програмування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Выноска со стрелкой вниз 24"/>
          <p:cNvSpPr/>
          <p:nvPr/>
        </p:nvSpPr>
        <p:spPr>
          <a:xfrm>
            <a:off x="477995" y="793798"/>
            <a:ext cx="8611728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Робота з екранною формою в середовищі </a:t>
            </a:r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200" b="1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830807" y="44815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51554" y="36676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 descr="Результат пошуку зображень за запитом &quot;Мова програмування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7158" y="5087931"/>
            <a:ext cx="1094117" cy="109411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95627" y="5301208"/>
            <a:ext cx="850514" cy="85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авильный пятиугольник 9"/>
          <p:cNvSpPr/>
          <p:nvPr/>
        </p:nvSpPr>
        <p:spPr>
          <a:xfrm>
            <a:off x="518716" y="1968697"/>
            <a:ext cx="8367320" cy="686787"/>
          </a:xfrm>
          <a:prstGeom prst="pentagon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5375" tIns="85375" rIns="85375" bIns="8537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uk-UA" sz="2800" b="1" kern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Властивості об’єктів</a:t>
            </a:r>
            <a:endParaRPr lang="uk-UA" sz="2800" b="1" kern="12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1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6217" y="2148607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0966" y="2148606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000" y="1359098"/>
            <a:ext cx="666750" cy="609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3398" y="5333116"/>
            <a:ext cx="885035" cy="7866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81847" y="1453881"/>
            <a:ext cx="609600" cy="6191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36484235"/>
              </p:ext>
            </p:extLst>
          </p:nvPr>
        </p:nvGraphicFramePr>
        <p:xfrm>
          <a:off x="4115294" y="2782357"/>
          <a:ext cx="4544372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791"/>
                <a:gridCol w="3029581"/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i="0" kern="1200" dirty="0" smtClean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Прості властивості мають одне значення</a:t>
                      </a: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Caption</a:t>
                      </a:r>
                      <a:endParaRPr lang="uk-UA" sz="2400" b="1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i="1" kern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Заголовок</a:t>
                      </a:r>
                      <a:endParaRPr lang="uk-UA" sz="2400" b="1" i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i="0" kern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Height</a:t>
                      </a:r>
                      <a:endParaRPr lang="uk-UA" sz="2400" b="1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i="1" kern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Висота </a:t>
                      </a:r>
                      <a:endParaRPr lang="uk-UA" sz="2400" b="1" i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i="0" kern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Width</a:t>
                      </a:r>
                      <a:endParaRPr lang="uk-UA" sz="2400" b="1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i="1" kern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Ширина </a:t>
                      </a:r>
                      <a:endParaRPr lang="uk-UA" sz="2400" b="1" i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i="0" kern="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AutoSize</a:t>
                      </a:r>
                      <a:endParaRPr lang="uk-UA" sz="2400" b="1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i="1" kern="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Авторозмір</a:t>
                      </a:r>
                      <a:endParaRPr lang="uk-UA" sz="2400" b="1" i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i="0" kern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Position</a:t>
                      </a:r>
                      <a:endParaRPr lang="uk-UA" sz="2400" b="1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i="1" kern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Розташування</a:t>
                      </a:r>
                      <a:endParaRPr lang="uk-UA" sz="2400" b="1" i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</a:tbl>
          </a:graphicData>
        </a:graphic>
      </p:graphicFrame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1662"/>
          <a:stretch/>
        </p:blipFill>
        <p:spPr bwMode="auto">
          <a:xfrm>
            <a:off x="457749" y="2707422"/>
            <a:ext cx="3457769" cy="3258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81257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8" y="1268760"/>
            <a:ext cx="8881701" cy="5015640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2439" y="96185"/>
            <a:ext cx="7155986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125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31392" y="1235035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Вивчаємо</a:t>
            </a:r>
            <a:endParaRPr lang="uk-UA" b="1" spc="-15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32439" y="130237"/>
            <a:ext cx="7155986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Основи подійно- та об'єктно-орієнтованого програмування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Выноска со стрелкой вниз 24"/>
          <p:cNvSpPr/>
          <p:nvPr/>
        </p:nvSpPr>
        <p:spPr>
          <a:xfrm>
            <a:off x="477995" y="793798"/>
            <a:ext cx="8611728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Робота з екранною формою в середовищі програмування</a:t>
            </a:r>
            <a:endParaRPr lang="uk-UA" sz="2200" b="1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830807" y="44815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51554" y="36676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 descr="Результат пошуку зображень за запитом &quot;Мова програмування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7158" y="5087931"/>
            <a:ext cx="1094117" cy="109411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95627" y="5301208"/>
            <a:ext cx="850514" cy="85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авильный пятиугольник 9"/>
          <p:cNvSpPr/>
          <p:nvPr/>
        </p:nvSpPr>
        <p:spPr>
          <a:xfrm>
            <a:off x="518716" y="1968698"/>
            <a:ext cx="8367320" cy="634270"/>
          </a:xfrm>
          <a:prstGeom prst="pentagon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5375" tIns="85375" rIns="85375" bIns="8537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uk-UA" sz="2800" b="1" kern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Властивості об’єктів</a:t>
            </a:r>
            <a:endParaRPr lang="uk-UA" sz="2800" b="1" kern="12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1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6217" y="2148607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0966" y="2148606"/>
            <a:ext cx="454361" cy="454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000" y="1359098"/>
            <a:ext cx="666750" cy="609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3398" y="5333116"/>
            <a:ext cx="885035" cy="7866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81847" y="1453881"/>
            <a:ext cx="609600" cy="6191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644170"/>
            <a:ext cx="4572000" cy="369332"/>
          </a:xfrm>
          <a:prstGeom prst="rect">
            <a:avLst/>
          </a:prstGeom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 prst="coolSlan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uk-UA" b="1" kern="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Складені властивості мають кілька значень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424" y="3082268"/>
            <a:ext cx="3256480" cy="2993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729784" y="4797152"/>
            <a:ext cx="276209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1184" y="3082268"/>
            <a:ext cx="3792592" cy="3037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76820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30" y="1268760"/>
            <a:ext cx="3351950" cy="5015640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2439" y="130237"/>
            <a:ext cx="7155986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Основи подійно- та об'єктно-орієнтованого програмування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125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5177" y="1938305"/>
            <a:ext cx="2898671" cy="2360295"/>
          </a:xfrm>
          <a:prstGeom prst="plaqu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0" algn="ctr">
              <a:spcAft>
                <a:spcPts val="600"/>
              </a:spcAft>
              <a:defRPr/>
            </a:pPr>
            <a:r>
              <a:rPr lang="uk-UA" sz="2800" b="1" kern="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ЕТАПИ </a:t>
            </a:r>
            <a:br>
              <a:rPr lang="uk-UA" sz="2800" b="1" kern="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uk-UA" sz="2800" b="1" kern="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розробки </a:t>
            </a:r>
            <a:r>
              <a:rPr lang="uk-UA" sz="2800" b="1" kern="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прикладної програми</a:t>
            </a:r>
            <a:endParaRPr lang="uk-UA" sz="2800" kern="0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563889" y="1271973"/>
            <a:ext cx="5457742" cy="5015640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3287" y="1194613"/>
            <a:ext cx="2125425" cy="141695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24859" y="4965598"/>
            <a:ext cx="1657851" cy="103406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3698923" y="1087050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Вивчаємо</a:t>
            </a:r>
            <a:endParaRPr lang="uk-UA" b="1" spc="-15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305174" y="741133"/>
            <a:ext cx="8611728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Розробка програмного продукту</a:t>
            </a:r>
            <a:endParaRPr lang="uk-UA" sz="2200" b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830807" y="44815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51554" y="36676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721716"/>
            <a:ext cx="2076666" cy="127794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Результат пошуку зображень за запитом &quot;Середовище програмування&quot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60" y="4510180"/>
            <a:ext cx="2069418" cy="164260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3635897" y="1679033"/>
            <a:ext cx="5281007" cy="4545783"/>
            <a:chOff x="4594556" y="1453881"/>
            <a:chExt cx="4322346" cy="4545783"/>
          </a:xfrm>
        </p:grpSpPr>
        <p:sp>
          <p:nvSpPr>
            <p:cNvPr id="11" name="Полилиния 10"/>
            <p:cNvSpPr/>
            <p:nvPr/>
          </p:nvSpPr>
          <p:spPr>
            <a:xfrm>
              <a:off x="4594556" y="1453881"/>
              <a:ext cx="1067107" cy="4545783"/>
            </a:xfrm>
            <a:custGeom>
              <a:avLst/>
              <a:gdLst>
                <a:gd name="connsiteX0" fmla="*/ 0 w 4545782"/>
                <a:gd name="connsiteY0" fmla="*/ 0 h 1705363"/>
                <a:gd name="connsiteX1" fmla="*/ 3693101 w 4545782"/>
                <a:gd name="connsiteY1" fmla="*/ 0 h 1705363"/>
                <a:gd name="connsiteX2" fmla="*/ 4545782 w 4545782"/>
                <a:gd name="connsiteY2" fmla="*/ 852682 h 1705363"/>
                <a:gd name="connsiteX3" fmla="*/ 3693101 w 4545782"/>
                <a:gd name="connsiteY3" fmla="*/ 1705363 h 1705363"/>
                <a:gd name="connsiteX4" fmla="*/ 0 w 4545782"/>
                <a:gd name="connsiteY4" fmla="*/ 1705363 h 1705363"/>
                <a:gd name="connsiteX5" fmla="*/ 852682 w 4545782"/>
                <a:gd name="connsiteY5" fmla="*/ 852682 h 1705363"/>
                <a:gd name="connsiteX6" fmla="*/ 0 w 4545782"/>
                <a:gd name="connsiteY6" fmla="*/ 0 h 170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45782" h="1705363">
                  <a:moveTo>
                    <a:pt x="4545781" y="0"/>
                  </a:moveTo>
                  <a:lnTo>
                    <a:pt x="4545781" y="1385477"/>
                  </a:lnTo>
                  <a:lnTo>
                    <a:pt x="2272890" y="1705363"/>
                  </a:lnTo>
                  <a:lnTo>
                    <a:pt x="1" y="1385477"/>
                  </a:lnTo>
                  <a:lnTo>
                    <a:pt x="1" y="0"/>
                  </a:lnTo>
                  <a:lnTo>
                    <a:pt x="2272890" y="319886"/>
                  </a:lnTo>
                  <a:lnTo>
                    <a:pt x="4545781" y="0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vert270" wrap="square" lIns="11430" tIns="864113" rIns="11431" bIns="864111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b="1" kern="1200" dirty="0" smtClean="0">
                  <a:solidFill>
                    <a:srgbClr val="000066"/>
                  </a:solidFill>
                  <a:latin typeface="Calibri" pitchFamily="34" charset="0"/>
                  <a:cs typeface="Calibri" pitchFamily="34" charset="0"/>
                </a:rPr>
                <a:t>Середовище програмування</a:t>
              </a:r>
              <a:endParaRPr lang="uk-UA" kern="12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5714347" y="1453881"/>
              <a:ext cx="3202555" cy="4503016"/>
            </a:xfrm>
            <a:custGeom>
              <a:avLst/>
              <a:gdLst>
                <a:gd name="connsiteX0" fmla="*/ 426349 w 3693100"/>
                <a:gd name="connsiteY0" fmla="*/ 0 h 2558045"/>
                <a:gd name="connsiteX1" fmla="*/ 3266751 w 3693100"/>
                <a:gd name="connsiteY1" fmla="*/ 0 h 2558045"/>
                <a:gd name="connsiteX2" fmla="*/ 3693100 w 3693100"/>
                <a:gd name="connsiteY2" fmla="*/ 426349 h 2558045"/>
                <a:gd name="connsiteX3" fmla="*/ 3693100 w 3693100"/>
                <a:gd name="connsiteY3" fmla="*/ 2558045 h 2558045"/>
                <a:gd name="connsiteX4" fmla="*/ 3693100 w 3693100"/>
                <a:gd name="connsiteY4" fmla="*/ 2558045 h 2558045"/>
                <a:gd name="connsiteX5" fmla="*/ 0 w 3693100"/>
                <a:gd name="connsiteY5" fmla="*/ 2558045 h 2558045"/>
                <a:gd name="connsiteX6" fmla="*/ 0 w 3693100"/>
                <a:gd name="connsiteY6" fmla="*/ 2558045 h 2558045"/>
                <a:gd name="connsiteX7" fmla="*/ 0 w 3693100"/>
                <a:gd name="connsiteY7" fmla="*/ 426349 h 2558045"/>
                <a:gd name="connsiteX8" fmla="*/ 426349 w 3693100"/>
                <a:gd name="connsiteY8" fmla="*/ 0 h 2558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93100" h="2558045">
                  <a:moveTo>
                    <a:pt x="3693099" y="295313"/>
                  </a:moveTo>
                  <a:lnTo>
                    <a:pt x="3693099" y="2262732"/>
                  </a:lnTo>
                  <a:cubicBezTo>
                    <a:pt x="3693099" y="2425829"/>
                    <a:pt x="3417518" y="2558045"/>
                    <a:pt x="3077571" y="2558045"/>
                  </a:cubicBezTo>
                  <a:lnTo>
                    <a:pt x="1" y="2558045"/>
                  </a:lnTo>
                  <a:lnTo>
                    <a:pt x="1" y="2558045"/>
                  </a:lnTo>
                  <a:lnTo>
                    <a:pt x="1" y="0"/>
                  </a:lnTo>
                  <a:lnTo>
                    <a:pt x="1" y="0"/>
                  </a:lnTo>
                  <a:lnTo>
                    <a:pt x="3077571" y="0"/>
                  </a:lnTo>
                  <a:cubicBezTo>
                    <a:pt x="3417518" y="0"/>
                    <a:pt x="3693099" y="132216"/>
                    <a:pt x="3693099" y="295313"/>
                  </a:cubicBez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136304" rIns="136303" bIns="136303" numCol="1" spcCol="1270" anchor="ctr" anchorCtr="0">
              <a:noAutofit/>
            </a:bodyPr>
            <a:lstStyle/>
            <a:p>
              <a:pPr marL="342900" lvl="1" indent="-342900" algn="l" defTabSz="800100" rtl="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>
                  <a:srgbClr val="000066"/>
                </a:buClr>
                <a:buFont typeface="Wingdings" pitchFamily="2" charset="2"/>
                <a:buChar char="q"/>
              </a:pPr>
              <a:endParaRPr lang="uk-UA" sz="2000" kern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pic>
        <p:nvPicPr>
          <p:cNvPr id="30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3444" y="1403556"/>
            <a:ext cx="782996" cy="78299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78805" y="2611563"/>
            <a:ext cx="593195" cy="5423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0207" y="5089515"/>
            <a:ext cx="593195" cy="5423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04048" y="2153207"/>
            <a:ext cx="379918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000066"/>
              </a:buClr>
              <a:buFont typeface="+mj-lt"/>
              <a:buAutoNum type="arabicPeriod"/>
            </a:pPr>
            <a:r>
              <a:rPr lang="uk-UA" sz="2000" b="1" dirty="0">
                <a:latin typeface="Calibri" pitchFamily="34" charset="0"/>
                <a:cs typeface="Calibri" pitchFamily="34" charset="0"/>
              </a:rPr>
              <a:t>Аналіз та планування виконання завдання.</a:t>
            </a:r>
            <a:endParaRPr lang="uk-UA" sz="2000" dirty="0"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000066"/>
              </a:buClr>
              <a:buFont typeface="+mj-lt"/>
              <a:buAutoNum type="arabicPeriod"/>
            </a:pPr>
            <a:r>
              <a:rPr lang="uk-UA" sz="2000" b="1" dirty="0">
                <a:latin typeface="Calibri" pitchFamily="34" charset="0"/>
                <a:cs typeface="Calibri" pitchFamily="34" charset="0"/>
              </a:rPr>
              <a:t>Підготовка проекту.</a:t>
            </a:r>
            <a:endParaRPr lang="uk-UA" sz="2000" dirty="0"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000066"/>
              </a:buClr>
              <a:buFont typeface="+mj-lt"/>
              <a:buAutoNum type="arabicPeriod"/>
            </a:pPr>
            <a:r>
              <a:rPr lang="uk-UA" sz="2000" b="1" dirty="0">
                <a:latin typeface="Calibri" pitchFamily="34" charset="0"/>
                <a:cs typeface="Calibri" pitchFamily="34" charset="0"/>
              </a:rPr>
              <a:t>Розміщення компонентів інтерфейсу користувача на формі проекту.</a:t>
            </a:r>
            <a:endParaRPr lang="uk-UA" sz="2000" dirty="0"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000066"/>
              </a:buClr>
              <a:buFont typeface="+mj-lt"/>
              <a:buAutoNum type="arabicPeriod"/>
            </a:pPr>
            <a:r>
              <a:rPr lang="uk-UA" sz="2000" b="1" dirty="0">
                <a:latin typeface="Calibri" pitchFamily="34" charset="0"/>
                <a:cs typeface="Calibri" pitchFamily="34" charset="0"/>
              </a:rPr>
              <a:t>Написання програми опрацювання подій.</a:t>
            </a:r>
            <a:endParaRPr lang="uk-UA" sz="2000" dirty="0"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000066"/>
              </a:buClr>
              <a:buFont typeface="+mj-lt"/>
              <a:buAutoNum type="arabicPeriod"/>
            </a:pPr>
            <a:r>
              <a:rPr lang="uk-UA" sz="2000" b="1" dirty="0">
                <a:latin typeface="Calibri" pitchFamily="34" charset="0"/>
                <a:cs typeface="Calibri" pitchFamily="34" charset="0"/>
              </a:rPr>
              <a:t>Тестування та налагодження програми.</a:t>
            </a:r>
            <a:endParaRPr lang="uk-UA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0021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763688" y="242392"/>
            <a:ext cx="5544616" cy="88235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dirty="0" smtClean="0">
                <a:latin typeface="Calibri" pitchFamily="34" charset="0"/>
                <a:cs typeface="Calibri" pitchFamily="34" charset="0"/>
              </a:rPr>
              <a:t>Домашнє завдання</a:t>
            </a:r>
            <a:endParaRPr lang="uk-UA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Місце для вмісту 2"/>
          <p:cNvSpPr txBox="1">
            <a:spLocks/>
          </p:cNvSpPr>
          <p:nvPr/>
        </p:nvSpPr>
        <p:spPr>
          <a:xfrm>
            <a:off x="283999" y="1133954"/>
            <a:ext cx="8464465" cy="554461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52438" indent="-452438">
              <a:buFont typeface="Wingdings" panose="05000000000000000000" pitchFamily="2" charset="2"/>
              <a:buChar char="q"/>
            </a:pPr>
            <a:endParaRPr lang="uk-UA" sz="2800" b="1" dirty="0" smtClean="0">
              <a:solidFill>
                <a:srgbClr val="C00000"/>
              </a:solidFill>
            </a:endParaRPr>
          </a:p>
          <a:p>
            <a:pPr marL="452438" indent="-452438">
              <a:buFont typeface="Wingdings" panose="05000000000000000000" pitchFamily="2" charset="2"/>
              <a:buChar char="q"/>
            </a:pPr>
            <a:r>
              <a:rPr lang="uk-UA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Вивчити §16 </a:t>
            </a:r>
          </a:p>
          <a:p>
            <a:pPr marL="452438" indent="-452438">
              <a:buFont typeface="Wingdings" panose="05000000000000000000" pitchFamily="2" charset="2"/>
              <a:buChar char="q"/>
            </a:pPr>
            <a:r>
              <a:rPr lang="uk-UA" sz="28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Опрацювати  всі запитання </a:t>
            </a:r>
          </a:p>
          <a:p>
            <a:pPr marL="811213" lvl="3" indent="0">
              <a:spcBef>
                <a:spcPts val="0"/>
              </a:spcBef>
              <a:buNone/>
            </a:pPr>
            <a:r>
              <a:rPr lang="uk-UA" sz="28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і завдання з рубрик</a:t>
            </a:r>
          </a:p>
          <a:p>
            <a:pPr marL="811213" lvl="3" indent="0">
              <a:spcBef>
                <a:spcPts val="0"/>
              </a:spcBef>
              <a:buNone/>
            </a:pPr>
            <a:endParaRPr lang="uk-UA" sz="28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811213" lvl="3" indent="0">
              <a:spcBef>
                <a:spcPts val="0"/>
              </a:spcBef>
              <a:buNone/>
            </a:pPr>
            <a:endParaRPr lang="uk-UA" sz="28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811213" lvl="3" indent="0">
              <a:spcBef>
                <a:spcPts val="0"/>
              </a:spcBef>
              <a:buNone/>
            </a:pPr>
            <a:endParaRPr lang="uk-UA" sz="2800" b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530225" indent="-530225">
              <a:buFont typeface="Wingdings" pitchFamily="2" charset="2"/>
              <a:buChar char="q"/>
            </a:pPr>
            <a:r>
              <a:rPr lang="uk-UA" sz="28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Заповнити </a:t>
            </a:r>
            <a:r>
              <a:rPr lang="uk-UA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uk-UA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uk-UA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словничок </a:t>
            </a:r>
            <a:endParaRPr lang="uk-UA" sz="28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uk-UA" sz="2800" b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" name="Picture 60" descr="3D_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930" y="128880"/>
            <a:ext cx="1295400" cy="1441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0" descr="3D_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768588" y="190853"/>
            <a:ext cx="1375412" cy="1441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 descr="D:\Documents and Settings\User\Рабочий стол\Новая папка\Інформатика_8_Морзе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5525" y="1441586"/>
            <a:ext cx="2013142" cy="3146724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sp3d>
            <a:bevelT w="152400" h="152400" prst="riblet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1772" y="3228429"/>
            <a:ext cx="2939450" cy="447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3602" y="3906262"/>
            <a:ext cx="2937736" cy="345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0443" y="3278596"/>
            <a:ext cx="1171575" cy="342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786660" y="4851899"/>
            <a:ext cx="5817787" cy="1138654"/>
          </a:xfrm>
          <a:prstGeom prst="snip2Diag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R="25400" algn="ctr"/>
            <a:r>
              <a:rPr lang="uk-U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Проект, екранна форма, об'єкти управління</a:t>
            </a:r>
            <a:endParaRPr lang="uk-UA" sz="2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0640" y="3804091"/>
            <a:ext cx="2414885" cy="391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105" y="5229999"/>
            <a:ext cx="2043596" cy="83046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19651" y="346925"/>
            <a:ext cx="673285" cy="67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3602" y="242392"/>
            <a:ext cx="947857" cy="84253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304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23731" y="340036"/>
            <a:ext cx="5656263" cy="59531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uk-UA" altLang="uk-UA" sz="3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Робота з комп'ютером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635896" y="6308970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uk-UA" smtClean="0">
                <a:solidFill>
                  <a:schemeClr val="bg1">
                    <a:lumMod val="90000"/>
                  </a:schemeClr>
                </a:solidFill>
              </a:rPr>
              <a:t>Чашук О.Ф., вчитель інформатики ЗОШ№23, Луцьк</a:t>
            </a:r>
            <a:endParaRPr lang="uk-UA">
              <a:solidFill>
                <a:schemeClr val="bg1">
                  <a:lumMod val="90000"/>
                </a:schemeClr>
              </a:solidFill>
            </a:endParaRPr>
          </a:p>
        </p:txBody>
      </p:sp>
      <p:sp>
        <p:nvSpPr>
          <p:cNvPr id="9" name="Загнутый угол 8"/>
          <p:cNvSpPr/>
          <p:nvPr/>
        </p:nvSpPr>
        <p:spPr>
          <a:xfrm>
            <a:off x="382836" y="2132856"/>
            <a:ext cx="8437636" cy="2828270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1" algn="just">
              <a:spcBef>
                <a:spcPts val="1200"/>
              </a:spcBef>
              <a:spcAft>
                <a:spcPts val="1200"/>
              </a:spcAft>
            </a:pPr>
            <a:r>
              <a:rPr lang="uk-UA" sz="3200" b="1" spc="50" dirty="0" smtClean="0">
                <a:ln w="11430"/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Вправа 2</a:t>
            </a:r>
            <a:r>
              <a:rPr lang="uk-UA" sz="3200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uk-UA" sz="3200" b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Завантаження та виконання проекту</a:t>
            </a:r>
          </a:p>
          <a:p>
            <a:pPr lvl="1" algn="just">
              <a:spcBef>
                <a:spcPts val="1200"/>
              </a:spcBef>
              <a:spcAft>
                <a:spcPts val="1200"/>
              </a:spcAft>
            </a:pPr>
            <a:r>
              <a:rPr lang="uk-UA" sz="3200" b="1" spc="50" dirty="0">
                <a:ln w="11430"/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Вправа </a:t>
            </a:r>
            <a:r>
              <a:rPr lang="uk-UA" sz="3200" b="1" spc="50" dirty="0" smtClean="0">
                <a:ln w="11430"/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uk-UA" sz="3200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uk-UA" sz="3200" b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Створення проекту в середовищі </a:t>
            </a:r>
            <a:r>
              <a:rPr lang="en-US" sz="32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Lazarus</a:t>
            </a:r>
            <a:endParaRPr lang="uk-UA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2214246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-39899" y="5353049"/>
            <a:ext cx="1933834" cy="1504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387650"/>
            <a:ext cx="1872208" cy="1504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499920" y="1718001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644976" y="167438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7007" y="4834292"/>
            <a:ext cx="2086297" cy="18544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837215"/>
            <a:ext cx="1848641" cy="184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65" y="65923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9054" y="104927"/>
            <a:ext cx="782996" cy="78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28326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500856" y="0"/>
            <a:ext cx="8229600" cy="900907"/>
          </a:xfrm>
        </p:spPr>
        <p:txBody>
          <a:bodyPr/>
          <a:lstStyle/>
          <a:p>
            <a:pPr eaLnBrk="1" hangingPunct="1"/>
            <a:r>
              <a:rPr lang="uk-UA" altLang="uk-UA" sz="3100" b="1" dirty="0" smtClean="0"/>
              <a:t>Працюємо за комп’ютером</a:t>
            </a:r>
          </a:p>
        </p:txBody>
      </p:sp>
      <p:pic>
        <p:nvPicPr>
          <p:cNvPr id="7" name="Picture 2" descr="http://reaction.org.ua/wp-content/themes/quiven/timthumb.php?src=http://reaction.org.ua/wp-content/uploads/2013/04/%D0%BA%D0%BE%D0%BC%D0%BF%D1%8E%D1%82%D0%B5%D1%80-%D1%8F%D0%BA-%D1%81%D0%B8%D0%B4%D1%96%D1%82%D0%B8.jpg&amp;w=627&amp;h=300&amp;zc=1&amp;q=100&amp;s=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8" y="1708152"/>
            <a:ext cx="8729663" cy="4175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60" descr="3D_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"/>
            <a:ext cx="129540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dirty="0" err="1" smtClean="0">
                <a:solidFill>
                  <a:schemeClr val="bg1">
                    <a:lumMod val="90000"/>
                  </a:schemeClr>
                </a:solidFill>
              </a:rPr>
              <a:t>Чашук</a:t>
            </a:r>
            <a:r>
              <a:rPr lang="ru-RU" dirty="0" smtClean="0">
                <a:solidFill>
                  <a:schemeClr val="bg1">
                    <a:lumMod val="90000"/>
                  </a:schemeClr>
                </a:solidFill>
              </a:rPr>
              <a:t> О.Ф., </a:t>
            </a:r>
            <a:r>
              <a:rPr lang="ru-RU" dirty="0" err="1" smtClean="0">
                <a:solidFill>
                  <a:schemeClr val="bg1">
                    <a:lumMod val="90000"/>
                  </a:schemeClr>
                </a:solidFill>
              </a:rPr>
              <a:t>вчитель</a:t>
            </a:r>
            <a:r>
              <a:rPr lang="ru-RU" dirty="0" smtClean="0">
                <a:solidFill>
                  <a:schemeClr val="bg1">
                    <a:lumMod val="9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0000"/>
                  </a:schemeClr>
                </a:solidFill>
              </a:rPr>
              <a:t>інформатики</a:t>
            </a:r>
            <a:r>
              <a:rPr lang="ru-RU" dirty="0" smtClean="0">
                <a:solidFill>
                  <a:schemeClr val="bg1">
                    <a:lumMod val="90000"/>
                  </a:schemeClr>
                </a:solidFill>
              </a:rPr>
              <a:t> ЗОШ№23, </a:t>
            </a:r>
            <a:r>
              <a:rPr lang="ru-RU" dirty="0" err="1" smtClean="0">
                <a:solidFill>
                  <a:schemeClr val="bg1">
                    <a:lumMod val="90000"/>
                  </a:schemeClr>
                </a:solidFill>
              </a:rPr>
              <a:t>Луцьк</a:t>
            </a:r>
            <a:endParaRPr lang="ru-RU" dirty="0">
              <a:solidFill>
                <a:schemeClr val="bg1">
                  <a:lumMod val="90000"/>
                </a:schemeClr>
              </a:solidFill>
            </a:endParaRPr>
          </a:p>
        </p:txBody>
      </p:sp>
      <p:pic>
        <p:nvPicPr>
          <p:cNvPr id="9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8" y="332656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97495" y="130832"/>
            <a:ext cx="782996" cy="78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305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Граница">
  <a:themeElements>
    <a:clrScheme name="Граница 10">
      <a:dk1>
        <a:srgbClr val="000000"/>
      </a:dk1>
      <a:lt1>
        <a:srgbClr val="DDDCC5"/>
      </a:lt1>
      <a:dk2>
        <a:srgbClr val="050503"/>
      </a:dk2>
      <a:lt2>
        <a:srgbClr val="DBDAC3"/>
      </a:lt2>
      <a:accent1>
        <a:srgbClr val="EAEBE1"/>
      </a:accent1>
      <a:accent2>
        <a:srgbClr val="9DB0B7"/>
      </a:accent2>
      <a:accent3>
        <a:srgbClr val="EBEBDF"/>
      </a:accent3>
      <a:accent4>
        <a:srgbClr val="000000"/>
      </a:accent4>
      <a:accent5>
        <a:srgbClr val="F3F3EE"/>
      </a:accent5>
      <a:accent6>
        <a:srgbClr val="8E9FA6"/>
      </a:accent6>
      <a:hlink>
        <a:srgbClr val="009900"/>
      </a:hlink>
      <a:folHlink>
        <a:srgbClr val="808000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10">
        <a:dk1>
          <a:srgbClr val="000000"/>
        </a:dk1>
        <a:lt1>
          <a:srgbClr val="DDDCC5"/>
        </a:lt1>
        <a:dk2>
          <a:srgbClr val="050503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11">
        <a:dk1>
          <a:srgbClr val="000000"/>
        </a:dk1>
        <a:lt1>
          <a:srgbClr val="DDDCC5"/>
        </a:lt1>
        <a:dk2>
          <a:srgbClr val="050503"/>
        </a:dk2>
        <a:lt2>
          <a:srgbClr val="777777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BoxedArt_Online</Template>
  <TotalTime>3832</TotalTime>
  <Words>920</Words>
  <Application>Microsoft Office PowerPoint</Application>
  <PresentationFormat>Экран (4:3)</PresentationFormat>
  <Paragraphs>192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Граница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Робота з комп'ютером</vt:lpstr>
      <vt:lpstr>Працюємо за комп’ютером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Chashuk</dc:creator>
  <cp:lastModifiedBy>Sch</cp:lastModifiedBy>
  <cp:revision>547</cp:revision>
  <dcterms:created xsi:type="dcterms:W3CDTF">2012-03-12T11:25:56Z</dcterms:created>
  <dcterms:modified xsi:type="dcterms:W3CDTF">2021-01-20T08:08:53Z</dcterms:modified>
</cp:coreProperties>
</file>