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9" r:id="rId2"/>
    <p:sldId id="317" r:id="rId3"/>
    <p:sldId id="334" r:id="rId4"/>
    <p:sldId id="330" r:id="rId5"/>
    <p:sldId id="335" r:id="rId6"/>
    <p:sldId id="340" r:id="rId7"/>
    <p:sldId id="351" r:id="rId8"/>
    <p:sldId id="323" r:id="rId9"/>
    <p:sldId id="338" r:id="rId10"/>
    <p:sldId id="342" r:id="rId11"/>
    <p:sldId id="326" r:id="rId12"/>
    <p:sldId id="341" r:id="rId13"/>
    <p:sldId id="345" r:id="rId14"/>
    <p:sldId id="348" r:id="rId15"/>
    <p:sldId id="275" r:id="rId16"/>
    <p:sldId id="346" r:id="rId17"/>
    <p:sldId id="347" r:id="rId18"/>
    <p:sldId id="349" r:id="rId19"/>
    <p:sldId id="35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иблиотека1" initials="Б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2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D234DB-1F1D-4F96-9602-9B04FC42EA60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8A7D03-03C6-4BEA-8D46-4DA6A980501F}">
      <dgm:prSet phldrT="[Текст]"/>
      <dgm:spPr/>
      <dgm:t>
        <a:bodyPr/>
        <a:lstStyle/>
        <a:p>
          <a:r>
            <a:rPr lang="uk-UA" b="1" dirty="0" smtClean="0">
              <a:solidFill>
                <a:srgbClr val="FFFF00"/>
              </a:solidFill>
            </a:rPr>
            <a:t>Лицемірний</a:t>
          </a:r>
          <a:endParaRPr lang="ru-RU" b="1" dirty="0">
            <a:solidFill>
              <a:srgbClr val="FFFF00"/>
            </a:solidFill>
          </a:endParaRPr>
        </a:p>
      </dgm:t>
    </dgm:pt>
    <dgm:pt modelId="{2C00040E-EAC5-4D09-9FAB-65FCB4085201}" type="parTrans" cxnId="{9053673F-8650-4FC3-9F80-0A865CF20F65}">
      <dgm:prSet/>
      <dgm:spPr/>
      <dgm:t>
        <a:bodyPr/>
        <a:lstStyle/>
        <a:p>
          <a:endParaRPr lang="ru-RU"/>
        </a:p>
      </dgm:t>
    </dgm:pt>
    <dgm:pt modelId="{5E395C76-F1A2-4507-B58C-37A7BECCF643}" type="sibTrans" cxnId="{9053673F-8650-4FC3-9F80-0A865CF20F65}">
      <dgm:prSet/>
      <dgm:spPr/>
      <dgm:t>
        <a:bodyPr/>
        <a:lstStyle/>
        <a:p>
          <a:endParaRPr lang="ru-RU"/>
        </a:p>
      </dgm:t>
    </dgm:pt>
    <dgm:pt modelId="{C759922A-0278-4B65-AAE3-43BF22508AE4}">
      <dgm:prSet phldrT="[Текст]"/>
      <dgm:spPr/>
      <dgm:t>
        <a:bodyPr/>
        <a:lstStyle/>
        <a:p>
          <a:r>
            <a:rPr lang="uk-UA" b="1" dirty="0" smtClean="0">
              <a:solidFill>
                <a:srgbClr val="FFFF00"/>
              </a:solidFill>
            </a:rPr>
            <a:t>«Хамелеон»</a:t>
          </a:r>
          <a:endParaRPr lang="ru-RU" b="1" dirty="0">
            <a:solidFill>
              <a:srgbClr val="FFFF00"/>
            </a:solidFill>
          </a:endParaRPr>
        </a:p>
      </dgm:t>
    </dgm:pt>
    <dgm:pt modelId="{73005BE4-902E-4081-86D7-02565B441D11}" type="parTrans" cxnId="{0EF0B4C8-79F8-4BA7-B3A6-58A8CE2FE35D}">
      <dgm:prSet/>
      <dgm:spPr/>
      <dgm:t>
        <a:bodyPr/>
        <a:lstStyle/>
        <a:p>
          <a:endParaRPr lang="ru-RU"/>
        </a:p>
      </dgm:t>
    </dgm:pt>
    <dgm:pt modelId="{2EBB40B1-CA55-4CDB-9904-12ADF91BF437}" type="sibTrans" cxnId="{0EF0B4C8-79F8-4BA7-B3A6-58A8CE2FE35D}">
      <dgm:prSet/>
      <dgm:spPr/>
      <dgm:t>
        <a:bodyPr/>
        <a:lstStyle/>
        <a:p>
          <a:endParaRPr lang="ru-RU"/>
        </a:p>
      </dgm:t>
    </dgm:pt>
    <dgm:pt modelId="{B29A6486-5974-4649-B6D5-F1A53789D696}">
      <dgm:prSet phldrT="[Текст]"/>
      <dgm:spPr/>
      <dgm:t>
        <a:bodyPr/>
        <a:lstStyle/>
        <a:p>
          <a:r>
            <a:rPr lang="uk-UA" b="1" dirty="0" smtClean="0">
              <a:solidFill>
                <a:srgbClr val="FFFF00"/>
              </a:solidFill>
            </a:rPr>
            <a:t>Грубий</a:t>
          </a:r>
          <a:endParaRPr lang="ru-RU" b="1" dirty="0">
            <a:solidFill>
              <a:srgbClr val="FFFF00"/>
            </a:solidFill>
          </a:endParaRPr>
        </a:p>
      </dgm:t>
    </dgm:pt>
    <dgm:pt modelId="{71F2D8F2-A880-4F9E-B980-E8BD65BC1BBB}" type="parTrans" cxnId="{DCC47CE9-0E89-4D04-9608-838595ED1AAD}">
      <dgm:prSet/>
      <dgm:spPr/>
      <dgm:t>
        <a:bodyPr/>
        <a:lstStyle/>
        <a:p>
          <a:endParaRPr lang="ru-RU"/>
        </a:p>
      </dgm:t>
    </dgm:pt>
    <dgm:pt modelId="{F11B7B04-211C-478D-8471-10BEF3BF5AD9}" type="sibTrans" cxnId="{DCC47CE9-0E89-4D04-9608-838595ED1AAD}">
      <dgm:prSet/>
      <dgm:spPr/>
      <dgm:t>
        <a:bodyPr/>
        <a:lstStyle/>
        <a:p>
          <a:endParaRPr lang="ru-RU"/>
        </a:p>
      </dgm:t>
    </dgm:pt>
    <dgm:pt modelId="{D58CB1E0-C25E-4301-B09A-28CEA90F7138}">
      <dgm:prSet phldrT="[Текст]"/>
      <dgm:spPr/>
      <dgm:t>
        <a:bodyPr/>
        <a:lstStyle/>
        <a:p>
          <a:r>
            <a:rPr lang="uk-UA" b="1" dirty="0" smtClean="0">
              <a:solidFill>
                <a:srgbClr val="FFFF00"/>
              </a:solidFill>
            </a:rPr>
            <a:t>Зверхній у ставленні </a:t>
          </a:r>
        </a:p>
        <a:p>
          <a:r>
            <a:rPr lang="uk-UA" b="1" dirty="0" smtClean="0">
              <a:solidFill>
                <a:srgbClr val="FFFF00"/>
              </a:solidFill>
            </a:rPr>
            <a:t>до простої людини</a:t>
          </a:r>
          <a:endParaRPr lang="ru-RU" b="1" dirty="0">
            <a:solidFill>
              <a:srgbClr val="FFFF00"/>
            </a:solidFill>
          </a:endParaRPr>
        </a:p>
      </dgm:t>
    </dgm:pt>
    <dgm:pt modelId="{8DE4F1A0-751D-4BBD-98A3-6E9FE584A2B2}" type="parTrans" cxnId="{0A20D81E-91A7-4B98-BFAF-4F0A9286AC03}">
      <dgm:prSet/>
      <dgm:spPr/>
      <dgm:t>
        <a:bodyPr/>
        <a:lstStyle/>
        <a:p>
          <a:endParaRPr lang="ru-RU"/>
        </a:p>
      </dgm:t>
    </dgm:pt>
    <dgm:pt modelId="{110C8B48-846E-480C-A7CB-50B00211B12C}" type="sibTrans" cxnId="{0A20D81E-91A7-4B98-BFAF-4F0A9286AC03}">
      <dgm:prSet/>
      <dgm:spPr/>
      <dgm:t>
        <a:bodyPr/>
        <a:lstStyle/>
        <a:p>
          <a:endParaRPr lang="ru-RU"/>
        </a:p>
      </dgm:t>
    </dgm:pt>
    <dgm:pt modelId="{A01590B6-A47B-4C98-A1BA-8D4729777571}">
      <dgm:prSet phldrT="[Текст]"/>
      <dgm:spPr/>
      <dgm:t>
        <a:bodyPr/>
        <a:lstStyle/>
        <a:p>
          <a:r>
            <a:rPr lang="uk-UA" b="1" dirty="0" err="1" smtClean="0">
              <a:solidFill>
                <a:srgbClr val="FFFF00"/>
              </a:solidFill>
            </a:rPr>
            <a:t>Чиношанувальник</a:t>
          </a:r>
          <a:r>
            <a:rPr lang="uk-UA" dirty="0" smtClean="0"/>
            <a:t> </a:t>
          </a:r>
          <a:endParaRPr lang="ru-RU" dirty="0"/>
        </a:p>
      </dgm:t>
    </dgm:pt>
    <dgm:pt modelId="{B9153C67-45D9-4270-A409-8A723DB2A1EC}" type="parTrans" cxnId="{380C13D7-26E5-4C9F-8A0A-F44E5C062674}">
      <dgm:prSet/>
      <dgm:spPr/>
      <dgm:t>
        <a:bodyPr/>
        <a:lstStyle/>
        <a:p>
          <a:endParaRPr lang="ru-RU"/>
        </a:p>
      </dgm:t>
    </dgm:pt>
    <dgm:pt modelId="{67256337-62FC-41BF-B5B4-B9828035A3DA}" type="sibTrans" cxnId="{380C13D7-26E5-4C9F-8A0A-F44E5C062674}">
      <dgm:prSet/>
      <dgm:spPr/>
      <dgm:t>
        <a:bodyPr/>
        <a:lstStyle/>
        <a:p>
          <a:endParaRPr lang="ru-RU"/>
        </a:p>
      </dgm:t>
    </dgm:pt>
    <dgm:pt modelId="{F5567877-B302-455D-B0B7-6A73C74175C9}">
      <dgm:prSet phldrT="[Текст]"/>
      <dgm:spPr/>
      <dgm:t>
        <a:bodyPr/>
        <a:lstStyle/>
        <a:p>
          <a:r>
            <a:rPr lang="uk-UA" b="1" dirty="0" smtClean="0">
              <a:solidFill>
                <a:srgbClr val="FFFF00"/>
              </a:solidFill>
            </a:rPr>
            <a:t>Боягуз</a:t>
          </a:r>
          <a:endParaRPr lang="ru-RU" b="1" dirty="0">
            <a:solidFill>
              <a:srgbClr val="FFFF00"/>
            </a:solidFill>
          </a:endParaRPr>
        </a:p>
      </dgm:t>
    </dgm:pt>
    <dgm:pt modelId="{BA2E45D1-209D-49AF-8B54-01B0DF4148FA}" type="parTrans" cxnId="{2C9837C8-3DB5-4CFF-91DA-E66A204A763C}">
      <dgm:prSet/>
      <dgm:spPr/>
      <dgm:t>
        <a:bodyPr/>
        <a:lstStyle/>
        <a:p>
          <a:endParaRPr lang="ru-RU"/>
        </a:p>
      </dgm:t>
    </dgm:pt>
    <dgm:pt modelId="{17F783C7-5D6D-4F4A-9751-EE4D544FDB14}" type="sibTrans" cxnId="{2C9837C8-3DB5-4CFF-91DA-E66A204A763C}">
      <dgm:prSet/>
      <dgm:spPr/>
      <dgm:t>
        <a:bodyPr/>
        <a:lstStyle/>
        <a:p>
          <a:endParaRPr lang="ru-RU"/>
        </a:p>
      </dgm:t>
    </dgm:pt>
    <dgm:pt modelId="{42494294-86D0-48AD-981A-97E87253600F}" type="pres">
      <dgm:prSet presAssocID="{FCD234DB-1F1D-4F96-9602-9B04FC42EA6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FE49D3-593B-408D-96A5-189871B2F0C2}" type="pres">
      <dgm:prSet presAssocID="{3F8A7D03-03C6-4BEA-8D46-4DA6A980501F}" presName="node" presStyleLbl="node1" presStyleIdx="0" presStyleCnt="6" custScaleX="181877" custScaleY="106940" custRadScaleRad="102107" custRadScaleInc="15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303394-0662-44AD-9711-29AFBDB2962D}" type="pres">
      <dgm:prSet presAssocID="{3F8A7D03-03C6-4BEA-8D46-4DA6A980501F}" presName="spNode" presStyleCnt="0"/>
      <dgm:spPr/>
    </dgm:pt>
    <dgm:pt modelId="{288BBC36-FCD2-45E3-8B4B-A48833FED28F}" type="pres">
      <dgm:prSet presAssocID="{5E395C76-F1A2-4507-B58C-37A7BECCF643}" presName="sibTrans" presStyleLbl="sibTrans1D1" presStyleIdx="0" presStyleCnt="6"/>
      <dgm:spPr/>
      <dgm:t>
        <a:bodyPr/>
        <a:lstStyle/>
        <a:p>
          <a:endParaRPr lang="ru-RU"/>
        </a:p>
      </dgm:t>
    </dgm:pt>
    <dgm:pt modelId="{BA873BE6-3171-4356-A4FA-3DC4A942B2FB}" type="pres">
      <dgm:prSet presAssocID="{C759922A-0278-4B65-AAE3-43BF22508AE4}" presName="node" presStyleLbl="node1" presStyleIdx="1" presStyleCnt="6" custScaleX="167917" custScaleY="119505" custRadScaleRad="137779" custRadScaleInc="450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B2A97-15ED-477E-A1BF-0662AE01F970}" type="pres">
      <dgm:prSet presAssocID="{C759922A-0278-4B65-AAE3-43BF22508AE4}" presName="spNode" presStyleCnt="0"/>
      <dgm:spPr/>
    </dgm:pt>
    <dgm:pt modelId="{C4D5478F-0D6A-4D19-B6E9-40C79B99F3B2}" type="pres">
      <dgm:prSet presAssocID="{2EBB40B1-CA55-4CDB-9904-12ADF91BF437}" presName="sibTrans" presStyleLbl="sibTrans1D1" presStyleIdx="1" presStyleCnt="6"/>
      <dgm:spPr/>
      <dgm:t>
        <a:bodyPr/>
        <a:lstStyle/>
        <a:p>
          <a:endParaRPr lang="ru-RU"/>
        </a:p>
      </dgm:t>
    </dgm:pt>
    <dgm:pt modelId="{EC1C0441-A55B-45AF-BB69-4312E961B336}" type="pres">
      <dgm:prSet presAssocID="{B29A6486-5974-4649-B6D5-F1A53789D696}" presName="node" presStyleLbl="node1" presStyleIdx="2" presStyleCnt="6" custScaleX="198859" custScaleY="126174" custRadScaleRad="139344" custRadScaleInc="-755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EEE95-0F2D-4294-AB21-4B6BE03CABF5}" type="pres">
      <dgm:prSet presAssocID="{B29A6486-5974-4649-B6D5-F1A53789D696}" presName="spNode" presStyleCnt="0"/>
      <dgm:spPr/>
    </dgm:pt>
    <dgm:pt modelId="{79A08FA1-60F1-4865-8A0A-84BA6FE5C8C4}" type="pres">
      <dgm:prSet presAssocID="{F11B7B04-211C-478D-8471-10BEF3BF5AD9}" presName="sibTrans" presStyleLbl="sibTrans1D1" presStyleIdx="2" presStyleCnt="6"/>
      <dgm:spPr/>
      <dgm:t>
        <a:bodyPr/>
        <a:lstStyle/>
        <a:p>
          <a:endParaRPr lang="ru-RU"/>
        </a:p>
      </dgm:t>
    </dgm:pt>
    <dgm:pt modelId="{22234517-9FD7-4994-8F09-B84AA29C639B}" type="pres">
      <dgm:prSet presAssocID="{D58CB1E0-C25E-4301-B09A-28CEA90F7138}" presName="node" presStyleLbl="node1" presStyleIdx="3" presStyleCnt="6" custScaleX="303498" custScaleY="129963" custRadScaleRad="83259" custRadScaleInc="21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D89F3C-DCFF-40C6-830F-FF801E23F849}" type="pres">
      <dgm:prSet presAssocID="{D58CB1E0-C25E-4301-B09A-28CEA90F7138}" presName="spNode" presStyleCnt="0"/>
      <dgm:spPr/>
    </dgm:pt>
    <dgm:pt modelId="{BC6429A8-418F-4776-B0F2-36EC59AA9EC4}" type="pres">
      <dgm:prSet presAssocID="{110C8B48-846E-480C-A7CB-50B00211B12C}" presName="sibTrans" presStyleLbl="sibTrans1D1" presStyleIdx="3" presStyleCnt="6"/>
      <dgm:spPr/>
      <dgm:t>
        <a:bodyPr/>
        <a:lstStyle/>
        <a:p>
          <a:endParaRPr lang="ru-RU"/>
        </a:p>
      </dgm:t>
    </dgm:pt>
    <dgm:pt modelId="{77CEE066-1E69-4D40-B28C-A486DA9065FC}" type="pres">
      <dgm:prSet presAssocID="{A01590B6-A47B-4C98-A1BA-8D4729777571}" presName="node" presStyleLbl="node1" presStyleIdx="4" presStyleCnt="6" custScaleX="195036" custScaleY="108384" custRadScaleRad="118851" custRadScaleInc="83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DF519A-6EE8-42DB-9157-7847E2E2D040}" type="pres">
      <dgm:prSet presAssocID="{A01590B6-A47B-4C98-A1BA-8D4729777571}" presName="spNode" presStyleCnt="0"/>
      <dgm:spPr/>
    </dgm:pt>
    <dgm:pt modelId="{ED1E4F96-41D5-48FB-B41E-93C86EF69ABD}" type="pres">
      <dgm:prSet presAssocID="{67256337-62FC-41BF-B5B4-B9828035A3DA}" presName="sibTrans" presStyleLbl="sibTrans1D1" presStyleIdx="4" presStyleCnt="6"/>
      <dgm:spPr/>
      <dgm:t>
        <a:bodyPr/>
        <a:lstStyle/>
        <a:p>
          <a:endParaRPr lang="ru-RU"/>
        </a:p>
      </dgm:t>
    </dgm:pt>
    <dgm:pt modelId="{98DF4E24-F83F-4E25-9526-80EC474AF11E}" type="pres">
      <dgm:prSet presAssocID="{F5567877-B302-455D-B0B7-6A73C74175C9}" presName="node" presStyleLbl="node1" presStyleIdx="5" presStyleCnt="6" custScaleX="188728" custScaleY="109113" custRadScaleRad="132059" custRadScaleInc="-720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F82908-812E-4E02-A979-97D05AA1E69A}" type="pres">
      <dgm:prSet presAssocID="{F5567877-B302-455D-B0B7-6A73C74175C9}" presName="spNode" presStyleCnt="0"/>
      <dgm:spPr/>
    </dgm:pt>
    <dgm:pt modelId="{6D06862F-BCC4-4B50-9F9E-4EAEF9685714}" type="pres">
      <dgm:prSet presAssocID="{17F783C7-5D6D-4F4A-9751-EE4D544FDB14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05B60200-9511-445D-BC23-44C86217BFE6}" type="presOf" srcId="{A01590B6-A47B-4C98-A1BA-8D4729777571}" destId="{77CEE066-1E69-4D40-B28C-A486DA9065FC}" srcOrd="0" destOrd="0" presId="urn:microsoft.com/office/officeart/2005/8/layout/cycle6"/>
    <dgm:cxn modelId="{A41FDF16-33AE-4C67-8B2D-2B55C2C0935C}" type="presOf" srcId="{17F783C7-5D6D-4F4A-9751-EE4D544FDB14}" destId="{6D06862F-BCC4-4B50-9F9E-4EAEF9685714}" srcOrd="0" destOrd="0" presId="urn:microsoft.com/office/officeart/2005/8/layout/cycle6"/>
    <dgm:cxn modelId="{BA7FAC58-588C-4BC9-9777-4846E5854C0F}" type="presOf" srcId="{F11B7B04-211C-478D-8471-10BEF3BF5AD9}" destId="{79A08FA1-60F1-4865-8A0A-84BA6FE5C8C4}" srcOrd="0" destOrd="0" presId="urn:microsoft.com/office/officeart/2005/8/layout/cycle6"/>
    <dgm:cxn modelId="{0A20D81E-91A7-4B98-BFAF-4F0A9286AC03}" srcId="{FCD234DB-1F1D-4F96-9602-9B04FC42EA60}" destId="{D58CB1E0-C25E-4301-B09A-28CEA90F7138}" srcOrd="3" destOrd="0" parTransId="{8DE4F1A0-751D-4BBD-98A3-6E9FE584A2B2}" sibTransId="{110C8B48-846E-480C-A7CB-50B00211B12C}"/>
    <dgm:cxn modelId="{0EF0B4C8-79F8-4BA7-B3A6-58A8CE2FE35D}" srcId="{FCD234DB-1F1D-4F96-9602-9B04FC42EA60}" destId="{C759922A-0278-4B65-AAE3-43BF22508AE4}" srcOrd="1" destOrd="0" parTransId="{73005BE4-902E-4081-86D7-02565B441D11}" sibTransId="{2EBB40B1-CA55-4CDB-9904-12ADF91BF437}"/>
    <dgm:cxn modelId="{CF073251-46D6-42F3-9F3D-A8C13E6E43DB}" type="presOf" srcId="{D58CB1E0-C25E-4301-B09A-28CEA90F7138}" destId="{22234517-9FD7-4994-8F09-B84AA29C639B}" srcOrd="0" destOrd="0" presId="urn:microsoft.com/office/officeart/2005/8/layout/cycle6"/>
    <dgm:cxn modelId="{2C9837C8-3DB5-4CFF-91DA-E66A204A763C}" srcId="{FCD234DB-1F1D-4F96-9602-9B04FC42EA60}" destId="{F5567877-B302-455D-B0B7-6A73C74175C9}" srcOrd="5" destOrd="0" parTransId="{BA2E45D1-209D-49AF-8B54-01B0DF4148FA}" sibTransId="{17F783C7-5D6D-4F4A-9751-EE4D544FDB14}"/>
    <dgm:cxn modelId="{9C8CBD81-C155-4A0F-9879-8EACA162A0F8}" type="presOf" srcId="{5E395C76-F1A2-4507-B58C-37A7BECCF643}" destId="{288BBC36-FCD2-45E3-8B4B-A48833FED28F}" srcOrd="0" destOrd="0" presId="urn:microsoft.com/office/officeart/2005/8/layout/cycle6"/>
    <dgm:cxn modelId="{71BE8BDB-C42F-4AF1-AF87-55C8B4C06A7C}" type="presOf" srcId="{2EBB40B1-CA55-4CDB-9904-12ADF91BF437}" destId="{C4D5478F-0D6A-4D19-B6E9-40C79B99F3B2}" srcOrd="0" destOrd="0" presId="urn:microsoft.com/office/officeart/2005/8/layout/cycle6"/>
    <dgm:cxn modelId="{F76007F3-EBB4-4AC0-AE4E-608816DC3E7E}" type="presOf" srcId="{C759922A-0278-4B65-AAE3-43BF22508AE4}" destId="{BA873BE6-3171-4356-A4FA-3DC4A942B2FB}" srcOrd="0" destOrd="0" presId="urn:microsoft.com/office/officeart/2005/8/layout/cycle6"/>
    <dgm:cxn modelId="{65082463-0B6F-4D01-884B-4349FA186C0D}" type="presOf" srcId="{FCD234DB-1F1D-4F96-9602-9B04FC42EA60}" destId="{42494294-86D0-48AD-981A-97E87253600F}" srcOrd="0" destOrd="0" presId="urn:microsoft.com/office/officeart/2005/8/layout/cycle6"/>
    <dgm:cxn modelId="{E5F38EE5-E908-4D21-80D9-752305DF3AE3}" type="presOf" srcId="{B29A6486-5974-4649-B6D5-F1A53789D696}" destId="{EC1C0441-A55B-45AF-BB69-4312E961B336}" srcOrd="0" destOrd="0" presId="urn:microsoft.com/office/officeart/2005/8/layout/cycle6"/>
    <dgm:cxn modelId="{3F12C365-D93D-422B-A56D-B192F23C09BA}" type="presOf" srcId="{110C8B48-846E-480C-A7CB-50B00211B12C}" destId="{BC6429A8-418F-4776-B0F2-36EC59AA9EC4}" srcOrd="0" destOrd="0" presId="urn:microsoft.com/office/officeart/2005/8/layout/cycle6"/>
    <dgm:cxn modelId="{AAD19F26-2267-4D57-87BE-42C24989F07D}" type="presOf" srcId="{3F8A7D03-03C6-4BEA-8D46-4DA6A980501F}" destId="{FDFE49D3-593B-408D-96A5-189871B2F0C2}" srcOrd="0" destOrd="0" presId="urn:microsoft.com/office/officeart/2005/8/layout/cycle6"/>
    <dgm:cxn modelId="{DCC47CE9-0E89-4D04-9608-838595ED1AAD}" srcId="{FCD234DB-1F1D-4F96-9602-9B04FC42EA60}" destId="{B29A6486-5974-4649-B6D5-F1A53789D696}" srcOrd="2" destOrd="0" parTransId="{71F2D8F2-A880-4F9E-B980-E8BD65BC1BBB}" sibTransId="{F11B7B04-211C-478D-8471-10BEF3BF5AD9}"/>
    <dgm:cxn modelId="{9053673F-8650-4FC3-9F80-0A865CF20F65}" srcId="{FCD234DB-1F1D-4F96-9602-9B04FC42EA60}" destId="{3F8A7D03-03C6-4BEA-8D46-4DA6A980501F}" srcOrd="0" destOrd="0" parTransId="{2C00040E-EAC5-4D09-9FAB-65FCB4085201}" sibTransId="{5E395C76-F1A2-4507-B58C-37A7BECCF643}"/>
    <dgm:cxn modelId="{25D9735A-56BB-4904-BF59-FA0558F2F15D}" type="presOf" srcId="{67256337-62FC-41BF-B5B4-B9828035A3DA}" destId="{ED1E4F96-41D5-48FB-B41E-93C86EF69ABD}" srcOrd="0" destOrd="0" presId="urn:microsoft.com/office/officeart/2005/8/layout/cycle6"/>
    <dgm:cxn modelId="{380C13D7-26E5-4C9F-8A0A-F44E5C062674}" srcId="{FCD234DB-1F1D-4F96-9602-9B04FC42EA60}" destId="{A01590B6-A47B-4C98-A1BA-8D4729777571}" srcOrd="4" destOrd="0" parTransId="{B9153C67-45D9-4270-A409-8A723DB2A1EC}" sibTransId="{67256337-62FC-41BF-B5B4-B9828035A3DA}"/>
    <dgm:cxn modelId="{97774982-AD1A-402C-BA1F-BFD83F7FD54C}" type="presOf" srcId="{F5567877-B302-455D-B0B7-6A73C74175C9}" destId="{98DF4E24-F83F-4E25-9526-80EC474AF11E}" srcOrd="0" destOrd="0" presId="urn:microsoft.com/office/officeart/2005/8/layout/cycle6"/>
    <dgm:cxn modelId="{8B95B7D0-A753-4219-8098-BC8DA2293D34}" type="presParOf" srcId="{42494294-86D0-48AD-981A-97E87253600F}" destId="{FDFE49D3-593B-408D-96A5-189871B2F0C2}" srcOrd="0" destOrd="0" presId="urn:microsoft.com/office/officeart/2005/8/layout/cycle6"/>
    <dgm:cxn modelId="{B721455E-3166-4861-8D4C-5E1CE43F66B6}" type="presParOf" srcId="{42494294-86D0-48AD-981A-97E87253600F}" destId="{76303394-0662-44AD-9711-29AFBDB2962D}" srcOrd="1" destOrd="0" presId="urn:microsoft.com/office/officeart/2005/8/layout/cycle6"/>
    <dgm:cxn modelId="{373BE007-8986-427F-BDB9-CD45F7171250}" type="presParOf" srcId="{42494294-86D0-48AD-981A-97E87253600F}" destId="{288BBC36-FCD2-45E3-8B4B-A48833FED28F}" srcOrd="2" destOrd="0" presId="urn:microsoft.com/office/officeart/2005/8/layout/cycle6"/>
    <dgm:cxn modelId="{D3EA7B13-A2F5-4E06-8A5A-DB81DBF3572F}" type="presParOf" srcId="{42494294-86D0-48AD-981A-97E87253600F}" destId="{BA873BE6-3171-4356-A4FA-3DC4A942B2FB}" srcOrd="3" destOrd="0" presId="urn:microsoft.com/office/officeart/2005/8/layout/cycle6"/>
    <dgm:cxn modelId="{874EFE3E-05D9-4B9F-9D57-33DB6624AAD8}" type="presParOf" srcId="{42494294-86D0-48AD-981A-97E87253600F}" destId="{928B2A97-15ED-477E-A1BF-0662AE01F970}" srcOrd="4" destOrd="0" presId="urn:microsoft.com/office/officeart/2005/8/layout/cycle6"/>
    <dgm:cxn modelId="{56F1D111-9EB8-4012-977E-31B22F96406E}" type="presParOf" srcId="{42494294-86D0-48AD-981A-97E87253600F}" destId="{C4D5478F-0D6A-4D19-B6E9-40C79B99F3B2}" srcOrd="5" destOrd="0" presId="urn:microsoft.com/office/officeart/2005/8/layout/cycle6"/>
    <dgm:cxn modelId="{D98DF9E2-4B11-4A2D-93FF-CA1697C769A9}" type="presParOf" srcId="{42494294-86D0-48AD-981A-97E87253600F}" destId="{EC1C0441-A55B-45AF-BB69-4312E961B336}" srcOrd="6" destOrd="0" presId="urn:microsoft.com/office/officeart/2005/8/layout/cycle6"/>
    <dgm:cxn modelId="{C3AF9D2A-AC8C-49D8-A791-396711163A88}" type="presParOf" srcId="{42494294-86D0-48AD-981A-97E87253600F}" destId="{776EEE95-0F2D-4294-AB21-4B6BE03CABF5}" srcOrd="7" destOrd="0" presId="urn:microsoft.com/office/officeart/2005/8/layout/cycle6"/>
    <dgm:cxn modelId="{A5B94F43-A73D-418E-AB40-BE3ECA729BD7}" type="presParOf" srcId="{42494294-86D0-48AD-981A-97E87253600F}" destId="{79A08FA1-60F1-4865-8A0A-84BA6FE5C8C4}" srcOrd="8" destOrd="0" presId="urn:microsoft.com/office/officeart/2005/8/layout/cycle6"/>
    <dgm:cxn modelId="{BED528FE-EB2F-4EBA-A007-812F6ACB7379}" type="presParOf" srcId="{42494294-86D0-48AD-981A-97E87253600F}" destId="{22234517-9FD7-4994-8F09-B84AA29C639B}" srcOrd="9" destOrd="0" presId="urn:microsoft.com/office/officeart/2005/8/layout/cycle6"/>
    <dgm:cxn modelId="{A052207C-81E9-4D3C-9C50-223CCE7E0714}" type="presParOf" srcId="{42494294-86D0-48AD-981A-97E87253600F}" destId="{48D89F3C-DCFF-40C6-830F-FF801E23F849}" srcOrd="10" destOrd="0" presId="urn:microsoft.com/office/officeart/2005/8/layout/cycle6"/>
    <dgm:cxn modelId="{19F60F19-0B92-41BD-9F51-DB80F6024BAC}" type="presParOf" srcId="{42494294-86D0-48AD-981A-97E87253600F}" destId="{BC6429A8-418F-4776-B0F2-36EC59AA9EC4}" srcOrd="11" destOrd="0" presId="urn:microsoft.com/office/officeart/2005/8/layout/cycle6"/>
    <dgm:cxn modelId="{1D1B2BB6-A78F-4187-AFDF-DC42BC5C6C7B}" type="presParOf" srcId="{42494294-86D0-48AD-981A-97E87253600F}" destId="{77CEE066-1E69-4D40-B28C-A486DA9065FC}" srcOrd="12" destOrd="0" presId="urn:microsoft.com/office/officeart/2005/8/layout/cycle6"/>
    <dgm:cxn modelId="{C0AB17D2-07A4-4E4C-8613-56221D1042F1}" type="presParOf" srcId="{42494294-86D0-48AD-981A-97E87253600F}" destId="{B2DF519A-6EE8-42DB-9157-7847E2E2D040}" srcOrd="13" destOrd="0" presId="urn:microsoft.com/office/officeart/2005/8/layout/cycle6"/>
    <dgm:cxn modelId="{55D85748-3D9D-4087-BDF4-A1FA9EF06AB6}" type="presParOf" srcId="{42494294-86D0-48AD-981A-97E87253600F}" destId="{ED1E4F96-41D5-48FB-B41E-93C86EF69ABD}" srcOrd="14" destOrd="0" presId="urn:microsoft.com/office/officeart/2005/8/layout/cycle6"/>
    <dgm:cxn modelId="{E3DC15AE-F9B1-4045-A882-6445144AAABF}" type="presParOf" srcId="{42494294-86D0-48AD-981A-97E87253600F}" destId="{98DF4E24-F83F-4E25-9526-80EC474AF11E}" srcOrd="15" destOrd="0" presId="urn:microsoft.com/office/officeart/2005/8/layout/cycle6"/>
    <dgm:cxn modelId="{6670755C-32BD-414C-83FD-71B98C8403CD}" type="presParOf" srcId="{42494294-86D0-48AD-981A-97E87253600F}" destId="{BBF82908-812E-4E02-A979-97D05AA1E69A}" srcOrd="16" destOrd="0" presId="urn:microsoft.com/office/officeart/2005/8/layout/cycle6"/>
    <dgm:cxn modelId="{135B1CB8-FB27-4C9A-9ADD-C67ED4BDFAD7}" type="presParOf" srcId="{42494294-86D0-48AD-981A-97E87253600F}" destId="{6D06862F-BCC4-4B50-9F9E-4EAEF9685714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FE49D3-593B-408D-96A5-189871B2F0C2}">
      <dsp:nvSpPr>
        <dsp:cNvPr id="0" name=""/>
        <dsp:cNvSpPr/>
      </dsp:nvSpPr>
      <dsp:spPr>
        <a:xfrm>
          <a:off x="2967625" y="-82893"/>
          <a:ext cx="2557647" cy="9774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FFFF00"/>
              </a:solidFill>
            </a:rPr>
            <a:t>Лицемірний</a:t>
          </a:r>
          <a:endParaRPr lang="ru-RU" sz="2300" b="1" kern="1200" dirty="0">
            <a:solidFill>
              <a:srgbClr val="FFFF00"/>
            </a:solidFill>
          </a:endParaRPr>
        </a:p>
      </dsp:txBody>
      <dsp:txXfrm>
        <a:off x="3015343" y="-35175"/>
        <a:ext cx="2462211" cy="882063"/>
      </dsp:txXfrm>
    </dsp:sp>
    <dsp:sp modelId="{288BBC36-FCD2-45E3-8B4B-A48833FED28F}">
      <dsp:nvSpPr>
        <dsp:cNvPr id="0" name=""/>
        <dsp:cNvSpPr/>
      </dsp:nvSpPr>
      <dsp:spPr>
        <a:xfrm>
          <a:off x="3777388" y="797546"/>
          <a:ext cx="4304827" cy="4304827"/>
        </a:xfrm>
        <a:custGeom>
          <a:avLst/>
          <a:gdLst/>
          <a:ahLst/>
          <a:cxnLst/>
          <a:rect l="0" t="0" r="0" b="0"/>
          <a:pathLst>
            <a:path>
              <a:moveTo>
                <a:pt x="1759739" y="36121"/>
              </a:moveTo>
              <a:arcTo wR="2152413" hR="2152413" stAng="15569304" swAng="191426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873BE6-3171-4356-A4FA-3DC4A942B2FB}">
      <dsp:nvSpPr>
        <dsp:cNvPr id="0" name=""/>
        <dsp:cNvSpPr/>
      </dsp:nvSpPr>
      <dsp:spPr>
        <a:xfrm>
          <a:off x="5822649" y="950274"/>
          <a:ext cx="2361334" cy="10923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FFFF00"/>
              </a:solidFill>
            </a:rPr>
            <a:t>«Хамелеон»</a:t>
          </a:r>
          <a:endParaRPr lang="ru-RU" sz="2300" b="1" kern="1200" dirty="0">
            <a:solidFill>
              <a:srgbClr val="FFFF00"/>
            </a:solidFill>
          </a:endParaRPr>
        </a:p>
      </dsp:txBody>
      <dsp:txXfrm>
        <a:off x="5875973" y="1003598"/>
        <a:ext cx="2254686" cy="985703"/>
      </dsp:txXfrm>
    </dsp:sp>
    <dsp:sp modelId="{C4D5478F-0D6A-4D19-B6E9-40C79B99F3B2}">
      <dsp:nvSpPr>
        <dsp:cNvPr id="0" name=""/>
        <dsp:cNvSpPr/>
      </dsp:nvSpPr>
      <dsp:spPr>
        <a:xfrm>
          <a:off x="2901526" y="358693"/>
          <a:ext cx="4304827" cy="4304827"/>
        </a:xfrm>
        <a:custGeom>
          <a:avLst/>
          <a:gdLst/>
          <a:ahLst/>
          <a:cxnLst/>
          <a:rect l="0" t="0" r="0" b="0"/>
          <a:pathLst>
            <a:path>
              <a:moveTo>
                <a:pt x="4254760" y="1690867"/>
              </a:moveTo>
              <a:arcTo wR="2152413" hR="2152413" stAng="20857068" swAng="111701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1C0441-A55B-45AF-BB69-4312E961B336}">
      <dsp:nvSpPr>
        <dsp:cNvPr id="0" name=""/>
        <dsp:cNvSpPr/>
      </dsp:nvSpPr>
      <dsp:spPr>
        <a:xfrm>
          <a:off x="5699125" y="2751922"/>
          <a:ext cx="2796457" cy="1153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FFFF00"/>
              </a:solidFill>
            </a:rPr>
            <a:t>Грубий</a:t>
          </a:r>
          <a:endParaRPr lang="ru-RU" sz="2300" b="1" kern="1200" dirty="0">
            <a:solidFill>
              <a:srgbClr val="FFFF00"/>
            </a:solidFill>
          </a:endParaRPr>
        </a:p>
      </dsp:txBody>
      <dsp:txXfrm>
        <a:off x="5755425" y="2808222"/>
        <a:ext cx="2683857" cy="1040710"/>
      </dsp:txXfrm>
    </dsp:sp>
    <dsp:sp modelId="{79A08FA1-60F1-4865-8A0A-84BA6FE5C8C4}">
      <dsp:nvSpPr>
        <dsp:cNvPr id="0" name=""/>
        <dsp:cNvSpPr/>
      </dsp:nvSpPr>
      <dsp:spPr>
        <a:xfrm>
          <a:off x="4313836" y="3661633"/>
          <a:ext cx="4304827" cy="4304827"/>
        </a:xfrm>
        <a:custGeom>
          <a:avLst/>
          <a:gdLst/>
          <a:ahLst/>
          <a:cxnLst/>
          <a:rect l="0" t="0" r="0" b="0"/>
          <a:pathLst>
            <a:path>
              <a:moveTo>
                <a:pt x="1386790" y="140771"/>
              </a:moveTo>
              <a:arcTo wR="2152413" hR="2152413" stAng="14949801" swAng="25143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234517-9FD7-4994-8F09-B84AA29C639B}">
      <dsp:nvSpPr>
        <dsp:cNvPr id="0" name=""/>
        <dsp:cNvSpPr/>
      </dsp:nvSpPr>
      <dsp:spPr>
        <a:xfrm>
          <a:off x="1966585" y="3751375"/>
          <a:ext cx="4267944" cy="11879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FFFF00"/>
              </a:solidFill>
            </a:rPr>
            <a:t>Зверхній у ставленні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FFFF00"/>
              </a:solidFill>
            </a:rPr>
            <a:t>до простої людини</a:t>
          </a:r>
          <a:endParaRPr lang="ru-RU" sz="2300" b="1" kern="1200" dirty="0">
            <a:solidFill>
              <a:srgbClr val="FFFF00"/>
            </a:solidFill>
          </a:endParaRPr>
        </a:p>
      </dsp:txBody>
      <dsp:txXfrm>
        <a:off x="2024576" y="3809366"/>
        <a:ext cx="4151962" cy="1071962"/>
      </dsp:txXfrm>
    </dsp:sp>
    <dsp:sp modelId="{BC6429A8-418F-4776-B0F2-36EC59AA9EC4}">
      <dsp:nvSpPr>
        <dsp:cNvPr id="0" name=""/>
        <dsp:cNvSpPr/>
      </dsp:nvSpPr>
      <dsp:spPr>
        <a:xfrm>
          <a:off x="1648504" y="-371254"/>
          <a:ext cx="4304827" cy="4304827"/>
        </a:xfrm>
        <a:custGeom>
          <a:avLst/>
          <a:gdLst/>
          <a:ahLst/>
          <a:cxnLst/>
          <a:rect l="0" t="0" r="0" b="0"/>
          <a:pathLst>
            <a:path>
              <a:moveTo>
                <a:pt x="1283504" y="4121647"/>
              </a:moveTo>
              <a:arcTo wR="2152413" hR="2152413" stAng="6828547" swAng="38151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CEE066-1E69-4D40-B28C-A486DA9065FC}">
      <dsp:nvSpPr>
        <dsp:cNvPr id="0" name=""/>
        <dsp:cNvSpPr/>
      </dsp:nvSpPr>
      <dsp:spPr>
        <a:xfrm>
          <a:off x="373142" y="2650122"/>
          <a:ext cx="2742696" cy="9906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err="1" smtClean="0">
              <a:solidFill>
                <a:srgbClr val="FFFF00"/>
              </a:solidFill>
            </a:rPr>
            <a:t>Чиношанувальник</a:t>
          </a:r>
          <a:r>
            <a:rPr lang="uk-UA" sz="2300" kern="1200" dirty="0" smtClean="0"/>
            <a:t> </a:t>
          </a:r>
          <a:endParaRPr lang="ru-RU" sz="2300" kern="1200" dirty="0"/>
        </a:p>
      </dsp:txBody>
      <dsp:txXfrm>
        <a:off x="421504" y="2698484"/>
        <a:ext cx="2645972" cy="893974"/>
      </dsp:txXfrm>
    </dsp:sp>
    <dsp:sp modelId="{ED1E4F96-41D5-48FB-B41E-93C86EF69ABD}">
      <dsp:nvSpPr>
        <dsp:cNvPr id="0" name=""/>
        <dsp:cNvSpPr/>
      </dsp:nvSpPr>
      <dsp:spPr>
        <a:xfrm>
          <a:off x="1088279" y="-982278"/>
          <a:ext cx="4304827" cy="4304827"/>
        </a:xfrm>
        <a:custGeom>
          <a:avLst/>
          <a:gdLst/>
          <a:ahLst/>
          <a:cxnLst/>
          <a:rect l="0" t="0" r="0" b="0"/>
          <a:pathLst>
            <a:path>
              <a:moveTo>
                <a:pt x="586465" y="3629130"/>
              </a:moveTo>
              <a:arcTo wR="2152413" hR="2152413" stAng="8200789" swAng="70553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DF4E24-F83F-4E25-9526-80EC474AF11E}">
      <dsp:nvSpPr>
        <dsp:cNvPr id="0" name=""/>
        <dsp:cNvSpPr/>
      </dsp:nvSpPr>
      <dsp:spPr>
        <a:xfrm>
          <a:off x="169515" y="1295530"/>
          <a:ext cx="2653989" cy="9973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FFFF00"/>
              </a:solidFill>
            </a:rPr>
            <a:t>Боягуз</a:t>
          </a:r>
          <a:endParaRPr lang="ru-RU" sz="2300" b="1" kern="1200" dirty="0">
            <a:solidFill>
              <a:srgbClr val="FFFF00"/>
            </a:solidFill>
          </a:endParaRPr>
        </a:p>
      </dsp:txBody>
      <dsp:txXfrm>
        <a:off x="218202" y="1344217"/>
        <a:ext cx="2556615" cy="899987"/>
      </dsp:txXfrm>
    </dsp:sp>
    <dsp:sp modelId="{6D06862F-BCC4-4B50-9F9E-4EAEF9685714}">
      <dsp:nvSpPr>
        <dsp:cNvPr id="0" name=""/>
        <dsp:cNvSpPr/>
      </dsp:nvSpPr>
      <dsp:spPr>
        <a:xfrm>
          <a:off x="888789" y="816771"/>
          <a:ext cx="4304827" cy="4304827"/>
        </a:xfrm>
        <a:custGeom>
          <a:avLst/>
          <a:gdLst/>
          <a:ahLst/>
          <a:cxnLst/>
          <a:rect l="0" t="0" r="0" b="0"/>
          <a:pathLst>
            <a:path>
              <a:moveTo>
                <a:pt x="809635" y="470203"/>
              </a:moveTo>
              <a:arcTo wR="2152413" hR="2152413" stAng="13884140" swAng="217650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2339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8291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6962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1390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7847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9354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6761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5716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8806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3545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9835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81EC6-C7DC-43F1-92E5-5A187ACE83BA}" type="datetimeFigureOut">
              <a:rPr lang="ru-RU" smtClean="0"/>
              <a:t>ср 22.07.20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E60CA-8EE5-4CAC-9C30-EDE810CBE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95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8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7.jpe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608" y="426603"/>
            <a:ext cx="4211392" cy="6431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31495" y="0"/>
            <a:ext cx="51579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А.П. Чехов «Хамелеон»</a:t>
            </a:r>
            <a:endParaRPr lang="ru-RU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1266" name="Picture 2" descr="Читать книгу Чехов жив. Сборник рассказов Антона Павловича Чехова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29" y="1017431"/>
            <a:ext cx="4197714" cy="584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Psychedelic Lizard Sticker for iOS &amp; Android | GIPH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585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Результат пошуку зображень за запитом &quot;картинка ящірк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53796"/>
            <a:ext cx="9008407" cy="45042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Результат пошуку зображень за запитом &quot;картинка ящірка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04"/>
          <a:stretch/>
        </p:blipFill>
        <p:spPr bwMode="auto">
          <a:xfrm>
            <a:off x="499057" y="0"/>
            <a:ext cx="82924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9056" y="224433"/>
            <a:ext cx="81877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Хамелеони – родина ящірок. Назва «хамелеон» походить від імені міфічної істоти, що змінює свою зовнішність. Загальна довжина коливається від 4 до 60 см. Забарвлення може швидко змінюватися. Це </a:t>
            </a:r>
            <a:r>
              <a:rPr lang="uk-UA" sz="2400" dirty="0" err="1" smtClean="0"/>
              <a:t>пов</a:t>
            </a:r>
            <a:r>
              <a:rPr lang="en-US" sz="2400" dirty="0" smtClean="0"/>
              <a:t>’</a:t>
            </a:r>
            <a:r>
              <a:rPr lang="uk-UA" sz="2400" dirty="0" err="1" smtClean="0"/>
              <a:t>язано</a:t>
            </a:r>
            <a:r>
              <a:rPr lang="uk-UA" sz="2400" dirty="0" smtClean="0"/>
              <a:t> з будовою шкіри. Зміна забарвлення відбувається під впливом температури, світла, вологи, спраги, голоду, переляку, роздратування</a:t>
            </a:r>
            <a:endParaRPr lang="ru-RU" sz="2400" dirty="0"/>
          </a:p>
        </p:txBody>
      </p:sp>
      <p:pic>
        <p:nvPicPr>
          <p:cNvPr id="5" name="Picture 2" descr="Результат пошуку зображень за запитом &quot;картинка поліцейський наглядач хамелеон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798" y="-1"/>
            <a:ext cx="921179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в’язане зображенн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798" y="20170"/>
            <a:ext cx="9211797" cy="674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3075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434" y="0"/>
            <a:ext cx="54806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87292" y="2318"/>
            <a:ext cx="526464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3600" dirty="0" smtClean="0"/>
              <a:t>Назвіть героїв оповідання</a:t>
            </a:r>
            <a:endParaRPr lang="ru-RU" sz="3600" dirty="0"/>
          </a:p>
        </p:txBody>
      </p:sp>
      <p:sp>
        <p:nvSpPr>
          <p:cNvPr id="6" name="Стрелка вправо 5"/>
          <p:cNvSpPr/>
          <p:nvPr/>
        </p:nvSpPr>
        <p:spPr>
          <a:xfrm rot="896148">
            <a:off x="427907" y="2495404"/>
            <a:ext cx="2689055" cy="12214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Поліцейський наглядач </a:t>
            </a:r>
            <a:r>
              <a:rPr lang="uk-UA" dirty="0" err="1" smtClean="0"/>
              <a:t>Очумєлов</a:t>
            </a:r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 rot="1513021">
            <a:off x="379543" y="1011826"/>
            <a:ext cx="2689055" cy="1053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Городовий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 rot="320827">
            <a:off x="1766044" y="5629539"/>
            <a:ext cx="2689055" cy="6675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Собака</a:t>
            </a:r>
            <a:endParaRPr lang="ru-RU" dirty="0"/>
          </a:p>
        </p:txBody>
      </p:sp>
      <p:sp>
        <p:nvSpPr>
          <p:cNvPr id="11" name="Стрелка влево 10"/>
          <p:cNvSpPr/>
          <p:nvPr/>
        </p:nvSpPr>
        <p:spPr>
          <a:xfrm rot="19169475">
            <a:off x="5267459" y="654728"/>
            <a:ext cx="2768958" cy="914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Золотар </a:t>
            </a:r>
            <a:r>
              <a:rPr lang="uk-UA" dirty="0" err="1" smtClean="0"/>
              <a:t>Хрюкін</a:t>
            </a:r>
            <a:endParaRPr lang="ru-RU" dirty="0"/>
          </a:p>
        </p:txBody>
      </p:sp>
      <p:sp>
        <p:nvSpPr>
          <p:cNvPr id="13" name="Стрелка влево 12"/>
          <p:cNvSpPr/>
          <p:nvPr/>
        </p:nvSpPr>
        <p:spPr>
          <a:xfrm rot="20632691">
            <a:off x="6510692" y="2053690"/>
            <a:ext cx="2193632" cy="106892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Натовп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92770" y="648649"/>
            <a:ext cx="603998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3200" dirty="0" smtClean="0">
                <a:solidFill>
                  <a:srgbClr val="FF0000"/>
                </a:solidFill>
              </a:rPr>
              <a:t>Де відбувається дія в оповіданні?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59454" y="1404315"/>
            <a:ext cx="199605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dirty="0" smtClean="0"/>
              <a:t>На базарній площі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253095" y="5495150"/>
            <a:ext cx="1790547" cy="862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Генеральський кухар Прохор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30977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3" grpId="0" animBg="1"/>
      <p:bldP spid="2" grpId="0" animBg="1"/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езультат пошуку зображень за запитом &quot;чехов хамелеон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 b="4249"/>
          <a:stretch/>
        </p:blipFill>
        <p:spPr bwMode="auto">
          <a:xfrm>
            <a:off x="0" y="2006977"/>
            <a:ext cx="6783410" cy="46355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Результат пошуку зображень за запитом &quot;картина чехов хамелеон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7" t="13482" r="47849" b="2458"/>
          <a:stretch/>
        </p:blipFill>
        <p:spPr bwMode="auto">
          <a:xfrm>
            <a:off x="7212169" y="0"/>
            <a:ext cx="1931831" cy="55720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20930" y="0"/>
            <a:ext cx="50874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</a:rPr>
              <a:t>Поведінка </a:t>
            </a:r>
            <a:r>
              <a:rPr lang="uk-UA" sz="4000" b="1" dirty="0" err="1" smtClean="0">
                <a:solidFill>
                  <a:schemeClr val="accent1">
                    <a:lumMod val="50000"/>
                  </a:schemeClr>
                </a:solidFill>
              </a:rPr>
              <a:t>Очумєлова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4411" y="614996"/>
            <a:ext cx="77003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Що вас насторожило в поведінці </a:t>
            </a:r>
            <a:r>
              <a:rPr lang="uk-UA" sz="2000" dirty="0" err="1" smtClean="0"/>
              <a:t>Очумєлова</a:t>
            </a:r>
            <a:r>
              <a:rPr lang="uk-UA" sz="2000" dirty="0" smtClean="0"/>
              <a:t>?</a:t>
            </a:r>
          </a:p>
          <a:p>
            <a:r>
              <a:rPr lang="uk-UA" sz="2000" dirty="0" smtClean="0"/>
              <a:t>Чому він весь час змінював свої рішення щодо собаки?</a:t>
            </a:r>
            <a:endParaRPr lang="ru-RU" sz="2000" dirty="0"/>
          </a:p>
        </p:txBody>
      </p:sp>
      <p:pic>
        <p:nvPicPr>
          <p:cNvPr id="3088" name="Picture 16" descr="Пов’язане зображенн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580" y="2315350"/>
            <a:ext cx="2539986" cy="16933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63950" y="2462876"/>
            <a:ext cx="1319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Щеня бездомне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294135" y="1528331"/>
            <a:ext cx="2501357" cy="914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А це чорт знає що, ні шерсті, ні вигляду, стерво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5463950" y="1322882"/>
            <a:ext cx="2430799" cy="1119849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Він, напевно, скажений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5957734" y="3193849"/>
            <a:ext cx="2501357" cy="914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Він бродячий</a:t>
            </a:r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2948285" y="3280837"/>
            <a:ext cx="2501357" cy="914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Собаку знищити</a:t>
            </a:r>
            <a:endParaRPr lang="ru-RU" dirty="0"/>
          </a:p>
        </p:txBody>
      </p:sp>
      <p:pic>
        <p:nvPicPr>
          <p:cNvPr id="20" name="Picture 16" descr="Пов’язане зображенн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580" y="4892658"/>
            <a:ext cx="2539986" cy="16933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192058" y="4892658"/>
            <a:ext cx="2106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2060"/>
                </a:solidFill>
              </a:rPr>
              <a:t>Щеня </a:t>
            </a:r>
            <a:r>
              <a:rPr lang="uk-UA" dirty="0" smtClean="0">
                <a:solidFill>
                  <a:srgbClr val="002060"/>
                </a:solidFill>
              </a:rPr>
              <a:t>генеральське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795492" y="5010672"/>
            <a:ext cx="2501357" cy="914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Песик нічогенький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2163314" y="5077324"/>
            <a:ext cx="2501357" cy="914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Хіба він дістане до пальця? Він маленький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6110133" y="5943600"/>
            <a:ext cx="2501357" cy="914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Ніжна тваринка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2941379" y="5943600"/>
            <a:ext cx="2501357" cy="914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Метке таке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3638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7" grpId="0" animBg="1"/>
      <p:bldP spid="18" grpId="0" animBg="1"/>
      <p:bldP spid="19" grpId="0" animBg="1"/>
      <p:bldP spid="9" grpId="0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Пов’язане зображення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7" r="2024" b="2402"/>
          <a:stretch/>
        </p:blipFill>
        <p:spPr bwMode="auto">
          <a:xfrm>
            <a:off x="1" y="1"/>
            <a:ext cx="1648496" cy="201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817" y="719155"/>
            <a:ext cx="5975798" cy="597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798" y="103598"/>
            <a:ext cx="5498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</a:rPr>
              <a:t>Що зважує на терезах  </a:t>
            </a:r>
            <a:r>
              <a:rPr lang="uk-UA" sz="2800" b="1" dirty="0" err="1" smtClean="0">
                <a:solidFill>
                  <a:schemeClr val="accent1">
                    <a:lumMod val="50000"/>
                  </a:schemeClr>
                </a:solidFill>
              </a:rPr>
              <a:t>Очумєлов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0879" y="719155"/>
            <a:ext cx="52076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1">
                    <a:lumMod val="50000"/>
                  </a:schemeClr>
                </a:solidFill>
              </a:rPr>
              <a:t>Хто важливіший: </a:t>
            </a:r>
            <a:r>
              <a:rPr lang="uk-UA" sz="2000" b="1" dirty="0" err="1" smtClean="0">
                <a:solidFill>
                  <a:schemeClr val="accent1">
                    <a:lumMod val="50000"/>
                  </a:schemeClr>
                </a:solidFill>
              </a:rPr>
              <a:t>Хрюкін</a:t>
            </a:r>
            <a:r>
              <a:rPr lang="uk-UA" sz="2000" b="1" dirty="0" smtClean="0">
                <a:solidFill>
                  <a:schemeClr val="accent1">
                    <a:lumMod val="50000"/>
                  </a:schemeClr>
                </a:solidFill>
              </a:rPr>
              <a:t> чи собака? </a:t>
            </a:r>
            <a:endParaRPr lang="ru-RU" sz="2000" dirty="0"/>
          </a:p>
        </p:txBody>
      </p:sp>
      <p:pic>
        <p:nvPicPr>
          <p:cNvPr id="9" name="Picture 2" descr="Пов’язане зображенн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78734"/>
            <a:ext cx="3322749" cy="4562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Пов’язане зображенн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464" y="4559804"/>
            <a:ext cx="2859110" cy="20335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75008" y="1365486"/>
            <a:ext cx="53769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chemeClr val="accent1">
                    <a:lumMod val="50000"/>
                  </a:schemeClr>
                </a:solidFill>
              </a:rPr>
              <a:t>Важливіший є той, хто стоїть вище на соціальній драбині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806262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Чехов &quot;Хамелеон&quot; как нарисовать рассказ. Иллюстрации, рисунки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8" b="-1233"/>
          <a:stretch/>
        </p:blipFill>
        <p:spPr bwMode="auto">
          <a:xfrm>
            <a:off x="4585789" y="103031"/>
            <a:ext cx="4558211" cy="663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031"/>
            <a:ext cx="2201817" cy="311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1817" y="103031"/>
            <a:ext cx="4546244" cy="79849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Образ </a:t>
            </a:r>
            <a:r>
              <a:rPr lang="ru-RU" sz="32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Очумєлова</a:t>
            </a:r>
            <a:endParaRPr lang="ru-RU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1817" y="813343"/>
            <a:ext cx="3049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План-характеристика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36387" y="1289163"/>
            <a:ext cx="33396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/>
              <a:t>1. Місце, яке займає у творі.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80051" y="2104399"/>
            <a:ext cx="32394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/>
              <a:t>2. Становище в  суспільстві.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39202" y="3267553"/>
            <a:ext cx="3481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/>
              <a:t>3. Портретна характеристика.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02986" y="4085528"/>
            <a:ext cx="3066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/>
              <a:t>4. Мовна характеристика.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37636" y="5501301"/>
            <a:ext cx="2209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/>
              <a:t>5. Риси характеру.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00166" y="1689273"/>
            <a:ext cx="1053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i="1" dirty="0" smtClean="0">
                <a:solidFill>
                  <a:srgbClr val="002060"/>
                </a:solidFill>
              </a:rPr>
              <a:t>Головне</a:t>
            </a:r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55313" y="2558450"/>
            <a:ext cx="3400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i="1" dirty="0" smtClean="0">
                <a:solidFill>
                  <a:srgbClr val="002060"/>
                </a:solidFill>
              </a:rPr>
              <a:t>Високе – представник влади і місті, відповідає за порядок</a:t>
            </a:r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00908" y="3673403"/>
            <a:ext cx="3567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i="1" dirty="0" smtClean="0">
                <a:solidFill>
                  <a:srgbClr val="002060"/>
                </a:solidFill>
              </a:rPr>
              <a:t>Нова шинель, одягнена влітку</a:t>
            </a:r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7562" y="4485638"/>
            <a:ext cx="4612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i="1" dirty="0" smtClean="0">
                <a:solidFill>
                  <a:srgbClr val="002060"/>
                </a:solidFill>
              </a:rPr>
              <a:t>Мовний тон міняється залежно від обставин – від грубого до принижено-улесливого</a:t>
            </a:r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6117" y="5825097"/>
            <a:ext cx="6946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i="1" dirty="0" smtClean="0">
                <a:solidFill>
                  <a:srgbClr val="002060"/>
                </a:solidFill>
              </a:rPr>
              <a:t>Грубий із нижчими за становищем людьми, хабарник, улесливий із вищими чинами, навіть із їхніми слугами та собачками, не має власної гідності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2035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Чехов &quot;Хамелеон&quot; как нарисовать рассказ. Иллюстрации, рисунки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8" b="-1233"/>
          <a:stretch/>
        </p:blipFill>
        <p:spPr bwMode="auto">
          <a:xfrm>
            <a:off x="5934074" y="103031"/>
            <a:ext cx="3209925" cy="4670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32180"/>
            <a:ext cx="2987898" cy="2218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Пов’язане зображенн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890" y="4816708"/>
            <a:ext cx="2859110" cy="203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Пов’язане зображенн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031"/>
            <a:ext cx="2201817" cy="311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1817" y="103031"/>
            <a:ext cx="4546244" cy="79849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Образ </a:t>
            </a:r>
            <a:r>
              <a:rPr lang="ru-RU" sz="32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Очумєлова</a:t>
            </a:r>
            <a:endParaRPr lang="ru-RU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2419436"/>
              </p:ext>
            </p:extLst>
          </p:nvPr>
        </p:nvGraphicFramePr>
        <p:xfrm>
          <a:off x="-300457" y="1488130"/>
          <a:ext cx="8495583" cy="522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Овал 4"/>
          <p:cNvSpPr/>
          <p:nvPr/>
        </p:nvSpPr>
        <p:spPr>
          <a:xfrm>
            <a:off x="2884792" y="3173332"/>
            <a:ext cx="2872063" cy="16716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err="1" smtClean="0">
                <a:solidFill>
                  <a:srgbClr val="FF0000"/>
                </a:solidFill>
              </a:rPr>
              <a:t>Очумєлов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1595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Результат пошуку зображень за запитом &quot;картина чехов хамелеон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Результат пошуку зображень за запитом &quot;картина чехов хамелеон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Результат пошуку зображень за запитом &quot;картина чехов хамелеон&quot;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Результат пошуку зображень за запитом &quot;картина чехов хамелеон&quot;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Результат пошуку зображень за запитом &quot;картина чехов хамелеон&quot;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983346" y="7937"/>
            <a:ext cx="53503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accent5">
                    <a:lumMod val="50000"/>
                  </a:schemeClr>
                </a:solidFill>
              </a:rPr>
              <a:t>Описати поведінку </a:t>
            </a:r>
            <a:r>
              <a:rPr lang="uk-UA" sz="3200" b="1" dirty="0" err="1" smtClean="0">
                <a:solidFill>
                  <a:schemeClr val="accent5">
                    <a:lumMod val="50000"/>
                  </a:schemeClr>
                </a:solidFill>
              </a:rPr>
              <a:t>Хрюкіна</a:t>
            </a:r>
            <a:r>
              <a:rPr lang="uk-UA" sz="32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</a:p>
          <a:p>
            <a:r>
              <a:rPr lang="uk-UA" sz="3200" b="1" dirty="0" smtClean="0">
                <a:solidFill>
                  <a:schemeClr val="accent5">
                    <a:lumMod val="50000"/>
                  </a:schemeClr>
                </a:solidFill>
              </a:rPr>
              <a:t>назвати його риси характеру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194" name="Picture 2" descr="Чехов &quot;Хамелеон&quot; как нарисовать рассказ. Иллюстрации, рисунк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020653"/>
            <a:ext cx="3386116" cy="58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ИЛЛЮСТРАЦИИ К РАССКАЗУ А.П.ЧЕХОВА &quot;ХАМЕЛЕОН&quot; - РУССКАЯ ЛИТЕРАТУРА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380" y="1020653"/>
            <a:ext cx="4355208" cy="58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9425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иллюстрация к рассказу чехова хамелеон&quot; — card of the user Ирина С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4268"/>
            <a:ext cx="4654863" cy="61237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2"/>
          <p:cNvSpPr txBox="1">
            <a:spLocks noChangeArrowheads="1"/>
          </p:cNvSpPr>
          <p:nvPr/>
        </p:nvSpPr>
        <p:spPr>
          <a:xfrm>
            <a:off x="6245814" y="3945312"/>
            <a:ext cx="2860927" cy="252755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2400" dirty="0" smtClean="0">
                <a:solidFill>
                  <a:schemeClr val="bg1"/>
                </a:solidFill>
              </a:rPr>
              <a:t>        </a:t>
            </a:r>
            <a:r>
              <a:rPr lang="uk-UA" b="1" dirty="0" err="1" smtClean="0">
                <a:solidFill>
                  <a:srgbClr val="002060"/>
                </a:solidFill>
              </a:rPr>
              <a:t>Хрюкін</a:t>
            </a:r>
            <a:r>
              <a:rPr lang="uk-UA" dirty="0" smtClean="0">
                <a:solidFill>
                  <a:srgbClr val="002060"/>
                </a:solidFill>
              </a:rPr>
              <a:t> –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2060"/>
                </a:solidFill>
              </a:rPr>
              <a:t>свиня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2060"/>
                </a:solidFill>
              </a:rPr>
              <a:t>хам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2060"/>
                </a:solidFill>
              </a:rPr>
              <a:t>некультурний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2060"/>
                </a:solidFill>
              </a:rPr>
              <a:t>непорядний</a:t>
            </a:r>
          </a:p>
          <a:p>
            <a:pPr>
              <a:lnSpc>
                <a:spcPct val="80000"/>
              </a:lnSpc>
            </a:pPr>
            <a:endParaRPr lang="uk-UA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5131" y="128788"/>
            <a:ext cx="75216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Прізвища, що «говорять»</a:t>
            </a:r>
            <a:endParaRPr lang="ru-RU" sz="4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14" descr="Пов’язане зображенн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17" r="19217"/>
          <a:stretch/>
        </p:blipFill>
        <p:spPr bwMode="auto">
          <a:xfrm>
            <a:off x="5117258" y="787267"/>
            <a:ext cx="3640376" cy="3768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1"/>
          <p:cNvSpPr txBox="1">
            <a:spLocks noChangeArrowheads="1"/>
          </p:cNvSpPr>
          <p:nvPr/>
        </p:nvSpPr>
        <p:spPr>
          <a:xfrm>
            <a:off x="3576900" y="4590805"/>
            <a:ext cx="2579965" cy="2189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dirty="0" smtClean="0">
                <a:solidFill>
                  <a:srgbClr val="002060"/>
                </a:solidFill>
              </a:rPr>
              <a:t>      </a:t>
            </a:r>
            <a:r>
              <a:rPr lang="uk-UA" b="1" dirty="0" err="1" smtClean="0">
                <a:solidFill>
                  <a:srgbClr val="002060"/>
                </a:solidFill>
              </a:rPr>
              <a:t>Очумєлов</a:t>
            </a:r>
            <a:r>
              <a:rPr lang="uk-UA" dirty="0" smtClean="0">
                <a:solidFill>
                  <a:srgbClr val="002060"/>
                </a:solidFill>
              </a:rPr>
              <a:t> – </a:t>
            </a:r>
          </a:p>
          <a:p>
            <a:pPr marL="342900" indent="-34290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2060"/>
                </a:solidFill>
              </a:rPr>
              <a:t> чумний</a:t>
            </a:r>
          </a:p>
          <a:p>
            <a:pPr marL="342900" indent="-34290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2060"/>
                </a:solidFill>
              </a:rPr>
              <a:t> одурілий</a:t>
            </a:r>
          </a:p>
          <a:p>
            <a:pPr marL="342900" indent="-34290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2060"/>
                </a:solidFill>
              </a:rPr>
              <a:t> нерозумний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6336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03064" y="282186"/>
            <a:ext cx="37735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Чому оповідання називається «Хамелеон»?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61395" y="3390708"/>
            <a:ext cx="39151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</a:rPr>
              <a:t>Герої оповідання пристосовуються до обставин, змінюють свою думку, нечесні, непорядні, мають страх перед ким або чим-небудь</a:t>
            </a:r>
            <a:endParaRPr lang="ru-RU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146" name="Picture 2" descr="ЧЕХОВ А.П. ХАМЕЛЕОН - ЧЕХОВ А. П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66"/>
          <a:stretch/>
        </p:blipFill>
        <p:spPr bwMode="auto">
          <a:xfrm>
            <a:off x="33865" y="282186"/>
            <a:ext cx="5027530" cy="62076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57610" y="1884369"/>
            <a:ext cx="34644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Яку  людину називають хамелеоном?</a:t>
            </a:r>
            <a:endParaRPr lang="ru-RU" sz="2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3280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258" y="45676"/>
            <a:ext cx="5177366" cy="6812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07007" y="1037672"/>
            <a:ext cx="44818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800" dirty="0" smtClean="0"/>
              <a:t>Зображення базарної площі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148015" y="2558204"/>
            <a:ext cx="44818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Собака вкусила </a:t>
            </a:r>
            <a:r>
              <a:rPr lang="uk-UA" sz="2800" dirty="0" err="1" smtClean="0"/>
              <a:t>Хрюкіна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148012" y="3546051"/>
            <a:ext cx="476316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800" dirty="0" err="1" smtClean="0"/>
              <a:t>Очумєлов</a:t>
            </a:r>
            <a:r>
              <a:rPr lang="uk-UA" sz="2800" dirty="0" smtClean="0"/>
              <a:t> розслідує цю подію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902299" y="4614792"/>
            <a:ext cx="509903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З</a:t>
            </a:r>
            <a:r>
              <a:rPr lang="en-US" sz="2800" dirty="0" smtClean="0"/>
              <a:t>’</a:t>
            </a:r>
            <a:r>
              <a:rPr lang="uk-UA" sz="2800" dirty="0" err="1" smtClean="0"/>
              <a:t>ясовується</a:t>
            </a:r>
            <a:r>
              <a:rPr lang="uk-UA" sz="2800" dirty="0" smtClean="0"/>
              <a:t>, що собака брата генерала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007007" y="5815738"/>
            <a:ext cx="4934046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Собаку забирають, натовп сміється з </a:t>
            </a:r>
            <a:r>
              <a:rPr lang="uk-UA" sz="2800" dirty="0" err="1" smtClean="0"/>
              <a:t>Хрюкін</a:t>
            </a:r>
            <a:r>
              <a:rPr lang="uk-UA" sz="2800" dirty="0" err="1"/>
              <a:t>а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9927" y="1299282"/>
            <a:ext cx="35223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ЕКСПОЗИЦІЯ</a:t>
            </a:r>
            <a:endParaRPr lang="uk-UA" sz="32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uk-UA" sz="32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uk-UA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ЗАВ’ЯЗКА</a:t>
            </a:r>
            <a:r>
              <a:rPr lang="uk-UA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РОЗВИТОК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ІЇ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КУЛЬМІНАЦІЯ</a:t>
            </a:r>
            <a:r>
              <a:rPr lang="uk-UA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РОЗВ’ЯЗКА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08348" y="174091"/>
            <a:ext cx="43530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/>
              <a:t>Сюжет оповідання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77824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1239" y="204513"/>
            <a:ext cx="4932608" cy="439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Тема: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99631" y="5858521"/>
            <a:ext cx="50443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b="1" i="1" dirty="0"/>
              <a:t>Чиношанування, малодушність</a:t>
            </a:r>
            <a:r>
              <a:rPr lang="uk-UA" sz="2400" b="1" i="1" dirty="0" smtClean="0"/>
              <a:t>, запопадливість, підлабузництво</a:t>
            </a:r>
            <a:endParaRPr lang="ru-RU" sz="2400" b="1" i="1" dirty="0"/>
          </a:p>
        </p:txBody>
      </p:sp>
      <p:pic>
        <p:nvPicPr>
          <p:cNvPr id="2050" name="Picture 2" descr="Чехов «Хамелеон» как нарисовать рассказ. Иллюстрации, рисунк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7670"/>
            <a:ext cx="4099631" cy="53959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92073" y="235865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b="1" dirty="0" err="1">
                <a:solidFill>
                  <a:srgbClr val="FF0000"/>
                </a:solidFill>
              </a:rPr>
              <a:t>Ідея</a:t>
            </a:r>
            <a:r>
              <a:rPr lang="ru-RU" sz="2800" b="1" dirty="0" smtClean="0">
                <a:solidFill>
                  <a:srgbClr val="FF0000"/>
                </a:solidFill>
              </a:rPr>
              <a:t>:</a:t>
            </a:r>
            <a:endParaRPr lang="ru-RU" b="1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35815" y="4475552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800" b="1" dirty="0" err="1">
                <a:solidFill>
                  <a:srgbClr val="FF0000"/>
                </a:solidFill>
              </a:rPr>
              <a:t>Які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риси</a:t>
            </a:r>
            <a:r>
              <a:rPr lang="ru-RU" sz="2800" b="1" dirty="0">
                <a:solidFill>
                  <a:srgbClr val="FF0000"/>
                </a:solidFill>
              </a:rPr>
              <a:t> характеру </a:t>
            </a:r>
            <a:r>
              <a:rPr lang="ru-RU" sz="2800" b="1" dirty="0" err="1">
                <a:solidFill>
                  <a:srgbClr val="FF0000"/>
                </a:solidFill>
              </a:rPr>
              <a:t>хотів</a:t>
            </a:r>
            <a:r>
              <a:rPr lang="ru-RU" sz="2800" b="1" dirty="0">
                <a:solidFill>
                  <a:srgbClr val="FF0000"/>
                </a:solidFill>
              </a:rPr>
              <a:t> Чехов </a:t>
            </a:r>
            <a:r>
              <a:rPr lang="ru-RU" sz="2800" b="1" dirty="0" err="1">
                <a:solidFill>
                  <a:srgbClr val="FF0000"/>
                </a:solidFill>
              </a:rPr>
              <a:t>показати</a:t>
            </a:r>
            <a:r>
              <a:rPr lang="ru-RU" sz="2800" b="1" dirty="0">
                <a:solidFill>
                  <a:srgbClr val="FF0000"/>
                </a:solidFill>
              </a:rPr>
              <a:t> в </a:t>
            </a:r>
            <a:r>
              <a:rPr lang="ru-RU" sz="2800" b="1" dirty="0" err="1">
                <a:solidFill>
                  <a:srgbClr val="FF0000"/>
                </a:solidFill>
              </a:rPr>
              <a:t>оповіданні</a:t>
            </a:r>
            <a:r>
              <a:rPr lang="ru-RU" sz="28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92073" y="664499"/>
            <a:ext cx="4572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600" b="1" i="1" dirty="0"/>
              <a:t>суд над собакою  (</a:t>
            </a:r>
            <a:r>
              <a:rPr lang="ru-RU" sz="2600" b="1" i="1" dirty="0" err="1">
                <a:solidFill>
                  <a:srgbClr val="92D050"/>
                </a:solidFill>
              </a:rPr>
              <a:t>безпритульний</a:t>
            </a:r>
            <a:r>
              <a:rPr lang="ru-RU" sz="2600" b="1" i="1" dirty="0"/>
              <a:t> — </a:t>
            </a:r>
            <a:r>
              <a:rPr lang="ru-RU" sz="2600" b="1" i="1" dirty="0" err="1"/>
              <a:t>знищити</a:t>
            </a:r>
            <a:r>
              <a:rPr lang="ru-RU" sz="2600" b="1" i="1" dirty="0"/>
              <a:t>,  </a:t>
            </a:r>
            <a:r>
              <a:rPr lang="ru-RU" sz="2600" b="1" i="1" dirty="0" err="1">
                <a:solidFill>
                  <a:srgbClr val="0070C0"/>
                </a:solidFill>
              </a:rPr>
              <a:t>генеральський</a:t>
            </a:r>
            <a:r>
              <a:rPr lang="ru-RU" sz="2600" b="1" i="1" dirty="0"/>
              <a:t> — </a:t>
            </a:r>
            <a:r>
              <a:rPr lang="ru-RU" sz="2600" b="1" i="1" dirty="0" err="1"/>
              <a:t>відвести</a:t>
            </a:r>
            <a:r>
              <a:rPr lang="ru-RU" sz="2600" b="1" i="1" dirty="0"/>
              <a:t> </a:t>
            </a:r>
            <a:r>
              <a:rPr lang="uk-UA" sz="2600" b="1" i="1" dirty="0"/>
              <a:t>д</a:t>
            </a:r>
            <a:r>
              <a:rPr lang="ru-RU" sz="2600" b="1" i="1" dirty="0"/>
              <a:t>о</a:t>
            </a:r>
            <a:r>
              <a:rPr lang="en-US" sz="2600" b="1" i="1" dirty="0"/>
              <a:t> </a:t>
            </a:r>
            <a:r>
              <a:rPr lang="ru-RU" sz="2600" b="1" i="1" dirty="0"/>
              <a:t>господаря)</a:t>
            </a:r>
            <a:r>
              <a:rPr lang="ru-RU" sz="26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99631" y="2853123"/>
            <a:ext cx="4572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600" b="1" i="1" dirty="0" err="1">
                <a:solidFill>
                  <a:prstClr val="black"/>
                </a:solidFill>
              </a:rPr>
              <a:t>висміяти</a:t>
            </a:r>
            <a:r>
              <a:rPr lang="ru-RU" sz="2600" b="1" i="1" dirty="0">
                <a:solidFill>
                  <a:prstClr val="black"/>
                </a:solidFill>
              </a:rPr>
              <a:t> </a:t>
            </a:r>
            <a:r>
              <a:rPr lang="ru-RU" sz="2600" b="1" i="1" dirty="0" err="1">
                <a:solidFill>
                  <a:prstClr val="black"/>
                </a:solidFill>
              </a:rPr>
              <a:t>дволикість</a:t>
            </a:r>
            <a:r>
              <a:rPr lang="ru-RU" sz="2600" b="1" i="1" dirty="0">
                <a:solidFill>
                  <a:prstClr val="black"/>
                </a:solidFill>
              </a:rPr>
              <a:t> </a:t>
            </a:r>
            <a:r>
              <a:rPr lang="ru-RU" sz="2600" b="1" i="1" dirty="0" err="1">
                <a:solidFill>
                  <a:prstClr val="black"/>
                </a:solidFill>
              </a:rPr>
              <a:t>чиновників</a:t>
            </a:r>
            <a:r>
              <a:rPr lang="ru-RU" sz="2600" b="1" i="1" dirty="0"/>
              <a:t>, </a:t>
            </a:r>
            <a:r>
              <a:rPr lang="ru-RU" sz="2600" b="1" i="1" dirty="0" err="1"/>
              <a:t>які</a:t>
            </a:r>
            <a:r>
              <a:rPr lang="ru-RU" sz="2600" b="1" i="1" dirty="0"/>
              <a:t> </a:t>
            </a:r>
            <a:r>
              <a:rPr lang="ru-RU" sz="2600" b="1" i="1" dirty="0" err="1"/>
              <a:t>навіть</a:t>
            </a:r>
            <a:r>
              <a:rPr lang="ru-RU" sz="2600" b="1" i="1" dirty="0"/>
              <a:t> не </a:t>
            </a:r>
            <a:r>
              <a:rPr lang="ru-RU" sz="2600" b="1" i="1" dirty="0" err="1"/>
              <a:t>задумуються</a:t>
            </a:r>
            <a:r>
              <a:rPr lang="ru-RU" sz="2600" b="1" i="1" dirty="0"/>
              <a:t> про </a:t>
            </a:r>
            <a:r>
              <a:rPr lang="ru-RU" sz="2600" b="1" i="1" dirty="0" err="1"/>
              <a:t>справедливість</a:t>
            </a:r>
            <a:endParaRPr lang="ru-RU" sz="2600" b="1" i="1" dirty="0"/>
          </a:p>
        </p:txBody>
      </p:sp>
    </p:spTree>
    <p:extLst>
      <p:ext uri="{BB962C8B-B14F-4D97-AF65-F5344CB8AC3E}">
        <p14:creationId xmlns:p14="http://schemas.microsoft.com/office/powerpoint/2010/main" val="9712827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46998" y="171517"/>
            <a:ext cx="49240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800" b="1" i="1" dirty="0" smtClean="0">
                <a:solidFill>
                  <a:schemeClr val="accent6">
                    <a:lumMod val="50000"/>
                  </a:schemeClr>
                </a:solidFill>
              </a:rPr>
              <a:t>Чи актуальні ці проблеми</a:t>
            </a:r>
          </a:p>
          <a:p>
            <a:pPr lvl="0" algn="ctr"/>
            <a:r>
              <a:rPr lang="uk-UA" sz="2800" b="1" i="1" dirty="0" smtClean="0">
                <a:solidFill>
                  <a:schemeClr val="accent6">
                    <a:lumMod val="50000"/>
                  </a:schemeClr>
                </a:solidFill>
              </a:rPr>
              <a:t> в наш час?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46996" y="1472109"/>
            <a:ext cx="49240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b="1" i="1" dirty="0" smtClean="0">
                <a:solidFill>
                  <a:schemeClr val="accent1">
                    <a:lumMod val="50000"/>
                  </a:schemeClr>
                </a:solidFill>
              </a:rPr>
              <a:t>Які епізоди вам сподобалися найбільше і чому?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46997" y="2581070"/>
            <a:ext cx="49240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b="1" i="1" dirty="0" smtClean="0">
                <a:solidFill>
                  <a:srgbClr val="FF0000"/>
                </a:solidFill>
              </a:rPr>
              <a:t>Що вам здалося смішним, а що сумним в оповіданні?</a:t>
            </a:r>
            <a:endParaRPr lang="ru-RU" sz="2800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92185" y="3792563"/>
            <a:ext cx="517887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b="1" i="1" dirty="0" smtClean="0">
                <a:solidFill>
                  <a:schemeClr val="accent1">
                    <a:lumMod val="50000"/>
                  </a:schemeClr>
                </a:solidFill>
              </a:rPr>
              <a:t>Уявіть, що вам потрібно розслідувати цю справу і з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’</a:t>
            </a:r>
            <a:r>
              <a:rPr lang="uk-UA" sz="2800" b="1" i="1" dirty="0" smtClean="0">
                <a:solidFill>
                  <a:schemeClr val="accent1">
                    <a:lumMod val="50000"/>
                  </a:schemeClr>
                </a:solidFill>
              </a:rPr>
              <a:t>ясувати, хто правий, а хто винен.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8062" y="5608445"/>
            <a:ext cx="894299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600" b="1" i="1" dirty="0" smtClean="0">
                <a:solidFill>
                  <a:schemeClr val="accent6">
                    <a:lumMod val="50000"/>
                  </a:schemeClr>
                </a:solidFill>
              </a:rPr>
              <a:t>Рішення: </a:t>
            </a:r>
            <a:r>
              <a:rPr lang="uk-UA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Хрюкіна</a:t>
            </a:r>
            <a:r>
              <a:rPr lang="uk-UA" sz="2600" b="1" i="1" dirty="0" smtClean="0">
                <a:solidFill>
                  <a:schemeClr val="accent6">
                    <a:lumMod val="50000"/>
                  </a:schemeClr>
                </a:solidFill>
              </a:rPr>
              <a:t> за жорстоке поводження з тваринами оштрафувати, собаку повернути господарям</a:t>
            </a:r>
            <a:endParaRPr lang="ru-RU" sz="26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098" name="Picture 2" descr="Сергей Гонков &amp;quot;Иллюстрация к рассказу А.П. Чехова &amp;quo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91"/>
            <a:ext cx="3892185" cy="54152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9571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4521" y="112546"/>
            <a:ext cx="8327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Художня деталь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виразна подробиця твору, що робить зображувану картину </a:t>
            </a:r>
            <a:r>
              <a:rPr lang="uk-UA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зримішою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яскравішою і глибшою за змістом. Може відображати якусь особливість портрета, мовлення персонажа, пейзажу, інтер’єра тощо.</a:t>
            </a:r>
            <a:endParaRPr lang="ru-RU" sz="2400" dirty="0"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146" name="Picture 2" descr="Результат пошуку зображень за запитом &quot;картинка хамелеон чехов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27" y="3009899"/>
            <a:ext cx="8391525" cy="38481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4827854" y="1854557"/>
            <a:ext cx="1946431" cy="1345756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solidFill>
                  <a:srgbClr val="002060"/>
                </a:solidFill>
              </a:rPr>
              <a:t>Очумєлов</a:t>
            </a:r>
            <a:r>
              <a:rPr lang="uk-UA" sz="2000" b="1" dirty="0" smtClean="0">
                <a:solidFill>
                  <a:srgbClr val="002060"/>
                </a:solidFill>
              </a:rPr>
              <a:t> – у новій шинелі з клуночком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7250806" y="1682206"/>
            <a:ext cx="1723620" cy="1345756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</a:rPr>
              <a:t>Городовик – із решетом з </a:t>
            </a:r>
            <a:r>
              <a:rPr lang="uk-UA" sz="2000" b="1" dirty="0" err="1" smtClean="0">
                <a:solidFill>
                  <a:srgbClr val="002060"/>
                </a:solidFill>
              </a:rPr>
              <a:t>агрусом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2421228" y="1682206"/>
            <a:ext cx="2020261" cy="1163294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solidFill>
                  <a:srgbClr val="002060"/>
                </a:solidFill>
              </a:rPr>
              <a:t>Хрюкін</a:t>
            </a:r>
            <a:r>
              <a:rPr lang="uk-UA" sz="2000" b="1" dirty="0" smtClean="0">
                <a:solidFill>
                  <a:srgbClr val="002060"/>
                </a:solidFill>
              </a:rPr>
              <a:t> – піднятий вгору палець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014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45" y="1163754"/>
            <a:ext cx="6915955" cy="563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74253" y="77952"/>
            <a:ext cx="55443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Доведіть, що твір «Хамелеон» є оповіданням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8817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46219" y="155471"/>
            <a:ext cx="63106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Який епічний твір називається  </a:t>
            </a:r>
            <a:r>
              <a:rPr lang="uk-UA" sz="30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ОПОВІДАННЯМ?</a:t>
            </a:r>
            <a:endParaRPr lang="ru-RU" sz="3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777" y="1183603"/>
            <a:ext cx="83093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Оповідання 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епічний прозовий твір, в основу якого покладено один або кілька епізодів із життя героя</a:t>
            </a:r>
            <a:endParaRPr lang="ru-RU" sz="3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577" y="3102694"/>
            <a:ext cx="2952337" cy="3542805"/>
          </a:xfrm>
          <a:prstGeom prst="rect">
            <a:avLst/>
          </a:prstGeom>
        </p:spPr>
      </p:pic>
      <p:pic>
        <p:nvPicPr>
          <p:cNvPr id="16388" name="Picture 4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64" y="3100993"/>
            <a:ext cx="2471679" cy="370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Пов’язане зображенн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553" y="3100993"/>
            <a:ext cx="3682207" cy="368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0327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4636" y="5609"/>
            <a:ext cx="81761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Назвіть, які характерні риси оповідання вам відомі?</a:t>
            </a:r>
            <a:endParaRPr lang="ru-RU" sz="2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4636" y="626022"/>
            <a:ext cx="6740009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обмежена кількість дійових осіб;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невеликий проміжок часу;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стислі описи;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чіткий сюжет;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важливу роль відіграє художня деталь.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741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335" y="2936186"/>
            <a:ext cx="3782741" cy="375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71" y="2936186"/>
            <a:ext cx="4636394" cy="375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7198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иллюстрация к рассказу чехова хамелеон&quot; — card of the user Ирина С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193" y="1"/>
            <a:ext cx="2493729" cy="24937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Зарубіжна література 6 клас. Мультимедійний посібни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2811776" cy="393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Пов’язане зображенн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504" y="5844"/>
            <a:ext cx="4682087" cy="69026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836902" y="-66359"/>
            <a:ext cx="3643338" cy="8412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dirty="0" smtClean="0"/>
              <a:t> </a:t>
            </a:r>
            <a:r>
              <a:rPr lang="uk-UA" sz="3900" b="1" dirty="0" smtClean="0">
                <a:solidFill>
                  <a:schemeClr val="accent5">
                    <a:lumMod val="50000"/>
                  </a:schemeClr>
                </a:solidFill>
              </a:rPr>
              <a:t>Комічне в оповіданні</a:t>
            </a:r>
            <a:endParaRPr lang="ru-RU" sz="39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09747" y="766267"/>
            <a:ext cx="2357454" cy="1200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Гумор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1028" y="1594229"/>
            <a:ext cx="2500330" cy="149568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Відображення смішного в життєвих явищах і людських характерах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568833" y="5367712"/>
            <a:ext cx="2286016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Сатира</a:t>
            </a:r>
            <a:endParaRPr lang="ru-RU" sz="3200" dirty="0"/>
          </a:p>
        </p:txBody>
      </p:sp>
      <p:sp>
        <p:nvSpPr>
          <p:cNvPr id="9" name="Овал 8"/>
          <p:cNvSpPr/>
          <p:nvPr/>
        </p:nvSpPr>
        <p:spPr>
          <a:xfrm>
            <a:off x="5230075" y="5211532"/>
            <a:ext cx="2428892" cy="11287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Сарказм</a:t>
            </a:r>
            <a:endParaRPr lang="ru-RU" sz="3200" dirty="0"/>
          </a:p>
        </p:txBody>
      </p:sp>
      <p:sp>
        <p:nvSpPr>
          <p:cNvPr id="10" name="Овал 9"/>
          <p:cNvSpPr/>
          <p:nvPr/>
        </p:nvSpPr>
        <p:spPr>
          <a:xfrm>
            <a:off x="4658571" y="765085"/>
            <a:ext cx="2357454" cy="1200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Іронія</a:t>
            </a:r>
            <a:endParaRPr lang="ru-RU" sz="32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64191" y="1749643"/>
            <a:ext cx="1820710" cy="88392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Прихована насмішка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8746" y="4452985"/>
            <a:ext cx="2500330" cy="107157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Нещадне висміювання недосконалості світу, людських вад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80240" y="4342321"/>
            <a:ext cx="2586755" cy="120214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</a:t>
            </a:r>
            <a:r>
              <a:rPr lang="en-US" b="1" dirty="0" smtClean="0">
                <a:solidFill>
                  <a:srgbClr val="C00000"/>
                </a:solidFill>
              </a:rPr>
              <a:t>`</a:t>
            </a:r>
            <a:r>
              <a:rPr lang="uk-UA" b="1" dirty="0" err="1" smtClean="0">
                <a:solidFill>
                  <a:srgbClr val="C00000"/>
                </a:solidFill>
              </a:rPr>
              <a:t>їдлива</a:t>
            </a:r>
            <a:r>
              <a:rPr lang="uk-UA" b="1" dirty="0" smtClean="0">
                <a:solidFill>
                  <a:srgbClr val="C00000"/>
                </a:solidFill>
              </a:rPr>
              <a:t> насмішка з відверто викривальним змістом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30" name="Picture 6" descr="Psychedelic Lizard Sticker for iOS &amp; Android | GIPHY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2436">
            <a:off x="6706466" y="2369116"/>
            <a:ext cx="1905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5676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72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9" grpId="1" animBg="1"/>
      <p:bldP spid="10" grpId="0" animBg="1"/>
      <p:bldP spid="11" grpId="0" animBg="1"/>
      <p:bldP spid="12" grpId="0" animBg="1"/>
      <p:bldP spid="13" grpId="0" animBg="1"/>
      <p:bldP spid="1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51550" y="1687132"/>
            <a:ext cx="35803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Завдання</a:t>
            </a: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 Написати твір-мініатюру </a:t>
            </a:r>
            <a:r>
              <a:rPr lang="uk-UA" sz="2400" dirty="0" smtClean="0"/>
              <a:t>«Думки нещасного собаки про людей» (собака, оточений натовпом, якими він бачить </a:t>
            </a:r>
            <a:r>
              <a:rPr lang="uk-UA" sz="2400" dirty="0" err="1" smtClean="0"/>
              <a:t>Очумєлова</a:t>
            </a:r>
            <a:r>
              <a:rPr lang="uk-UA" sz="2400" dirty="0" smtClean="0"/>
              <a:t>, </a:t>
            </a:r>
            <a:r>
              <a:rPr lang="uk-UA" sz="2400" dirty="0" err="1" smtClean="0"/>
              <a:t>Хрюкіна</a:t>
            </a:r>
            <a:r>
              <a:rPr lang="uk-UA" sz="2400" dirty="0" smtClean="0"/>
              <a:t> та інших)</a:t>
            </a:r>
            <a:endParaRPr lang="ru-RU" sz="2400" dirty="0"/>
          </a:p>
        </p:txBody>
      </p:sp>
      <p:pic>
        <p:nvPicPr>
          <p:cNvPr id="1026" name="Picture 2" descr="А. П. Чехов &quot;Хамелеон&quot; | Тест з зарубіжної літератури – «На Урок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60" y="639224"/>
            <a:ext cx="3883509" cy="493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3452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847</TotalTime>
  <Words>650</Words>
  <Application>Microsoft Office PowerPoint</Application>
  <PresentationFormat>Экран (4:3)</PresentationFormat>
  <Paragraphs>119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 Очумєлова</vt:lpstr>
      <vt:lpstr>Образ Очумєлова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Библиотека1</dc:creator>
  <cp:lastModifiedBy>hp</cp:lastModifiedBy>
  <cp:revision>140</cp:revision>
  <dcterms:created xsi:type="dcterms:W3CDTF">2013-11-14T13:58:32Z</dcterms:created>
  <dcterms:modified xsi:type="dcterms:W3CDTF">2020-07-22T16:21:16Z</dcterms:modified>
</cp:coreProperties>
</file>