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6"/>
  </p:notesMasterIdLst>
  <p:sldIdLst>
    <p:sldId id="289" r:id="rId2"/>
    <p:sldId id="295" r:id="rId3"/>
    <p:sldId id="273" r:id="rId4"/>
    <p:sldId id="277" r:id="rId5"/>
    <p:sldId id="283" r:id="rId6"/>
    <p:sldId id="291" r:id="rId7"/>
    <p:sldId id="287" r:id="rId8"/>
    <p:sldId id="282" r:id="rId9"/>
    <p:sldId id="276" r:id="rId10"/>
    <p:sldId id="284" r:id="rId11"/>
    <p:sldId id="264" r:id="rId12"/>
    <p:sldId id="297" r:id="rId13"/>
    <p:sldId id="298" r:id="rId14"/>
    <p:sldId id="30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96B2D-607E-4155-9923-D9E1E42E78B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9F936-24F6-478F-9DD9-4AF30286A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10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9F936-24F6-478F-9DD9-4AF30286AC7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163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07AA1E-D15F-4F9F-9F18-8D219396A63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3E1AA-ACCB-45E2-B219-0D8FDDF4DE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703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C03725-4D02-41D0-880F-4674944278E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CAA303-DC0D-4A97-9E78-F1B3C3AC30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119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6C76E6-3512-4511-B8C7-30173D5E0B1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B0B1AC-DC1D-4273-B58F-ADE84052E1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874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4A73F1-98F0-496D-BFBC-C9B00432DE3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5B883-655E-4927-83A2-7361BF582C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92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F7E2FB-921A-4CF5-B4E0-C91D6DA246A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E2A206-43DF-4F2C-8082-2BF3CF5D064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496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B5C7B-3FA2-4EF4-AA49-81595E7892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02CCD-0406-4089-9AA9-FE8DD1910D3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91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14E3D0-3DB3-491C-8997-29846A37FF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9CEF30-7A14-4676-9FA0-399A715E12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C592AB-2E95-4AA6-B356-A1F636FA28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7BEC8C-FF01-48C3-B1D5-B4ADFB7A13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82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77A476-A53F-402B-8D88-C1D4C839FD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824FB-6057-47F8-A675-3E07A7EC02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708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2364CC-FE61-4187-B2E7-65F347D6B5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63B8E-8B2E-4D2A-82EB-54C413719B5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44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F5CD42-481F-46D9-8E9D-E6C701D131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427B3-F7DC-4D89-8319-157358D53F3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01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30447AF-39C6-4F54-9AFD-FBFA58CEB6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FE5873-80A8-4FFC-BD0A-BCA835C67C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4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g1.liveinternet.ru/images/attach/c/7/97/586/97586647_raskrknigaEkimRaskruytaya_kni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860" y="23956"/>
            <a:ext cx="9339860" cy="683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6015" y="980728"/>
            <a:ext cx="90364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Я  </a:t>
            </a:r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вам </a:t>
            </a:r>
            <a:r>
              <a:rPr lang="ru-RU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дару</a:t>
            </a:r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ю  </a:t>
            </a:r>
            <a:r>
              <a:rPr lang="ru-RU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цікаві</a:t>
            </a:r>
            <a:r>
              <a:rPr lang="ru-RU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знання</a:t>
            </a:r>
            <a:r>
              <a:rPr lang="ru-RU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     </a:t>
            </a:r>
            <a:r>
              <a:rPr lang="uk-UA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Книгу </a:t>
            </a:r>
            <a:r>
              <a:rPr lang="ru-RU" sz="36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чит</a:t>
            </a:r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ат</a:t>
            </a:r>
            <a:r>
              <a:rPr lang="ru-RU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 </a:t>
            </a:r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треба </a:t>
            </a:r>
            <a:r>
              <a:rPr lang="ru-RU" sz="36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щодня</a:t>
            </a:r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</a:t>
            </a:r>
            <a:endParaRPr lang="ru-RU" sz="3600" b="1" i="1" dirty="0">
              <a:solidFill>
                <a:schemeClr val="bg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</a:t>
            </a:r>
            <a:r>
              <a:rPr lang="uk-UA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Зустріч </a:t>
            </a:r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із мною – свято,</a:t>
            </a:r>
            <a:endParaRPr lang="ru-RU" sz="3600" b="1" i="1" dirty="0">
              <a:solidFill>
                <a:schemeClr val="bg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     </a:t>
            </a:r>
            <a:r>
              <a:rPr lang="uk-UA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Ви </a:t>
            </a:r>
            <a:r>
              <a:rPr lang="uk-UA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 сторінок моїх  дізнаєтесь багато.</a:t>
            </a:r>
            <a:endParaRPr lang="ru-RU" sz="3600" b="1" i="1" dirty="0">
              <a:solidFill>
                <a:schemeClr val="bg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4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88" y="1039822"/>
            <a:ext cx="7664649" cy="453674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1765" y="4976404"/>
            <a:ext cx="8096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Люди, </a:t>
            </a:r>
            <a:r>
              <a:rPr lang="ru-RU" sz="2400" b="1" dirty="0" err="1"/>
              <a:t>які</a:t>
            </a:r>
            <a:r>
              <a:rPr lang="ru-RU" sz="2400" b="1" dirty="0"/>
              <a:t> </a:t>
            </a:r>
            <a:r>
              <a:rPr lang="ru-RU" sz="2400" b="1" dirty="0" err="1"/>
              <a:t>читають</a:t>
            </a:r>
            <a:r>
              <a:rPr lang="ru-RU" sz="2400" b="1" dirty="0"/>
              <a:t> </a:t>
            </a:r>
            <a:r>
              <a:rPr lang="ru-RU" sz="2400" b="1" dirty="0" err="1"/>
              <a:t>більше</a:t>
            </a:r>
            <a:r>
              <a:rPr lang="ru-RU" sz="2400" b="1" dirty="0"/>
              <a:t> 30 </a:t>
            </a:r>
            <a:r>
              <a:rPr lang="ru-RU" sz="2400" b="1" dirty="0" err="1"/>
              <a:t>хвилин</a:t>
            </a:r>
            <a:r>
              <a:rPr lang="ru-RU" sz="2400" b="1" dirty="0"/>
              <a:t> у день, </a:t>
            </a:r>
            <a:r>
              <a:rPr lang="ru-RU" sz="2400" b="1" dirty="0" err="1"/>
              <a:t>живуть</a:t>
            </a:r>
            <a:r>
              <a:rPr lang="ru-RU" sz="2400" b="1" dirty="0"/>
              <a:t> </a:t>
            </a:r>
            <a:r>
              <a:rPr lang="ru-RU" sz="2400" b="1" dirty="0" err="1"/>
              <a:t>довше</a:t>
            </a:r>
            <a:r>
              <a:rPr lang="ru-RU" sz="2400" b="1" dirty="0"/>
              <a:t> </a:t>
            </a:r>
            <a:r>
              <a:rPr lang="ru-RU" sz="2400" b="1" dirty="0" err="1"/>
              <a:t>ніж</a:t>
            </a:r>
            <a:r>
              <a:rPr lang="ru-RU" sz="2400" b="1" dirty="0"/>
              <a:t>, </a:t>
            </a:r>
            <a:r>
              <a:rPr lang="ru-RU" sz="2400" b="1" dirty="0" err="1"/>
              <a:t>ті</a:t>
            </a:r>
            <a:r>
              <a:rPr lang="ru-RU" sz="2400" b="1" dirty="0"/>
              <a:t> </a:t>
            </a:r>
            <a:r>
              <a:rPr lang="ru-RU" sz="2400" b="1" dirty="0" err="1"/>
              <a:t>хто</a:t>
            </a:r>
            <a:r>
              <a:rPr lang="ru-RU" sz="2400" b="1" dirty="0"/>
              <a:t> </a:t>
            </a:r>
            <a:r>
              <a:rPr lang="ru-RU" sz="2400" b="1" dirty="0" err="1"/>
              <a:t>цього</a:t>
            </a:r>
            <a:r>
              <a:rPr lang="ru-RU" sz="2400" b="1" dirty="0"/>
              <a:t> не </a:t>
            </a:r>
            <a:r>
              <a:rPr lang="ru-RU" sz="2400" b="1" dirty="0" err="1"/>
              <a:t>робить.Такі</a:t>
            </a:r>
            <a:r>
              <a:rPr lang="ru-RU" sz="2400" b="1" dirty="0"/>
              <a:t> </a:t>
            </a:r>
            <a:r>
              <a:rPr lang="ru-RU" sz="2400" b="1" dirty="0" err="1"/>
              <a:t>висновки</a:t>
            </a:r>
            <a:r>
              <a:rPr lang="ru-RU" sz="2400" b="1" dirty="0"/>
              <a:t> </a:t>
            </a:r>
            <a:r>
              <a:rPr lang="ru-RU" sz="2400" b="1" dirty="0" err="1"/>
              <a:t>зробили</a:t>
            </a:r>
            <a:r>
              <a:rPr lang="ru-RU" sz="2400" b="1" dirty="0"/>
              <a:t> </a:t>
            </a:r>
            <a:r>
              <a:rPr lang="ru-RU" sz="2400" b="1" dirty="0" err="1"/>
              <a:t>фахівці</a:t>
            </a:r>
            <a:r>
              <a:rPr lang="ru-RU" sz="2400" b="1" dirty="0"/>
              <a:t> </a:t>
            </a:r>
            <a:r>
              <a:rPr lang="ru-RU" sz="2400" b="1" dirty="0" err="1"/>
              <a:t>Єльського</a:t>
            </a:r>
            <a:r>
              <a:rPr lang="ru-RU" sz="2400" b="1" dirty="0"/>
              <a:t> </a:t>
            </a:r>
            <a:r>
              <a:rPr lang="ru-RU" sz="2400" b="1" dirty="0" err="1"/>
              <a:t>університету</a:t>
            </a:r>
            <a:r>
              <a:rPr lang="ru-RU" sz="2400" b="1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1522" y="578158"/>
            <a:ext cx="85689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err="1" smtClean="0">
                <a:solidFill>
                  <a:srgbClr val="FF0000"/>
                </a:solidFill>
              </a:rPr>
              <a:t>Невтішна</a:t>
            </a:r>
            <a:r>
              <a:rPr lang="ru-RU" sz="5400" b="1" i="1" dirty="0" smtClean="0">
                <a:solidFill>
                  <a:srgbClr val="FF0000"/>
                </a:solidFill>
              </a:rPr>
              <a:t> статистика...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3390" y="2390544"/>
            <a:ext cx="25740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Щодня-8%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83768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243390" y="3495043"/>
            <a:ext cx="3239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</a:rPr>
              <a:t>Кілька разів на місяць- 19%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3390" y="4435370"/>
            <a:ext cx="3404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</a:rPr>
              <a:t>Кілька разів на тиждень-16%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41633" y="2417824"/>
            <a:ext cx="18068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</a:rPr>
              <a:t>Декілька разів</a:t>
            </a:r>
          </a:p>
          <a:p>
            <a:r>
              <a:rPr lang="uk-UA" sz="2000" b="1" dirty="0" smtClean="0">
                <a:solidFill>
                  <a:srgbClr val="FF0000"/>
                </a:solidFill>
              </a:rPr>
              <a:t> на рік -21</a:t>
            </a: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41633" y="3377281"/>
            <a:ext cx="209794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</a:rPr>
              <a:t>Ніколи не читали</a:t>
            </a:r>
          </a:p>
          <a:p>
            <a:r>
              <a:rPr lang="uk-UA" sz="2000" b="1" dirty="0">
                <a:solidFill>
                  <a:srgbClr val="FF0000"/>
                </a:solidFill>
              </a:rPr>
              <a:t>д</a:t>
            </a:r>
            <a:r>
              <a:rPr lang="uk-UA" sz="2000" b="1" dirty="0" smtClean="0">
                <a:solidFill>
                  <a:srgbClr val="FF0000"/>
                </a:solidFill>
              </a:rPr>
              <a:t>рукованих </a:t>
            </a:r>
          </a:p>
          <a:p>
            <a:r>
              <a:rPr lang="uk-UA" sz="2000" b="1" dirty="0" smtClean="0">
                <a:solidFill>
                  <a:srgbClr val="FF0000"/>
                </a:solidFill>
              </a:rPr>
              <a:t>книжок -</a:t>
            </a:r>
            <a:r>
              <a:rPr lang="uk-UA" sz="2800" b="1" dirty="0" smtClean="0">
                <a:solidFill>
                  <a:srgbClr val="FF0000"/>
                </a:solidFill>
              </a:rPr>
              <a:t>36%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94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5537" y="5085184"/>
            <a:ext cx="8262978" cy="12961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                                                                      </a:t>
            </a:r>
            <a:r>
              <a:rPr lang="uk-UA" sz="3200" b="1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Тема: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Урок позакласного читання. 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Оксана </a:t>
            </a:r>
            <a:r>
              <a:rPr lang="ru-RU" sz="3200" b="1" i="1" dirty="0" err="1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Іваненко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«</a:t>
            </a:r>
            <a:r>
              <a:rPr lang="ru-RU" sz="3200" b="1" i="1" dirty="0" err="1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Друкар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книжок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небачених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lang="uk-UA" sz="3200" b="1" i="1" dirty="0" smtClean="0">
              <a:solidFill>
                <a:srgbClr val="7030A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924286"/>
            <a:ext cx="3654466" cy="46954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67441"/>
            <a:ext cx="3694888" cy="938891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63889" y="-13648"/>
            <a:ext cx="541866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0" i="1" cap="none" spc="0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Клас</a:t>
            </a:r>
            <a:r>
              <a:rPr lang="ru-RU" sz="3200" b="0" i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6</a:t>
            </a:r>
          </a:p>
          <a:p>
            <a:pPr algn="ctr"/>
            <a:r>
              <a:rPr lang="ru-RU" sz="2800" i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Урок </a:t>
            </a:r>
            <a:r>
              <a:rPr lang="ru-RU" sz="2800" i="1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української</a:t>
            </a:r>
            <a:r>
              <a:rPr lang="ru-RU" sz="2800" i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i="1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літератури</a:t>
            </a:r>
            <a:endParaRPr lang="ru-RU" sz="2800" b="0" i="1" cap="none" spc="0" dirty="0" smtClean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095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upload.wikimedia.org/wikipedia/commons/7/7a/Poltawa-Ukraine-Map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3805"/>
            <a:ext cx="4836424" cy="2726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635896" y="1443011"/>
            <a:ext cx="1029970" cy="576064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ПОЛТАВА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3533626"/>
            <a:ext cx="4836424" cy="32410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13961" y="3985791"/>
            <a:ext cx="37300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ОКСАНА ДМИТРІВНА</a:t>
            </a:r>
            <a:r>
              <a:rPr lang="ru-RU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ІВАНЕНКО</a:t>
            </a:r>
            <a:r>
              <a:rPr lang="ru-RU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народилася</a:t>
            </a:r>
            <a:r>
              <a:rPr lang="ru-RU" alt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4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мальовничому</a:t>
            </a:r>
            <a:r>
              <a:rPr lang="ru-RU" alt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alt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Полтаві</a:t>
            </a:r>
            <a:r>
              <a:rPr lang="ru-RU" alt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1906 -1997</a:t>
            </a:r>
            <a:endParaRPr lang="ru-RU" altLang="ru-RU" sz="2400" b="1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18" y="315689"/>
            <a:ext cx="2238302" cy="340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0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0.gstatic.com/images?q=tbn:ANd9GcRrFI5a9SnQGYIX2bBwO9Pg3N10kC4cz19ScP2006MnboJwsYB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1800200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8402"/>
            <a:ext cx="2334508" cy="35737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2267744" y="692696"/>
            <a:ext cx="4104456" cy="18722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Оксана Іваненко –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повісті «Друкар книжок невиданих»</a:t>
            </a:r>
            <a:endParaRPr lang="ru-RU" sz="32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 descr="C:\Users\Администратор\Downloads\розы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433" y="2690831"/>
            <a:ext cx="2719554" cy="217408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oschadnybank.com/upload/iblock/9ef/9efac513ba2b9910bdabf2a19d33e6d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862" y="4339730"/>
            <a:ext cx="2000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7020052" y="4759348"/>
            <a:ext cx="1830452" cy="5805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Іван Федоров </a:t>
            </a:r>
          </a:p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монета)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mos-press.ru/images/stories/text/ivan-fedorov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68" y="3408492"/>
            <a:ext cx="2582496" cy="22417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053399" y="5810350"/>
            <a:ext cx="2006433" cy="533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Пам'ятник Федорову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6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996688" y="1206027"/>
            <a:ext cx="4285367" cy="17281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 Мудрий  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започаткував появу рукописних книг на Русі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magic-candles.ru/uploads/posts/2013-05/1367695750_0c88e71c3b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734" y="201303"/>
            <a:ext cx="2189116" cy="3096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g.narodna.pravda.com.ua/images/doc/f/3/f3b99-nestor0chronicler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4" y="2784956"/>
            <a:ext cx="2080121" cy="29052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go4.imgsmail.ru/imgpreview?key=549167308f850119&amp;mb=imgdb_preview_17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2825077"/>
            <a:ext cx="1994113" cy="28249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volynnews.com/files/news/2013/11-04/50300-4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554" y="2898893"/>
            <a:ext cx="1837116" cy="2677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84197" y="5690192"/>
            <a:ext cx="3911740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Нестор</a:t>
            </a:r>
            <a:r>
              <a:rPr lang="uk-UA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-літописець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2" name="Picture 10" descr="http://truechristianity.info/img/zakon_bozhyi/zakon_bozhyi_2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602791"/>
            <a:ext cx="2105988" cy="29647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211960" y="5229200"/>
            <a:ext cx="2736304" cy="14997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Володимир Великий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приніс християнські книги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4" y="201303"/>
            <a:ext cx="2524125" cy="1835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2002229"/>
            <a:ext cx="3024336" cy="6521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Софіївський</a:t>
            </a:r>
            <a:r>
              <a:rPr lang="uk-UA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собор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перша майстерня друкованих книг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1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1148" y="769677"/>
            <a:ext cx="5616624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 рукописної</a:t>
            </a:r>
          </a:p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книги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57846"/>
            <a:ext cx="2746965" cy="1943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33" y="157846"/>
            <a:ext cx="2809871" cy="200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Администратор\Desktop\п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25" y="2365240"/>
            <a:ext cx="2732891" cy="199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Администратор\Desktop\i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764" y="1580090"/>
            <a:ext cx="2463392" cy="178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Администратор\Desktop\м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33" y="2366519"/>
            <a:ext cx="2805648" cy="203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25" y="4509381"/>
            <a:ext cx="2732891" cy="228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33" y="4631904"/>
            <a:ext cx="2805470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040" y="3143171"/>
            <a:ext cx="2463392" cy="360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 descr="http://artalbum.org.ua/vc_thumb/medieval/inkwell_quil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769" y="5924788"/>
            <a:ext cx="755264" cy="75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10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548680"/>
            <a:ext cx="2592288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3" y="548680"/>
            <a:ext cx="2663131" cy="2189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3701759"/>
            <a:ext cx="2592288" cy="2245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519899"/>
            <a:ext cx="2526233" cy="2261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go2.imgsmail.ru/imgpreview?key=13b0abe5c12048c3&amp;mb=imgdb_preview_3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3" y="3758495"/>
            <a:ext cx="2663131" cy="224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ateka.com/uploads/photo/2011/08/29/97fe3a573a3b514a73745eb89b096f26eca8072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3645024"/>
            <a:ext cx="2588014" cy="235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23530" y="2780928"/>
            <a:ext cx="2592288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друкарні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75853" y="2924944"/>
            <a:ext cx="2663131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Друкарський верстак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44208" y="2780928"/>
            <a:ext cx="2382216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rgbClr val="002060"/>
                </a:solidFill>
              </a:rPr>
              <a:t>Сторінка готова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-72514" y="5870589"/>
            <a:ext cx="3384376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Федоров за роботою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60853" y="5949565"/>
            <a:ext cx="2376264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книги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97996" y="6075561"/>
            <a:ext cx="2628428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Острпомирове</a:t>
            </a: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евангеліє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6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30597" y="287167"/>
            <a:ext cx="6408712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1564 рік – перші друковані книги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Администратор\Desktop\i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922" y="1154716"/>
            <a:ext cx="227379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33784"/>
            <a:ext cx="1652587" cy="2126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ukrmap.su/program2009/uh8/8_08/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941" y="1033784"/>
            <a:ext cx="3353179" cy="258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55902" y="3589322"/>
            <a:ext cx="37872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>
                <a:solidFill>
                  <a:srgbClr val="FF0000"/>
                </a:solidFill>
              </a:rPr>
              <a:t>Сучасна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друкарня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346" y="4287576"/>
            <a:ext cx="3495586" cy="23208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8971" y="4295347"/>
            <a:ext cx="4035902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3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«&amp;Acy;&amp;pcy;&amp;ocy;&amp;scy;&amp;tcy;&amp;ocy;&amp;lcy;»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982" y="3933056"/>
            <a:ext cx="3607610" cy="266429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6" name="Рисунок 5" descr="«&amp;CHcy;&amp;acy;&amp;scy;&amp;ocy;&amp;scy;&amp;lcy;&amp;ocy;&amp;vcy;»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44" y="3933056"/>
            <a:ext cx="3575832" cy="266429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9" name="Рисунок 8" descr="«&amp;Bcy;&amp;ucy;&amp;kcy;&amp;vcy;&amp;acy;&amp;rcy;&amp;softcy;» &amp;Scy;&amp;tcy;&amp;rcy;&amp;acy;&amp;ncy;&amp;icy;&amp;tscy;&amp;ycy; &amp;icy;&amp;zcy; &amp;pcy;&amp;iecy;&amp;rcy;&amp;vcy;&amp;ocy;&amp;gcy;&amp;ocy; &amp;pcy;&amp;iecy;&amp;chcy;&amp;acy;&amp;tcy;&amp;ncy;&amp;ocy;&amp;gcy;&amp;ocy; &amp;bcy;&amp;ucy;&amp;kcy;&amp;vcy;&amp;acy;&amp;rcy;&amp;yacy; &amp;Icy;&amp;vcy;&amp;acy;&amp;ncy;&amp;acy; &amp;Fcy;&amp;iecy;&amp;dcy;&amp;ocy;&amp;rcy;&amp;ocy;&amp;vcy;&amp;acy; 1574 &amp;gcy;&amp;ocy;&amp;dcy;&amp;acy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91" y="1268760"/>
            <a:ext cx="3685901" cy="266429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5122" name="Picture 2" descr="http://upload.wikimedia.org/wikipedia/commons/thumb/c/c8/Ostromirovo.jpg/200px-Ostromirov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981" y="1252633"/>
            <a:ext cx="3607609" cy="268042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971600" y="404664"/>
            <a:ext cx="6192688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Перші друковані  українські книги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72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2340" y="548680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solidFill>
                  <a:srgbClr val="FF0000"/>
                </a:solidFill>
                <a:latin typeface="Arial Black" panose="020B0A04020102020204" pitchFamily="34" charset="0"/>
              </a:rPr>
              <a:t>С</a:t>
            </a:r>
            <a:r>
              <a:rPr lang="ru-RU" sz="49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ловник  </a:t>
            </a:r>
            <a:r>
              <a:rPr lang="ru-RU" sz="49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історичних</a:t>
            </a:r>
            <a:r>
              <a:rPr lang="ru-RU" sz="49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ru-RU" sz="49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постатей</a:t>
            </a:r>
            <a:r>
              <a:rPr lang="ru-RU" sz="49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, </a:t>
            </a:r>
            <a:r>
              <a:rPr lang="ru-RU" sz="49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які</a:t>
            </a:r>
            <a:r>
              <a:rPr lang="ru-RU" sz="49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9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представлені</a:t>
            </a:r>
            <a:r>
              <a:rPr lang="ru-RU" sz="49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у  </a:t>
            </a:r>
            <a:r>
              <a:rPr lang="ru-RU" sz="49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творі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4094" y="2132856"/>
            <a:ext cx="7643192" cy="36004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5400" dirty="0" smtClean="0"/>
              <a:t>1.Іван  </a:t>
            </a:r>
            <a:r>
              <a:rPr lang="ru-RU" sz="5400" dirty="0" err="1" smtClean="0"/>
              <a:t>Грозний</a:t>
            </a:r>
            <a:endParaRPr lang="ru-RU" sz="5400" dirty="0" smtClean="0"/>
          </a:p>
          <a:p>
            <a:pPr marL="0" indent="0">
              <a:buNone/>
            </a:pPr>
            <a:r>
              <a:rPr lang="ru-RU" sz="5400" dirty="0" smtClean="0"/>
              <a:t>2.Петро  </a:t>
            </a:r>
            <a:r>
              <a:rPr lang="ru-RU" sz="5400" dirty="0" err="1" smtClean="0"/>
              <a:t>Мстиславець</a:t>
            </a:r>
            <a:endParaRPr lang="ru-RU" sz="5400" dirty="0" smtClean="0"/>
          </a:p>
          <a:p>
            <a:pPr marL="0" indent="0">
              <a:buNone/>
            </a:pPr>
            <a:r>
              <a:rPr lang="ru-RU" sz="5400" dirty="0" smtClean="0"/>
              <a:t>3.Костянтин </a:t>
            </a:r>
            <a:r>
              <a:rPr lang="ru-RU" sz="5400" dirty="0" err="1" smtClean="0"/>
              <a:t>Острозький</a:t>
            </a:r>
            <a:endParaRPr lang="ru-RU" sz="5400" dirty="0" smtClean="0"/>
          </a:p>
          <a:p>
            <a:pPr marL="0" indent="0">
              <a:buNone/>
            </a:pPr>
            <a:r>
              <a:rPr lang="ru-RU" sz="5400" dirty="0" smtClean="0"/>
              <a:t>4.Іван  Федоров</a:t>
            </a:r>
          </a:p>
          <a:p>
            <a:pPr marL="0" indent="0">
              <a:buNone/>
            </a:pPr>
            <a:r>
              <a:rPr lang="uk-UA" sz="5400" dirty="0" smtClean="0"/>
              <a:t>5.Максим Грек</a:t>
            </a:r>
            <a:endParaRPr lang="ru-RU" sz="5400" dirty="0" smtClean="0"/>
          </a:p>
          <a:p>
            <a:pPr marL="0" indent="0">
              <a:buNone/>
            </a:pP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98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392" y="332656"/>
            <a:ext cx="7886700" cy="1325563"/>
          </a:xfrm>
        </p:spPr>
        <p:txBody>
          <a:bodyPr/>
          <a:lstStyle/>
          <a:p>
            <a:pPr algn="ctr"/>
            <a:r>
              <a:rPr lang="uk-UA" sz="5400" b="1" i="1" dirty="0" smtClean="0">
                <a:solidFill>
                  <a:srgbClr val="7030A0"/>
                </a:solidFill>
              </a:rPr>
              <a:t>Гра «Встанови істину» </a:t>
            </a:r>
            <a:br>
              <a:rPr lang="uk-UA" sz="5400" b="1" i="1" dirty="0" smtClean="0">
                <a:solidFill>
                  <a:srgbClr val="7030A0"/>
                </a:solidFill>
              </a:rPr>
            </a:br>
            <a:r>
              <a:rPr lang="uk-UA" b="1" i="1" dirty="0" smtClean="0"/>
              <a:t>(самостійна робота)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839" y="2492896"/>
            <a:ext cx="4023903" cy="32778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«Ганза»                                 1        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Борець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і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сіяч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2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«Максим  Грек»                  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Єретики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         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Данії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Свято  книги»                  7</a:t>
            </a:r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588218" y="2285139"/>
            <a:ext cx="45365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«Ганза»                                2            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Борець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і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сіяч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7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«Максим  Грек»                 1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Єретики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        6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Печатний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4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Гість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3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«Свято  книги»                  5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54392" y="1590805"/>
            <a:ext cx="7968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B050"/>
                </a:solidFill>
              </a:rPr>
              <a:t>Записати в правильній послідовності назви розділів твору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68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i="1" dirty="0" smtClean="0">
                <a:solidFill>
                  <a:srgbClr val="00B0F0"/>
                </a:solidFill>
              </a:rPr>
              <a:t>Теорія літератури</a:t>
            </a:r>
            <a:endParaRPr lang="ru-RU" sz="5400" b="1" i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</a:rPr>
              <a:t>Повість</a:t>
            </a:r>
            <a:r>
              <a:rPr lang="ru-RU" sz="3200" dirty="0" smtClean="0"/>
              <a:t>- </a:t>
            </a:r>
            <a:r>
              <a:rPr lang="ru-RU" sz="3200" dirty="0" err="1" smtClean="0"/>
              <a:t>це</a:t>
            </a:r>
            <a:r>
              <a:rPr lang="ru-RU" sz="3200" dirty="0" smtClean="0"/>
              <a:t> </a:t>
            </a:r>
            <a:r>
              <a:rPr lang="ru-RU" sz="3200" dirty="0" err="1" smtClean="0"/>
              <a:t>прозовий</a:t>
            </a:r>
            <a:r>
              <a:rPr lang="ru-RU" sz="3200" dirty="0" smtClean="0"/>
              <a:t> </a:t>
            </a:r>
            <a:r>
              <a:rPr lang="ru-RU" sz="3200" dirty="0" err="1" smtClean="0"/>
              <a:t>розповідний</a:t>
            </a:r>
            <a:r>
              <a:rPr lang="ru-RU" sz="3200" dirty="0" smtClean="0"/>
              <a:t> </a:t>
            </a:r>
            <a:r>
              <a:rPr lang="ru-RU" sz="3200" dirty="0" err="1" smtClean="0"/>
              <a:t>твір</a:t>
            </a:r>
            <a:r>
              <a:rPr lang="ru-RU" sz="3200" dirty="0" smtClean="0"/>
              <a:t>, за </a:t>
            </a:r>
            <a:r>
              <a:rPr lang="ru-RU" sz="3200" dirty="0" err="1" smtClean="0"/>
              <a:t>обсягом</a:t>
            </a:r>
            <a:r>
              <a:rPr lang="ru-RU" sz="3200" dirty="0" smtClean="0"/>
              <a:t> </a:t>
            </a:r>
            <a:r>
              <a:rPr lang="ru-RU" sz="3200" dirty="0" err="1" smtClean="0"/>
              <a:t>більший</a:t>
            </a:r>
            <a:r>
              <a:rPr lang="ru-RU" sz="3200" dirty="0" smtClean="0"/>
              <a:t>, </a:t>
            </a:r>
            <a:r>
              <a:rPr lang="ru-RU" sz="3200" dirty="0" err="1" smtClean="0"/>
              <a:t>ніж</a:t>
            </a:r>
            <a:r>
              <a:rPr lang="ru-RU" sz="3200" dirty="0" smtClean="0"/>
              <a:t> </a:t>
            </a:r>
            <a:r>
              <a:rPr lang="ru-RU" sz="3200" dirty="0" err="1" smtClean="0"/>
              <a:t>оповідання</a:t>
            </a:r>
            <a:r>
              <a:rPr lang="ru-RU" sz="3200" dirty="0" smtClean="0"/>
              <a:t>, у </a:t>
            </a:r>
            <a:r>
              <a:rPr lang="ru-RU" sz="3200" dirty="0" err="1" smtClean="0"/>
              <a:t>якому</a:t>
            </a:r>
            <a:r>
              <a:rPr lang="ru-RU" sz="3200" dirty="0" smtClean="0"/>
              <a:t> </a:t>
            </a:r>
            <a:r>
              <a:rPr lang="ru-RU" sz="3200" dirty="0" err="1" smtClean="0"/>
              <a:t>розповідається</a:t>
            </a:r>
            <a:r>
              <a:rPr lang="ru-RU" sz="3200" dirty="0" smtClean="0"/>
              <a:t> про одну </a:t>
            </a:r>
            <a:r>
              <a:rPr lang="ru-RU" sz="3200" dirty="0" err="1" smtClean="0"/>
              <a:t>або</a:t>
            </a:r>
            <a:r>
              <a:rPr lang="ru-RU" sz="3200" dirty="0" smtClean="0"/>
              <a:t> </a:t>
            </a:r>
            <a:r>
              <a:rPr lang="ru-RU" sz="3200" dirty="0" err="1" smtClean="0"/>
              <a:t>кілька</a:t>
            </a:r>
            <a:r>
              <a:rPr lang="ru-RU" sz="3200" dirty="0" smtClean="0"/>
              <a:t> </a:t>
            </a:r>
            <a:r>
              <a:rPr lang="ru-RU" sz="3200" dirty="0" err="1" smtClean="0"/>
              <a:t>подій</a:t>
            </a:r>
            <a:r>
              <a:rPr lang="ru-RU" sz="3200" dirty="0" smtClean="0"/>
              <a:t> одного </a:t>
            </a:r>
            <a:r>
              <a:rPr lang="ru-RU" sz="3200" dirty="0" err="1" smtClean="0"/>
              <a:t>чи</a:t>
            </a:r>
            <a:r>
              <a:rPr lang="ru-RU" sz="3200" dirty="0" smtClean="0"/>
              <a:t> </a:t>
            </a:r>
            <a:r>
              <a:rPr lang="ru-RU" sz="3200" dirty="0" err="1" smtClean="0"/>
              <a:t>кількох</a:t>
            </a:r>
            <a:r>
              <a:rPr lang="ru-RU" sz="3200" dirty="0" smtClean="0"/>
              <a:t> </a:t>
            </a:r>
            <a:r>
              <a:rPr lang="ru-RU" sz="3200" dirty="0" err="1" smtClean="0"/>
              <a:t>головних</a:t>
            </a:r>
            <a:r>
              <a:rPr lang="ru-RU" sz="3200" dirty="0" smtClean="0"/>
              <a:t> </a:t>
            </a:r>
            <a:r>
              <a:rPr lang="ru-RU" sz="3200" dirty="0" err="1" smtClean="0"/>
              <a:t>героїв</a:t>
            </a:r>
            <a:r>
              <a:rPr lang="ru-RU" sz="3200" dirty="0" smtClean="0"/>
              <a:t> </a:t>
            </a:r>
            <a:r>
              <a:rPr lang="ru-RU" sz="3200" dirty="0" err="1"/>
              <a:t>п</a:t>
            </a:r>
            <a:r>
              <a:rPr lang="ru-RU" sz="3200" dirty="0" err="1" smtClean="0"/>
              <a:t>ротягом</a:t>
            </a:r>
            <a:r>
              <a:rPr lang="ru-RU" sz="3200" dirty="0" smtClean="0"/>
              <a:t> </a:t>
            </a:r>
            <a:r>
              <a:rPr lang="ru-RU" sz="3200" dirty="0" err="1" smtClean="0"/>
              <a:t>досить</a:t>
            </a:r>
            <a:r>
              <a:rPr lang="ru-RU" sz="3200" dirty="0" smtClean="0"/>
              <a:t> </a:t>
            </a:r>
            <a:r>
              <a:rPr lang="ru-RU" sz="3200" dirty="0" err="1" smtClean="0"/>
              <a:t>тривалого</a:t>
            </a:r>
            <a:r>
              <a:rPr lang="ru-RU" sz="3200" dirty="0" smtClean="0"/>
              <a:t> часу.</a:t>
            </a:r>
          </a:p>
          <a:p>
            <a:r>
              <a:rPr lang="ru-RU" sz="3200" b="1" dirty="0" err="1" smtClean="0">
                <a:solidFill>
                  <a:srgbClr val="C00000"/>
                </a:solidFill>
              </a:rPr>
              <a:t>Історична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</a:rPr>
              <a:t>повість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dirty="0" smtClean="0"/>
              <a:t>- </a:t>
            </a:r>
            <a:r>
              <a:rPr lang="ru-RU" sz="3200" dirty="0" err="1" smtClean="0"/>
              <a:t>це</a:t>
            </a:r>
            <a:r>
              <a:rPr lang="ru-RU" sz="3200" dirty="0" smtClean="0"/>
              <a:t> </a:t>
            </a:r>
            <a:r>
              <a:rPr lang="ru-RU" sz="3200" dirty="0" err="1" smtClean="0"/>
              <a:t>повість</a:t>
            </a:r>
            <a:r>
              <a:rPr lang="ru-RU" sz="3200" dirty="0" smtClean="0"/>
              <a:t>, сюжет </a:t>
            </a:r>
            <a:r>
              <a:rPr lang="ru-RU" sz="3200" dirty="0" err="1" smtClean="0"/>
              <a:t>якої</a:t>
            </a:r>
            <a:r>
              <a:rPr lang="ru-RU" sz="3200" dirty="0" smtClean="0"/>
              <a:t> </a:t>
            </a:r>
            <a:r>
              <a:rPr lang="ru-RU" sz="3200" dirty="0" err="1" smtClean="0"/>
              <a:t>відтворює</a:t>
            </a:r>
            <a:r>
              <a:rPr lang="ru-RU" sz="3200" dirty="0" smtClean="0"/>
              <a:t> у </a:t>
            </a:r>
            <a:r>
              <a:rPr lang="ru-RU" sz="3200" dirty="0" err="1" smtClean="0"/>
              <a:t>художній</a:t>
            </a:r>
            <a:r>
              <a:rPr lang="ru-RU" sz="3200" dirty="0" smtClean="0"/>
              <a:t> </a:t>
            </a:r>
            <a:r>
              <a:rPr lang="ru-RU" sz="3200" dirty="0" err="1" smtClean="0"/>
              <a:t>формі</a:t>
            </a:r>
            <a:r>
              <a:rPr lang="ru-RU" sz="3200" dirty="0" smtClean="0"/>
              <a:t> </a:t>
            </a:r>
            <a:r>
              <a:rPr lang="ru-RU" sz="3200" dirty="0" err="1" smtClean="0"/>
              <a:t>певну</a:t>
            </a:r>
            <a:r>
              <a:rPr lang="ru-RU" sz="3200" dirty="0" smtClean="0"/>
              <a:t> </a:t>
            </a:r>
            <a:r>
              <a:rPr lang="ru-RU" sz="3200" dirty="0" err="1" smtClean="0"/>
              <a:t>історичну</a:t>
            </a:r>
            <a:r>
              <a:rPr lang="ru-RU" sz="3200" dirty="0" smtClean="0"/>
              <a:t> </a:t>
            </a:r>
            <a:r>
              <a:rPr lang="ru-RU" sz="3200" dirty="0" err="1" smtClean="0"/>
              <a:t>епоху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110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54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Домашнє завдання:</a:t>
            </a:r>
            <a:endParaRPr lang="ru-RU" sz="54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err="1" smtClean="0"/>
              <a:t>Прочитати</a:t>
            </a:r>
            <a:r>
              <a:rPr lang="ru-RU" sz="3600" dirty="0" smtClean="0"/>
              <a:t> </a:t>
            </a:r>
            <a:r>
              <a:rPr lang="ru-RU" sz="3600" dirty="0" err="1" smtClean="0"/>
              <a:t>повість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7914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1120</TotalTime>
  <Words>319</Words>
  <Application>Microsoft Office PowerPoint</Application>
  <PresentationFormat>Экран (4:3)</PresentationFormat>
  <Paragraphs>68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Словник  історичних   постатей , які представлені у  творі </vt:lpstr>
      <vt:lpstr>Гра «Встанови істину»  (самостійна робота)</vt:lpstr>
      <vt:lpstr>Теорія літератури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уроку. Оксана Іваненко. Коротко про письменницю.   Повість про початок книгодрукування в Україні,  сподвижників  друкарської  справи  «Друкар  книжок  небачених»</dc:title>
  <dc:creator>Администратор</dc:creator>
  <cp:lastModifiedBy>Пользователь Windows</cp:lastModifiedBy>
  <cp:revision>76</cp:revision>
  <dcterms:created xsi:type="dcterms:W3CDTF">2014-10-30T14:37:47Z</dcterms:created>
  <dcterms:modified xsi:type="dcterms:W3CDTF">2021-01-21T12:36:27Z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939960</vt:lpwstr>
  </property>
  <property fmtid="{D5CDD505-2E9C-101B-9397-08002B2CF9AE}" pid="3" name="NXPowerLiteVersion">
    <vt:lpwstr>D4.1.4</vt:lpwstr>
  </property>
</Properties>
</file>