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.jpg" ContentType="image/png"/>
  <Override PartName="/ppt/media/image3.jpg" ContentType="image/png"/>
  <Override PartName="/ppt/media/image4.jpg" ContentType="image/png"/>
  <Override PartName="/ppt/media/image5.jpg" ContentType="image/png"/>
  <Override PartName="/ppt/media/image6.jpg" ContentType="image/png"/>
  <Override PartName="/ppt/media/image7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0" r:id="rId3"/>
    <p:sldId id="259" r:id="rId4"/>
    <p:sldId id="267" r:id="rId5"/>
    <p:sldId id="270" r:id="rId6"/>
    <p:sldId id="273" r:id="rId7"/>
    <p:sldId id="274" r:id="rId8"/>
    <p:sldId id="27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68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74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394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871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032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766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902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881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85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1/20/2021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157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391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36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556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1E271DB-499B-40F9-A3D2-7EAA7471F5DC}"/>
              </a:ext>
            </a:extLst>
          </p:cNvPr>
          <p:cNvSpPr/>
          <p:nvPr/>
        </p:nvSpPr>
        <p:spPr>
          <a:xfrm>
            <a:off x="2400300" y="2279513"/>
            <a:ext cx="6221186" cy="1055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uk-UA" sz="3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ПРИКМЕТНИКИ-АНТОНІМИ,  ПРИКМЕТНИКИ-СИНОНІМИ</a:t>
            </a:r>
            <a:endParaRPr lang="ru-UA" sz="3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43FDA03-4346-4886-B599-2A19BBC79806}"/>
              </a:ext>
            </a:extLst>
          </p:cNvPr>
          <p:cNvSpPr/>
          <p:nvPr/>
        </p:nvSpPr>
        <p:spPr>
          <a:xfrm>
            <a:off x="3552741" y="6218960"/>
            <a:ext cx="34916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>
                <a:solidFill>
                  <a:schemeClr val="bg1"/>
                </a:solidFill>
              </a:rPr>
              <a:t>УКРАЇНСЬКА МОВА </a:t>
            </a:r>
            <a:endParaRPr lang="ru-UA" sz="3000" b="1" dirty="0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6E0E75-4495-4B71-90A0-769ED515F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40" y="2279513"/>
            <a:ext cx="3145411" cy="449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46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ABD275-9D29-4A3E-BD54-A1BBAD53132B}"/>
              </a:ext>
            </a:extLst>
          </p:cNvPr>
          <p:cNvSpPr/>
          <p:nvPr/>
        </p:nvSpPr>
        <p:spPr>
          <a:xfrm>
            <a:off x="1165341" y="1968954"/>
            <a:ext cx="3060577" cy="3041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у мене менший брат.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у нас із ним невлад: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 білявий, я — чорнявий.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меткий, а брат мій млявий.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високий і тонкий,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Брат товстенький і низький.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братом я живу у парі,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не в злагоді — у сварі.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Робимо усе ми залюбки,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Тільки завжди навпаки.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F5BF02A-B12D-4A11-B9E8-FE7F79C1D7A7}"/>
              </a:ext>
            </a:extLst>
          </p:cNvPr>
          <p:cNvSpPr/>
          <p:nvPr/>
        </p:nvSpPr>
        <p:spPr>
          <a:xfrm>
            <a:off x="2321923" y="6065353"/>
            <a:ext cx="3490058" cy="561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uk-UA" sz="3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Відгадайте загадку</a:t>
            </a:r>
            <a:endParaRPr lang="ru-UA" sz="3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6A4DAA6-9874-48AF-AC5C-7941337F9369}"/>
              </a:ext>
            </a:extLst>
          </p:cNvPr>
          <p:cNvSpPr/>
          <p:nvPr/>
        </p:nvSpPr>
        <p:spPr>
          <a:xfrm>
            <a:off x="2087622" y="5154005"/>
            <a:ext cx="4051109" cy="3037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uk-UA" sz="135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(Про слова, протилежні за значенням,— антоніми) </a:t>
            </a:r>
            <a:endParaRPr lang="ru-UA" sz="12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71DA5D-E5D4-4D82-B72F-A5D34EB98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8205" y="2166151"/>
            <a:ext cx="3959785" cy="4445420"/>
          </a:xfrm>
          <a:prstGeom prst="rect">
            <a:avLst/>
          </a:prstGeom>
        </p:spPr>
      </p:pic>
      <p:sp>
        <p:nvSpPr>
          <p:cNvPr id="8" name="Облачко с текстом: овальное 7">
            <a:extLst>
              <a:ext uri="{FF2B5EF4-FFF2-40B4-BE49-F238E27FC236}">
                <a16:creationId xmlns:a16="http://schemas.microsoft.com/office/drawing/2014/main" id="{6B57FC6D-1692-49B3-8357-FCDE64A2980E}"/>
              </a:ext>
            </a:extLst>
          </p:cNvPr>
          <p:cNvSpPr/>
          <p:nvPr/>
        </p:nvSpPr>
        <p:spPr>
          <a:xfrm>
            <a:off x="511265" y="1009910"/>
            <a:ext cx="7458664" cy="860666"/>
          </a:xfrm>
          <a:prstGeom prst="wedgeEllipseCallout">
            <a:avLst>
              <a:gd name="adj1" fmla="val 24568"/>
              <a:gd name="adj2" fmla="val 10775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</a:pPr>
            <a:r>
              <a:rPr lang="uk-UA" sz="21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Про яких братів ідеться в загадці? </a:t>
            </a:r>
            <a:endParaRPr lang="ru-UA" sz="2100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779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чко с текстом: овальное 3">
            <a:extLst>
              <a:ext uri="{FF2B5EF4-FFF2-40B4-BE49-F238E27FC236}">
                <a16:creationId xmlns:a16="http://schemas.microsoft.com/office/drawing/2014/main" id="{BE52BE2B-789B-42F7-8F78-DE137E745CC8}"/>
              </a:ext>
            </a:extLst>
          </p:cNvPr>
          <p:cNvSpPr/>
          <p:nvPr/>
        </p:nvSpPr>
        <p:spPr>
          <a:xfrm>
            <a:off x="637650" y="279604"/>
            <a:ext cx="5457450" cy="2149719"/>
          </a:xfrm>
          <a:prstGeom prst="wedgeEllipseCallout">
            <a:avLst>
              <a:gd name="adj1" fmla="val 36097"/>
              <a:gd name="adj2" fmla="val 6718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1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Сьогодні</a:t>
            </a:r>
            <a:r>
              <a:rPr lang="ru-RU" sz="21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ми </a:t>
            </a:r>
            <a:r>
              <a:rPr lang="ru-RU" sz="21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будемо</a:t>
            </a:r>
            <a:r>
              <a:rPr lang="ru-RU" sz="21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1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вчитися</a:t>
            </a:r>
            <a:r>
              <a:rPr lang="ru-RU" sz="21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1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добирати</a:t>
            </a:r>
            <a:r>
              <a:rPr lang="ru-RU" sz="21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слова, </a:t>
            </a:r>
            <a:r>
              <a:rPr lang="ru-RU" sz="21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близькі</a:t>
            </a:r>
            <a:r>
              <a:rPr lang="ru-RU" sz="21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RU" sz="21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протилежні</a:t>
            </a:r>
            <a:r>
              <a:rPr lang="ru-RU" sz="21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21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значенням</a:t>
            </a:r>
            <a:r>
              <a:rPr lang="ru-RU" sz="21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UA" sz="13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9D8811D-B38F-4AEF-984C-CB9520359139}"/>
              </a:ext>
            </a:extLst>
          </p:cNvPr>
          <p:cNvSpPr/>
          <p:nvPr/>
        </p:nvSpPr>
        <p:spPr>
          <a:xfrm>
            <a:off x="1171932" y="6183997"/>
            <a:ext cx="4799712" cy="561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uk-UA" sz="3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Повідомлення теми уроку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UA" sz="3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943CDF-53CE-4DAC-AFDD-E35A353FF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315" y="1701605"/>
            <a:ext cx="4237246" cy="504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646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лачко с текстом: овальное 7">
            <a:extLst>
              <a:ext uri="{FF2B5EF4-FFF2-40B4-BE49-F238E27FC236}">
                <a16:creationId xmlns:a16="http://schemas.microsoft.com/office/drawing/2014/main" id="{78B1A845-C8C6-4CA3-B281-890E3EECB1C7}"/>
              </a:ext>
            </a:extLst>
          </p:cNvPr>
          <p:cNvSpPr/>
          <p:nvPr/>
        </p:nvSpPr>
        <p:spPr>
          <a:xfrm rot="1108301">
            <a:off x="6161874" y="483228"/>
            <a:ext cx="2774941" cy="665666"/>
          </a:xfrm>
          <a:prstGeom prst="wedgeEllipseCallout">
            <a:avLst>
              <a:gd name="adj1" fmla="val 14524"/>
              <a:gd name="adj2" fmla="val 2178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 себе</a:t>
            </a:r>
            <a:endParaRPr lang="ru-UA" sz="2400" dirty="0">
              <a:solidFill>
                <a:schemeClr val="bg1"/>
              </a:solidFill>
            </a:endParaRPr>
          </a:p>
          <a:p>
            <a:pPr algn="ctr"/>
            <a:endParaRPr lang="ru-UA" sz="135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4D40464-95A1-4D20-A877-39DF436A9AB3}"/>
              </a:ext>
            </a:extLst>
          </p:cNvPr>
          <p:cNvSpPr/>
          <p:nvPr/>
        </p:nvSpPr>
        <p:spPr>
          <a:xfrm>
            <a:off x="1578006" y="1624594"/>
            <a:ext cx="51934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Правдивий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чесний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справедливий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Лагідний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ніжний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тихий,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ультурний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увічливий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чемний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оричневий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бурий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каштановий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езмежний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неосяжний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безкраїй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35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B18AE3-76E0-43DB-AB75-9EE3D8DDB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758" y="2278906"/>
            <a:ext cx="2763027" cy="413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58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225B619-BBBB-4284-9D19-A2254760222D}"/>
              </a:ext>
            </a:extLst>
          </p:cNvPr>
          <p:cNvSpPr/>
          <p:nvPr/>
        </p:nvSpPr>
        <p:spPr>
          <a:xfrm>
            <a:off x="3593433" y="6176007"/>
            <a:ext cx="1235595" cy="5863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" algn="just">
              <a:lnSpc>
                <a:spcPct val="107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3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усно)</a:t>
            </a:r>
            <a:endParaRPr lang="ru-UA" sz="3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B23E90-83D6-42E1-8F68-A2FCC72DE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0" y="3601412"/>
            <a:ext cx="1771898" cy="3136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03AF1E-CCD0-477B-A1AC-58F4EB38C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147" y="1736897"/>
            <a:ext cx="2296191" cy="487255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508FC94-DA1D-4CC3-9006-08E108863E58}"/>
              </a:ext>
            </a:extLst>
          </p:cNvPr>
          <p:cNvSpPr/>
          <p:nvPr/>
        </p:nvSpPr>
        <p:spPr>
          <a:xfrm>
            <a:off x="2418610" y="913373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 «скажи навпаки» </a:t>
            </a:r>
            <a:endParaRPr lang="ru-UA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Малий — …  </a:t>
            </a:r>
          </a:p>
          <a:p>
            <a:pPr algn="just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Білий — … </a:t>
            </a:r>
          </a:p>
          <a:p>
            <a:pPr algn="just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Товстий — …  </a:t>
            </a:r>
          </a:p>
          <a:p>
            <a:pPr algn="just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Хворий — … </a:t>
            </a:r>
          </a:p>
          <a:p>
            <a:pPr algn="just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Лівий — …   </a:t>
            </a:r>
          </a:p>
          <a:p>
            <a:pPr algn="just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Молодий — … 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608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0867AE-284A-4505-9558-F5E2FE707908}"/>
              </a:ext>
            </a:extLst>
          </p:cNvPr>
          <p:cNvSpPr/>
          <p:nvPr/>
        </p:nvSpPr>
        <p:spPr>
          <a:xfrm>
            <a:off x="1795912" y="937963"/>
            <a:ext cx="4830634" cy="30469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Ароматний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гарний, </a:t>
            </a:r>
            <a:r>
              <a:rPr lang="uk-UA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сором’язливий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запашний,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вічний,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прекрасний, </a:t>
            </a:r>
            <a:r>
              <a:rPr lang="uk-UA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несміливий, </a:t>
            </a:r>
            <a:r>
              <a:rPr lang="uk-UA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пахучий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довгочасний, довголітній,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хороший.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225B619-BBBB-4284-9D19-A2254760222D}"/>
              </a:ext>
            </a:extLst>
          </p:cNvPr>
          <p:cNvSpPr/>
          <p:nvPr/>
        </p:nvSpPr>
        <p:spPr>
          <a:xfrm>
            <a:off x="3545340" y="6176007"/>
            <a:ext cx="1331775" cy="5863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" algn="just">
              <a:lnSpc>
                <a:spcPct val="107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(усно)</a:t>
            </a:r>
            <a:endParaRPr lang="ru-UA" sz="3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B23E90-83D6-42E1-8F68-A2FCC72DE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0" y="3601412"/>
            <a:ext cx="1771898" cy="3136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03AF1E-CCD0-477B-A1AC-58F4EB38C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147" y="1736897"/>
            <a:ext cx="2296191" cy="487255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90F2ED-9455-4DAD-88BE-8AB971F9BDFC}"/>
              </a:ext>
            </a:extLst>
          </p:cNvPr>
          <p:cNvSpPr/>
          <p:nvPr/>
        </p:nvSpPr>
        <p:spPr>
          <a:xfrm>
            <a:off x="115410" y="88239"/>
            <a:ext cx="8780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 «Згрупуй прикметники, близькі за значенням?» </a:t>
            </a:r>
            <a:endParaRPr lang="ru-UA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96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0867AE-284A-4505-9558-F5E2FE707908}"/>
              </a:ext>
            </a:extLst>
          </p:cNvPr>
          <p:cNvSpPr/>
          <p:nvPr/>
        </p:nvSpPr>
        <p:spPr>
          <a:xfrm>
            <a:off x="1660123" y="739090"/>
            <a:ext cx="4971495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Доберіть найбільш влучні прикметники.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ПРОЛІСОК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Ось він стоїть (легкий, тонкий, </a:t>
            </a:r>
            <a:r>
              <a:rPr lang="uk-UA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тендітний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переді мною. Його (ніжна, велика, </a:t>
            </a:r>
            <a:r>
              <a:rPr lang="uk-UA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запашна, </a:t>
            </a:r>
            <a:r>
              <a:rPr lang="uk-UA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голівка схилилася донизу. А поряд ростуть такі ж (сумні, </a:t>
            </a:r>
            <a:r>
              <a:rPr lang="uk-UA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веселі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білі, тонкі, ніжні, скромні) провісники весни. Це означає, що настала (</a:t>
            </a:r>
            <a:r>
              <a:rPr lang="uk-UA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радісна, сонячна, справжня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весна. 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B23E90-83D6-42E1-8F68-A2FCC72DE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0" y="3601412"/>
            <a:ext cx="1771898" cy="3136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03AF1E-CCD0-477B-A1AC-58F4EB38C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147" y="1736897"/>
            <a:ext cx="2296191" cy="487255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DF614D-2588-4F66-B3E8-B73C53754872}"/>
              </a:ext>
            </a:extLst>
          </p:cNvPr>
          <p:cNvSpPr/>
          <p:nvPr/>
        </p:nvSpPr>
        <p:spPr>
          <a:xfrm>
            <a:off x="2006308" y="120044"/>
            <a:ext cx="41008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 «Влучна ознака»</a:t>
            </a:r>
            <a:endParaRPr lang="ru-UA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6930A19-F57C-41B2-8758-892719A9BCC8}"/>
              </a:ext>
            </a:extLst>
          </p:cNvPr>
          <p:cNvSpPr/>
          <p:nvPr/>
        </p:nvSpPr>
        <p:spPr>
          <a:xfrm>
            <a:off x="3358973" y="4523353"/>
            <a:ext cx="434163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Це мої прикметники. Виберіть свої, можливо ваші будуть влучнішими.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755290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0867AE-284A-4505-9558-F5E2FE707908}"/>
              </a:ext>
            </a:extLst>
          </p:cNvPr>
          <p:cNvSpPr/>
          <p:nvPr/>
        </p:nvSpPr>
        <p:spPr>
          <a:xfrm>
            <a:off x="656948" y="899070"/>
            <a:ext cx="6098959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Дібрати прикметники, протилежні за значенням. </a:t>
            </a:r>
            <a:endParaRPr lang="ru-UA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Дорогий, веселий, увічливий, високий, широкий, порожній, темний, черствий, чуйний, товстий</a:t>
            </a:r>
          </a:p>
          <a:p>
            <a:pPr algn="just"/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(дешевий) (сумний) (нечемний) (низький) (вузький)  (повний) (світлий)   (свіжий) (безжалісний) (тонкий)</a:t>
            </a:r>
            <a:endParaRPr lang="ru-UA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225B619-BBBB-4284-9D19-A2254760222D}"/>
              </a:ext>
            </a:extLst>
          </p:cNvPr>
          <p:cNvSpPr/>
          <p:nvPr/>
        </p:nvSpPr>
        <p:spPr>
          <a:xfrm>
            <a:off x="2738711" y="6176007"/>
            <a:ext cx="2945037" cy="561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" algn="just">
              <a:lnSpc>
                <a:spcPct val="107000"/>
              </a:lnSpc>
            </a:pPr>
            <a:r>
              <a:rPr lang="uk-UA" sz="3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Разом пограємо</a:t>
            </a:r>
            <a:endParaRPr lang="ru-UA" sz="3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B23E90-83D6-42E1-8F68-A2FCC72DE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0" y="3601412"/>
            <a:ext cx="1771898" cy="3136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03AF1E-CCD0-477B-A1AC-58F4EB38C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147" y="1736897"/>
            <a:ext cx="2296191" cy="487255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5C5297A-7E73-4083-A38D-19898460F845}"/>
              </a:ext>
            </a:extLst>
          </p:cNvPr>
          <p:cNvSpPr/>
          <p:nvPr/>
        </p:nvSpPr>
        <p:spPr>
          <a:xfrm>
            <a:off x="452710" y="120044"/>
            <a:ext cx="83786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 «Прикметники, протилежні за значенням»</a:t>
            </a:r>
            <a:r>
              <a:rPr lang="uk-UA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28694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603</TotalTime>
  <Words>360</Words>
  <Application>Microsoft Office PowerPoint</Application>
  <PresentationFormat>Экран (4:3)</PresentationFormat>
  <Paragraphs>48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Gill Sans MT</vt:lpstr>
      <vt:lpstr>Times New Roman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Кушнир</dc:creator>
  <cp:lastModifiedBy>HP</cp:lastModifiedBy>
  <cp:revision>16</cp:revision>
  <dcterms:created xsi:type="dcterms:W3CDTF">2020-03-30T10:51:14Z</dcterms:created>
  <dcterms:modified xsi:type="dcterms:W3CDTF">2021-01-20T09:42:14Z</dcterms:modified>
</cp:coreProperties>
</file>