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1" r:id="rId4"/>
    <p:sldId id="263" r:id="rId5"/>
    <p:sldId id="266" r:id="rId6"/>
    <p:sldId id="265" r:id="rId7"/>
    <p:sldId id="267" r:id="rId8"/>
    <p:sldId id="268" r:id="rId9"/>
    <p:sldId id="270" r:id="rId10"/>
    <p:sldId id="273" r:id="rId11"/>
  </p:sldIdLst>
  <p:sldSz cx="9144000" cy="6858000" type="screen4x3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vertBarState="maximized">
    <p:restoredLeft sz="34598" autoAdjust="0"/>
    <p:restoredTop sz="86443" autoAdjust="0"/>
  </p:normalViewPr>
  <p:slideViewPr>
    <p:cSldViewPr>
      <p:cViewPr varScale="1">
        <p:scale>
          <a:sx n="64" d="100"/>
          <a:sy n="64" d="100"/>
        </p:scale>
        <p:origin x="-312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235" y="22296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image" Target="../media/image9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90094-A99D-4B05-8BD0-70AE2DD7CE2F}" type="datetimeFigureOut">
              <a:rPr lang="uk-UA" smtClean="0"/>
              <a:pPr/>
              <a:t>20.01.2021</a:t>
            </a:fld>
            <a:endParaRPr lang="uk-UA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CDEEAB5D-E6F3-41DF-A0BB-9E05AD4DB484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90094-A99D-4B05-8BD0-70AE2DD7CE2F}" type="datetimeFigureOut">
              <a:rPr lang="uk-UA" smtClean="0"/>
              <a:pPr/>
              <a:t>20.01.2021</a:t>
            </a:fld>
            <a:endParaRPr lang="uk-UA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uk-UA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CDEEAB5D-E6F3-41DF-A0BB-9E05AD4DB484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90094-A99D-4B05-8BD0-70AE2DD7CE2F}" type="datetimeFigureOut">
              <a:rPr lang="uk-UA" smtClean="0"/>
              <a:pPr/>
              <a:t>20.01.2021</a:t>
            </a:fld>
            <a:endParaRPr lang="uk-UA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EAB5D-E6F3-41DF-A0BB-9E05AD4DB484}" type="slidenum">
              <a:rPr lang="uk-UA" smtClean="0"/>
              <a:pPr/>
              <a:t>‹#›</a:t>
            </a:fld>
            <a:endParaRPr lang="uk-UA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90094-A99D-4B05-8BD0-70AE2DD7CE2F}" type="datetimeFigureOut">
              <a:rPr lang="uk-UA" smtClean="0"/>
              <a:pPr/>
              <a:t>20.01.2021</a:t>
            </a:fld>
            <a:endParaRPr lang="uk-UA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EAB5D-E6F3-41DF-A0BB-9E05AD4DB484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90094-A99D-4B05-8BD0-70AE2DD7CE2F}" type="datetimeFigureOut">
              <a:rPr lang="uk-UA" smtClean="0"/>
              <a:pPr/>
              <a:t>20.01.2021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CDEEAB5D-E6F3-41DF-A0BB-9E05AD4DB484}" type="slidenum">
              <a:rPr lang="uk-UA" smtClean="0"/>
              <a:pPr/>
              <a:t>‹#›</a:t>
            </a:fld>
            <a:endParaRPr lang="uk-UA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90094-A99D-4B05-8BD0-70AE2DD7CE2F}" type="datetimeFigureOut">
              <a:rPr lang="uk-UA" smtClean="0"/>
              <a:pPr/>
              <a:t>20.01.2021</a:t>
            </a:fld>
            <a:endParaRPr lang="uk-UA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EAB5D-E6F3-41DF-A0BB-9E05AD4DB484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90094-A99D-4B05-8BD0-70AE2DD7CE2F}" type="datetimeFigureOut">
              <a:rPr lang="uk-UA" smtClean="0"/>
              <a:pPr/>
              <a:t>20.01.2021</a:t>
            </a:fld>
            <a:endParaRPr lang="uk-UA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EAB5D-E6F3-41DF-A0BB-9E05AD4DB484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90094-A99D-4B05-8BD0-70AE2DD7CE2F}" type="datetimeFigureOut">
              <a:rPr lang="uk-UA" smtClean="0"/>
              <a:pPr/>
              <a:t>20.01.2021</a:t>
            </a:fld>
            <a:endParaRPr lang="uk-UA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EAB5D-E6F3-41DF-A0BB-9E05AD4DB484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90094-A99D-4B05-8BD0-70AE2DD7CE2F}" type="datetimeFigureOut">
              <a:rPr lang="uk-UA" smtClean="0"/>
              <a:pPr/>
              <a:t>20.01.2021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EAB5D-E6F3-41DF-A0BB-9E05AD4DB484}" type="slidenum">
              <a:rPr lang="uk-UA" smtClean="0"/>
              <a:pPr/>
              <a:t>‹#›</a:t>
            </a:fld>
            <a:endParaRPr lang="uk-UA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90094-A99D-4B05-8BD0-70AE2DD7CE2F}" type="datetimeFigureOut">
              <a:rPr lang="uk-UA" smtClean="0"/>
              <a:pPr/>
              <a:t>20.01.2021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EAB5D-E6F3-41DF-A0BB-9E05AD4DB484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90094-A99D-4B05-8BD0-70AE2DD7CE2F}" type="datetimeFigureOut">
              <a:rPr lang="uk-UA" smtClean="0"/>
              <a:pPr/>
              <a:t>20.01.2021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EAB5D-E6F3-41DF-A0BB-9E05AD4DB484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91590094-A99D-4B05-8BD0-70AE2DD7CE2F}" type="datetimeFigureOut">
              <a:rPr lang="uk-UA" smtClean="0"/>
              <a:pPr/>
              <a:t>20.01.2021</a:t>
            </a:fld>
            <a:endParaRPr lang="uk-UA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CDEEAB5D-E6F3-41DF-A0BB-9E05AD4DB484}" type="slidenum">
              <a:rPr lang="uk-UA" smtClean="0"/>
              <a:pPr/>
              <a:t>‹#›</a:t>
            </a:fld>
            <a:endParaRPr lang="uk-UA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2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gif-kartinki.ru/shkola.html" TargetMode="External"/><Relationship Id="rId2" Type="http://schemas.openxmlformats.org/officeDocument/2006/relationships/hyperlink" Target="https://www.youtube.com/watch?v=n9uqSUSWMHU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google.com.ua/search?q=&#1084;&#1072;&#1083;&#1102;&#1085;&#1086;&#1082;+&#1090;&#1086;&#1088;&#1090;&#1072;+&#1086;&#1083;&#1110;&#1074;&#1094;&#1077;&#1084;" TargetMode="External"/><Relationship Id="rId4" Type="http://schemas.openxmlformats.org/officeDocument/2006/relationships/hyperlink" Target="https://www.google.com.ua/search?q=&#1084;&#1072;&#1083;&#1102;&#1085;&#1082;&#1080;+&#1084;&#1072;&#1090;&#1077;&#1084;&#1072;&#1090;&#1080;&#1082;&#1072;&amp;tb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     Порівняння дробів</a:t>
            </a:r>
            <a:endParaRPr lang="uk-UA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 descr="Картинки по запросу смешные картинки про дроби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83768" y="476672"/>
            <a:ext cx="3384376" cy="2304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Картинки по запросу картинки про звичайні дроби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692696"/>
            <a:ext cx="7632847" cy="54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Задача</a:t>
            </a:r>
            <a:endParaRPr lang="uk-UA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1" algn="just">
              <a:lnSpc>
                <a:spcPct val="150000"/>
              </a:lnSpc>
              <a:buNone/>
            </a:pPr>
            <a:r>
              <a:rPr lang="ru-RU" dirty="0" smtClean="0"/>
              <a:t>			На кожний день </a:t>
            </a:r>
            <a:r>
              <a:rPr lang="uk-UA" dirty="0" smtClean="0"/>
              <a:t>народження</a:t>
            </a:r>
            <a:r>
              <a:rPr lang="ru-RU" dirty="0" smtClean="0"/>
              <a:t> Галі мати пече її улюблений </a:t>
            </a:r>
            <a:r>
              <a:rPr lang="uk-UA" dirty="0" smtClean="0"/>
              <a:t>пиріг . Минулого року Галя запросила 8 гостей, а в цьому 12. Кожного року пиріг ділили на рівні частини за кількістю запрошених. В якому році – цьому чи минулому – кожному з гостей вдалося покуштувати більше пирога? </a:t>
            </a:r>
          </a:p>
          <a:p>
            <a:endParaRPr lang="uk-U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Картинки по запросу малюнок з тортом олівцем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620688"/>
            <a:ext cx="2815590" cy="211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pic>
        <p:nvPicPr>
          <p:cNvPr id="20481" name="Picture 1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427984" y="1052737"/>
            <a:ext cx="382642" cy="1152128"/>
          </a:xfrm>
          <a:prstGeom prst="rect">
            <a:avLst/>
          </a:prstGeom>
          <a:noFill/>
        </p:spPr>
      </p:pic>
      <p:sp>
        <p:nvSpPr>
          <p:cNvPr id="2048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524328" y="4293096"/>
            <a:ext cx="576064" cy="998997"/>
          </a:xfrm>
          <a:prstGeom prst="rect">
            <a:avLst/>
          </a:prstGeom>
          <a:noFill/>
        </p:spPr>
      </p:pic>
      <p:pic>
        <p:nvPicPr>
          <p:cNvPr id="7" name="Рисунок 6" descr="Похожее изображение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83968" y="3501008"/>
            <a:ext cx="2802935" cy="2479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 smtClean="0"/>
              <a:t>Правила порівняння дробів</a:t>
            </a:r>
            <a:endParaRPr lang="uk-UA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539552" y="1628800"/>
            <a:ext cx="7920880" cy="11339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uk-UA" sz="2400" b="1" i="1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uk-UA" sz="2400" b="1" i="1" u="sng" dirty="0" smtClean="0">
                <a:latin typeface="Times New Roman" pitchFamily="18" charset="0"/>
                <a:cs typeface="Times New Roman" pitchFamily="18" charset="0"/>
              </a:rPr>
              <a:t>З двох дробів з однаковими знаменниками більший той, у якого більший чисельник.</a:t>
            </a:r>
            <a:endParaRPr lang="uk-UA" sz="2400" u="sng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53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graphicFrame>
        <p:nvGraphicFramePr>
          <p:cNvPr id="22529" name="Object 1"/>
          <p:cNvGraphicFramePr>
            <a:graphicFrameLocks noChangeAspect="1"/>
          </p:cNvGraphicFramePr>
          <p:nvPr/>
        </p:nvGraphicFramePr>
        <p:xfrm>
          <a:off x="4427984" y="2636912"/>
          <a:ext cx="1095332" cy="1080120"/>
        </p:xfrm>
        <a:graphic>
          <a:graphicData uri="http://schemas.openxmlformats.org/presentationml/2006/ole">
            <p:oleObj spid="_x0000_s22529" name="Формула" r:id="rId3" imgW="406048" imgH="393359" progId="Equation.3">
              <p:embed/>
            </p:oleObj>
          </a:graphicData>
        </a:graphic>
      </p:graphicFrame>
      <p:sp>
        <p:nvSpPr>
          <p:cNvPr id="22531" name="Rectangle 3"/>
          <p:cNvSpPr>
            <a:spLocks noChangeArrowheads="1"/>
          </p:cNvSpPr>
          <p:nvPr/>
        </p:nvSpPr>
        <p:spPr bwMode="auto">
          <a:xfrm>
            <a:off x="611560" y="3348362"/>
            <a:ext cx="7560840" cy="15032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uk-UA" sz="2400" b="1" i="1" u="sng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uk-UA" sz="2400" b="1" i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	</a:t>
            </a:r>
            <a:r>
              <a:rPr lang="uk-UA" sz="2400" b="1" i="1" u="sng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</a:t>
            </a:r>
            <a:r>
              <a:rPr kumimoji="0" lang="uk-UA" sz="2400" b="1" i="1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двох дробів з однаковими чисельниками більший той, у якого менший знаменник.</a:t>
            </a:r>
            <a:endParaRPr kumimoji="0" lang="uk-UA" sz="2400" b="0" i="0" u="sng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533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graphicFrame>
        <p:nvGraphicFramePr>
          <p:cNvPr id="22532" name="Object 4"/>
          <p:cNvGraphicFramePr>
            <a:graphicFrameLocks noChangeAspect="1"/>
          </p:cNvGraphicFramePr>
          <p:nvPr/>
        </p:nvGraphicFramePr>
        <p:xfrm>
          <a:off x="4283968" y="5013176"/>
          <a:ext cx="1296144" cy="1100793"/>
        </p:xfrm>
        <a:graphic>
          <a:graphicData uri="http://schemas.openxmlformats.org/presentationml/2006/ole">
            <p:oleObj spid="_x0000_s22532" name="Формула" r:id="rId4" imgW="469696" imgH="393529" progId="Equation.3">
              <p:embed/>
            </p:oleObj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 smtClean="0"/>
              <a:t>Схема порівняння дробів</a:t>
            </a:r>
            <a:endParaRPr lang="uk-UA" dirty="0"/>
          </a:p>
        </p:txBody>
      </p:sp>
      <p:sp>
        <p:nvSpPr>
          <p:cNvPr id="4" name="AutoShape 3"/>
          <p:cNvSpPr>
            <a:spLocks noGrp="1" noChangeArrowheads="1"/>
          </p:cNvSpPr>
          <p:nvPr>
            <p:ph idx="1"/>
          </p:nvPr>
        </p:nvSpPr>
        <p:spPr bwMode="auto">
          <a:prstGeom prst="foldedCorner">
            <a:avLst>
              <a:gd name="adj" fmla="val 12500"/>
            </a:avLst>
          </a:prstGeom>
          <a:solidFill>
            <a:srgbClr val="FFEF66"/>
          </a:solidFill>
          <a:ln w="9525">
            <a:solidFill>
              <a:srgbClr val="000000"/>
            </a:solidFill>
            <a:round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uk-UA" sz="3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Якщо 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a &gt; b,</a:t>
            </a:r>
            <a:endParaRPr kumimoji="0" lang="uk-UA" sz="36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uk-UA" sz="3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то           і         </a:t>
            </a:r>
            <a:endParaRPr kumimoji="0" lang="uk-UA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3968" y="3573016"/>
            <a:ext cx="936625" cy="906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68144" y="3501008"/>
            <a:ext cx="1006475" cy="974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Підсумок уроку</a:t>
            </a:r>
            <a:r>
              <a:rPr lang="uk-UA" dirty="0" smtClean="0"/>
              <a:t/>
            </a:r>
            <a:br>
              <a:rPr lang="uk-UA" dirty="0" smtClean="0"/>
            </a:br>
            <a:endParaRPr lang="uk-UA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algn="just">
              <a:lnSpc>
                <a:spcPct val="170000"/>
              </a:lnSpc>
              <a:buNone/>
            </a:pPr>
            <a:r>
              <a:rPr lang="ru-RU" b="1" dirty="0" smtClean="0"/>
              <a:t>►</a:t>
            </a:r>
            <a:r>
              <a:rPr lang="uk-UA" sz="3800" b="1" i="1" dirty="0" smtClean="0"/>
              <a:t>Питання-жарт:</a:t>
            </a:r>
            <a:endParaRPr lang="uk-UA" sz="3800" dirty="0" smtClean="0"/>
          </a:p>
          <a:p>
            <a:pPr algn="just">
              <a:lnSpc>
                <a:spcPct val="170000"/>
              </a:lnSpc>
              <a:buFontTx/>
              <a:buChar char="-"/>
            </a:pPr>
            <a:r>
              <a:rPr lang="uk-UA" sz="3800" dirty="0" smtClean="0"/>
              <a:t>Що </a:t>
            </a:r>
            <a:r>
              <a:rPr lang="uk-UA" sz="3800" dirty="0" err="1" smtClean="0"/>
              <a:t>обов</a:t>
            </a:r>
            <a:r>
              <a:rPr lang="ru-RU" sz="3800" dirty="0" smtClean="0"/>
              <a:t>’</a:t>
            </a:r>
            <a:r>
              <a:rPr lang="uk-UA" sz="3800" dirty="0" err="1" smtClean="0"/>
              <a:t>язково</a:t>
            </a:r>
            <a:r>
              <a:rPr lang="uk-UA" sz="3800" dirty="0" smtClean="0"/>
              <a:t> потрібно математику, мисливцю і барабанщику?</a:t>
            </a:r>
          </a:p>
          <a:p>
            <a:pPr algn="just">
              <a:lnSpc>
                <a:spcPct val="170000"/>
              </a:lnSpc>
              <a:buNone/>
            </a:pPr>
            <a:r>
              <a:rPr lang="uk-UA" sz="3800" dirty="0" smtClean="0"/>
              <a:t> </a:t>
            </a:r>
            <a:r>
              <a:rPr lang="ru-RU" sz="3800" b="1" dirty="0" smtClean="0"/>
              <a:t>►</a:t>
            </a:r>
            <a:r>
              <a:rPr lang="uk-UA" sz="3800" dirty="0" smtClean="0"/>
              <a:t> Лев Миколайович Толстой порівнював людину з дробом, чисельником якого є те, що вона собою являє насправді, а знаменником-те, що вона про себе думає. Чим краще людина про себе думає,тим більший знаменник, а отже, тим менший дріб. Подумайте про це порівняння і зробіть висновки.</a:t>
            </a:r>
          </a:p>
          <a:p>
            <a:pPr algn="just">
              <a:lnSpc>
                <a:spcPct val="170000"/>
              </a:lnSpc>
              <a:buNone/>
            </a:pPr>
            <a:r>
              <a:rPr lang="uk-UA" sz="3800" dirty="0" smtClean="0"/>
              <a:t>                                                                   </a:t>
            </a:r>
            <a:r>
              <a:rPr lang="uk-UA" dirty="0" smtClean="0"/>
              <a:t>                                        </a:t>
            </a:r>
          </a:p>
          <a:p>
            <a:endParaRPr lang="uk-UA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 smtClean="0"/>
              <a:t>Дайте відповідь</a:t>
            </a:r>
            <a:endParaRPr lang="uk-UA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algn="just">
              <a:lnSpc>
                <a:spcPct val="170000"/>
              </a:lnSpc>
              <a:buNone/>
            </a:pPr>
            <a:r>
              <a:rPr lang="ru-RU" b="1" dirty="0" smtClean="0"/>
              <a:t>►</a:t>
            </a:r>
            <a:r>
              <a:rPr lang="uk-UA" dirty="0" smtClean="0"/>
              <a:t>Навіщо людям знання дробів?</a:t>
            </a:r>
          </a:p>
          <a:p>
            <a:pPr algn="just">
              <a:lnSpc>
                <a:spcPct val="170000"/>
              </a:lnSpc>
              <a:buNone/>
            </a:pPr>
            <a:r>
              <a:rPr lang="ru-RU" b="1" dirty="0" smtClean="0"/>
              <a:t>►</a:t>
            </a:r>
            <a:r>
              <a:rPr lang="uk-UA" dirty="0" smtClean="0"/>
              <a:t>Як ці знання можна використовувати у житті?</a:t>
            </a:r>
          </a:p>
          <a:p>
            <a:pPr algn="just">
              <a:lnSpc>
                <a:spcPct val="170000"/>
              </a:lnSpc>
              <a:buNone/>
            </a:pPr>
            <a:r>
              <a:rPr lang="ru-RU" b="1" dirty="0" smtClean="0"/>
              <a:t>► </a:t>
            </a:r>
            <a:r>
              <a:rPr lang="ru-RU" dirty="0" smtClean="0"/>
              <a:t>Навести </a:t>
            </a:r>
            <a:r>
              <a:rPr lang="ru-RU" dirty="0" err="1" smtClean="0"/>
              <a:t>приклади</a:t>
            </a:r>
            <a:r>
              <a:rPr lang="ru-RU" dirty="0" smtClean="0"/>
              <a:t> </a:t>
            </a:r>
            <a:r>
              <a:rPr lang="ru-RU" dirty="0" err="1" smtClean="0"/>
              <a:t>правильних</a:t>
            </a:r>
            <a:r>
              <a:rPr lang="ru-RU" dirty="0" smtClean="0"/>
              <a:t> </a:t>
            </a:r>
            <a:r>
              <a:rPr lang="ru-RU" dirty="0" err="1" smtClean="0"/>
              <a:t>дробів</a:t>
            </a:r>
            <a:r>
              <a:rPr lang="ru-RU" dirty="0" smtClean="0"/>
              <a:t>.</a:t>
            </a:r>
            <a:endParaRPr lang="uk-UA" dirty="0" smtClean="0"/>
          </a:p>
          <a:p>
            <a:pPr algn="just">
              <a:lnSpc>
                <a:spcPct val="170000"/>
              </a:lnSpc>
              <a:buNone/>
            </a:pPr>
            <a:r>
              <a:rPr lang="ru-RU" b="1" dirty="0" smtClean="0"/>
              <a:t>► </a:t>
            </a:r>
            <a:r>
              <a:rPr lang="ru-RU" dirty="0" smtClean="0"/>
              <a:t>Навести </a:t>
            </a:r>
            <a:r>
              <a:rPr lang="ru-RU" dirty="0" err="1" smtClean="0"/>
              <a:t>приклади</a:t>
            </a:r>
            <a:r>
              <a:rPr lang="ru-RU" dirty="0" smtClean="0"/>
              <a:t> </a:t>
            </a:r>
            <a:r>
              <a:rPr lang="ru-RU" dirty="0" err="1" smtClean="0"/>
              <a:t>неправильних</a:t>
            </a:r>
            <a:r>
              <a:rPr lang="ru-RU" dirty="0" smtClean="0"/>
              <a:t> </a:t>
            </a:r>
            <a:r>
              <a:rPr lang="ru-RU" dirty="0" err="1" smtClean="0"/>
              <a:t>дробів</a:t>
            </a:r>
            <a:r>
              <a:rPr lang="ru-RU" dirty="0" smtClean="0"/>
              <a:t>.</a:t>
            </a:r>
            <a:endParaRPr lang="uk-UA" dirty="0" smtClean="0"/>
          </a:p>
          <a:p>
            <a:pPr algn="just">
              <a:lnSpc>
                <a:spcPct val="170000"/>
              </a:lnSpc>
              <a:buNone/>
            </a:pPr>
            <a:r>
              <a:rPr lang="ru-RU" b="1" dirty="0" smtClean="0"/>
              <a:t>► </a:t>
            </a:r>
            <a:r>
              <a:rPr lang="ru-RU" dirty="0" smtClean="0"/>
              <a:t>Як </a:t>
            </a:r>
            <a:r>
              <a:rPr lang="ru-RU" dirty="0" err="1" smtClean="0"/>
              <a:t>порівняти</a:t>
            </a:r>
            <a:r>
              <a:rPr lang="ru-RU" dirty="0" smtClean="0"/>
              <a:t> два дроби з однаковими знаменниками?</a:t>
            </a:r>
            <a:endParaRPr lang="uk-UA" dirty="0" smtClean="0"/>
          </a:p>
          <a:p>
            <a:pPr algn="just">
              <a:lnSpc>
                <a:spcPct val="170000"/>
              </a:lnSpc>
              <a:buNone/>
            </a:pPr>
            <a:r>
              <a:rPr lang="ru-RU" b="1" dirty="0" smtClean="0"/>
              <a:t>► </a:t>
            </a:r>
            <a:r>
              <a:rPr lang="ru-RU" dirty="0" smtClean="0"/>
              <a:t>Як </a:t>
            </a:r>
            <a:r>
              <a:rPr lang="ru-RU" dirty="0" err="1" smtClean="0"/>
              <a:t>порівняти</a:t>
            </a:r>
            <a:r>
              <a:rPr lang="ru-RU" dirty="0" smtClean="0"/>
              <a:t> два дроби з однаковими </a:t>
            </a:r>
            <a:r>
              <a:rPr lang="ru-RU" dirty="0" err="1" smtClean="0"/>
              <a:t>чисельниками</a:t>
            </a:r>
            <a:r>
              <a:rPr lang="ru-RU" dirty="0" smtClean="0"/>
              <a:t>?</a:t>
            </a:r>
            <a:endParaRPr lang="uk-UA" dirty="0" smtClean="0"/>
          </a:p>
          <a:p>
            <a:pPr>
              <a:lnSpc>
                <a:spcPct val="170000"/>
              </a:lnSpc>
            </a:pPr>
            <a:endParaRPr lang="uk-UA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 smtClean="0"/>
              <a:t>Домашнє завдання</a:t>
            </a:r>
            <a:endParaRPr lang="uk-UA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dirty="0" smtClean="0"/>
              <a:t>§4,п. 26. № 727, № 729, 737</a:t>
            </a:r>
            <a:endParaRPr lang="uk-UA" dirty="0"/>
          </a:p>
        </p:txBody>
      </p:sp>
      <p:pic>
        <p:nvPicPr>
          <p:cNvPr id="47106" name="Picture 2" descr="Картинки по запросу малюнки математик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75856" y="2852936"/>
            <a:ext cx="2538214" cy="290785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b="1" dirty="0" err="1" smtClean="0"/>
              <a:t>Інтернет-ресурси</a:t>
            </a:r>
            <a:endParaRPr lang="uk-UA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algn="just">
              <a:lnSpc>
                <a:spcPct val="150000"/>
              </a:lnSpc>
              <a:buNone/>
            </a:pPr>
            <a:r>
              <a:rPr lang="uk-UA" dirty="0" smtClean="0">
                <a:hlinkClick r:id="rId2"/>
              </a:rPr>
              <a:t>1. </a:t>
            </a:r>
            <a:r>
              <a:rPr lang="en-US" dirty="0" smtClean="0">
                <a:hlinkClick r:id="rId2"/>
              </a:rPr>
              <a:t>https://www.youtube.com/watch?v=n9uqSUSWMHU</a:t>
            </a:r>
            <a:endParaRPr lang="uk-UA" dirty="0" smtClean="0"/>
          </a:p>
          <a:p>
            <a:pPr algn="just">
              <a:lnSpc>
                <a:spcPct val="150000"/>
              </a:lnSpc>
              <a:buNone/>
            </a:pPr>
            <a:r>
              <a:rPr lang="uk-UA" smtClean="0">
                <a:hlinkClick r:id="rId3"/>
              </a:rPr>
              <a:t>2</a:t>
            </a:r>
            <a:r>
              <a:rPr lang="uk-UA" dirty="0" smtClean="0">
                <a:hlinkClick r:id="rId3"/>
              </a:rPr>
              <a:t>. </a:t>
            </a:r>
            <a:r>
              <a:rPr lang="en-US" dirty="0" smtClean="0">
                <a:hlinkClick r:id="rId3"/>
              </a:rPr>
              <a:t>http://gif-kartinki.ru/shkola.html</a:t>
            </a:r>
            <a:endParaRPr lang="uk-UA" dirty="0" smtClean="0"/>
          </a:p>
          <a:p>
            <a:pPr algn="just">
              <a:lnSpc>
                <a:spcPct val="150000"/>
              </a:lnSpc>
              <a:buNone/>
            </a:pPr>
            <a:r>
              <a:rPr lang="uk-UA" dirty="0" smtClean="0">
                <a:hlinkClick r:id="rId4"/>
              </a:rPr>
              <a:t>3. </a:t>
            </a:r>
            <a:r>
              <a:rPr lang="en-US" dirty="0" smtClean="0">
                <a:hlinkClick r:id="rId4"/>
              </a:rPr>
              <a:t>https://www.google.com.ua/search?</a:t>
            </a:r>
            <a:endParaRPr lang="uk-UA" dirty="0" smtClean="0">
              <a:hlinkClick r:id="rId4"/>
            </a:endParaRPr>
          </a:p>
          <a:p>
            <a:pPr algn="just">
              <a:lnSpc>
                <a:spcPct val="150000"/>
              </a:lnSpc>
              <a:buNone/>
            </a:pPr>
            <a:r>
              <a:rPr lang="en-US" dirty="0" smtClean="0">
                <a:hlinkClick r:id="rId4"/>
              </a:rPr>
              <a:t>q=</a:t>
            </a:r>
            <a:r>
              <a:rPr lang="uk-UA" dirty="0" err="1" smtClean="0">
                <a:hlinkClick r:id="rId4"/>
              </a:rPr>
              <a:t>малюнки+математика</a:t>
            </a:r>
            <a:r>
              <a:rPr lang="uk-UA" dirty="0" smtClean="0">
                <a:hlinkClick r:id="rId4"/>
              </a:rPr>
              <a:t>&amp;</a:t>
            </a:r>
            <a:r>
              <a:rPr lang="en-US" dirty="0" err="1" smtClean="0">
                <a:hlinkClick r:id="rId4"/>
              </a:rPr>
              <a:t>tbm</a:t>
            </a:r>
            <a:endParaRPr lang="uk-UA" dirty="0" smtClean="0"/>
          </a:p>
          <a:p>
            <a:pPr algn="just">
              <a:lnSpc>
                <a:spcPct val="150000"/>
              </a:lnSpc>
              <a:buNone/>
            </a:pPr>
            <a:r>
              <a:rPr lang="uk-UA" u="sng" dirty="0" smtClean="0">
                <a:hlinkClick r:id="rId5"/>
              </a:rPr>
              <a:t>4.https://www.google.com.ua/search?</a:t>
            </a:r>
          </a:p>
          <a:p>
            <a:pPr algn="just">
              <a:lnSpc>
                <a:spcPct val="150000"/>
              </a:lnSpc>
              <a:buNone/>
            </a:pPr>
            <a:r>
              <a:rPr lang="uk-UA" u="sng" dirty="0" err="1" smtClean="0">
                <a:hlinkClick r:id="rId5"/>
              </a:rPr>
              <a:t>q=малюнок+торта+олівцем</a:t>
            </a:r>
            <a:endParaRPr lang="uk-UA" dirty="0" smtClean="0"/>
          </a:p>
          <a:p>
            <a:pPr algn="just">
              <a:lnSpc>
                <a:spcPct val="150000"/>
              </a:lnSpc>
              <a:buNone/>
            </a:pPr>
            <a:endParaRPr lang="uk-UA" dirty="0" smtClean="0"/>
          </a:p>
          <a:p>
            <a:pPr algn="just">
              <a:lnSpc>
                <a:spcPct val="150000"/>
              </a:lnSpc>
              <a:buNone/>
            </a:pPr>
            <a:endParaRPr lang="uk-UA" dirty="0" smtClean="0"/>
          </a:p>
          <a:p>
            <a:pPr algn="just">
              <a:lnSpc>
                <a:spcPct val="150000"/>
              </a:lnSpc>
              <a:buNone/>
            </a:pPr>
            <a:endParaRPr lang="uk-UA" dirty="0" smtClean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407</TotalTime>
  <Words>174</Words>
  <Application>Microsoft Office PowerPoint</Application>
  <PresentationFormat>Экран (4:3)</PresentationFormat>
  <Paragraphs>32</Paragraphs>
  <Slides>10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2" baseType="lpstr">
      <vt:lpstr>Трек</vt:lpstr>
      <vt:lpstr>Формула</vt:lpstr>
      <vt:lpstr>      Порівняння дробів</vt:lpstr>
      <vt:lpstr>Слайд 2</vt:lpstr>
      <vt:lpstr>Задача</vt:lpstr>
      <vt:lpstr>Слайд 4</vt:lpstr>
      <vt:lpstr>Правила порівняння дробів</vt:lpstr>
      <vt:lpstr>Схема порівняння дробів</vt:lpstr>
      <vt:lpstr>Підсумок уроку </vt:lpstr>
      <vt:lpstr>Дайте відповідь</vt:lpstr>
      <vt:lpstr>Домашнє завдання</vt:lpstr>
      <vt:lpstr>Інтернет-ресурси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   5 клас Порівняння дробів</dc:title>
  <dc:creator>Бурлай</dc:creator>
  <cp:lastModifiedBy>Sch</cp:lastModifiedBy>
  <cp:revision>49</cp:revision>
  <dcterms:created xsi:type="dcterms:W3CDTF">2018-02-04T11:40:36Z</dcterms:created>
  <dcterms:modified xsi:type="dcterms:W3CDTF">2021-01-20T06:59:44Z</dcterms:modified>
</cp:coreProperties>
</file>