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80" r:id="rId2"/>
    <p:sldId id="256" r:id="rId3"/>
    <p:sldId id="263" r:id="rId4"/>
    <p:sldId id="258" r:id="rId5"/>
    <p:sldId id="281" r:id="rId6"/>
    <p:sldId id="259" r:id="rId7"/>
    <p:sldId id="260" r:id="rId8"/>
    <p:sldId id="266" r:id="rId9"/>
    <p:sldId id="276" r:id="rId10"/>
    <p:sldId id="264" r:id="rId11"/>
    <p:sldId id="265" r:id="rId12"/>
    <p:sldId id="257" r:id="rId13"/>
    <p:sldId id="267" r:id="rId14"/>
    <p:sldId id="269" r:id="rId15"/>
    <p:sldId id="268" r:id="rId16"/>
    <p:sldId id="270" r:id="rId17"/>
    <p:sldId id="282" r:id="rId18"/>
    <p:sldId id="26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61901"/>
    <a:srgbClr val="0901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2DF15-E615-448A-BA94-D762909392A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7F73D-857B-4818-A14E-253F94D1BB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B4D5D9-1EC4-4F7B-8796-E17A15C1319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726B78-CB19-4D2E-950A-D60CCEE0D40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school.xvatit.com/images/thumb/e/ea/T4t.jpeg/350px-T4t.jpe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285860"/>
            <a:ext cx="9001156" cy="3929090"/>
          </a:xfrm>
        </p:spPr>
        <p:txBody>
          <a:bodyPr/>
          <a:lstStyle/>
          <a:p>
            <a:pPr algn="ctr"/>
            <a:r>
              <a:rPr lang="uk-UA" sz="9600" dirty="0" smtClean="0">
                <a:latin typeface="Georgia" pitchFamily="18" charset="0"/>
              </a:rPr>
              <a:t>4 клас</a:t>
            </a:r>
            <a:br>
              <a:rPr lang="uk-UA" sz="9600" dirty="0" smtClean="0">
                <a:latin typeface="Georgia" pitchFamily="18" charset="0"/>
              </a:rPr>
            </a:br>
            <a:r>
              <a:rPr lang="uk-UA" sz="9600" dirty="0" smtClean="0">
                <a:latin typeface="Georgia" pitchFamily="18" charset="0"/>
              </a:rPr>
              <a:t>ІІ семестр</a:t>
            </a:r>
            <a:br>
              <a:rPr lang="uk-UA" sz="9600" dirty="0" smtClean="0">
                <a:latin typeface="Georgia" pitchFamily="18" charset="0"/>
              </a:rPr>
            </a:br>
            <a:r>
              <a:rPr lang="uk-UA" sz="9600" dirty="0" smtClean="0">
                <a:latin typeface="Georgia" pitchFamily="18" charset="0"/>
              </a:rPr>
              <a:t>Урок № 1</a:t>
            </a:r>
            <a:r>
              <a:rPr sz="9600" smtClean="0">
                <a:latin typeface="Georgia" pitchFamily="18" charset="0"/>
              </a:rPr>
              <a:t>8</a:t>
            </a:r>
            <a:endParaRPr lang="ru-RU" sz="96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lum contrast="20000"/>
          </a:blip>
          <a:srcRect l="6100" b="78806"/>
          <a:stretch>
            <a:fillRect/>
          </a:stretch>
        </p:blipFill>
        <p:spPr bwMode="auto">
          <a:xfrm>
            <a:off x="642910" y="642918"/>
            <a:ext cx="800105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2"/>
          <a:srcRect l="62309" t="24776" r="8933" b="49403"/>
          <a:stretch>
            <a:fillRect/>
          </a:stretch>
        </p:blipFill>
        <p:spPr bwMode="auto">
          <a:xfrm>
            <a:off x="357158" y="4286256"/>
            <a:ext cx="1500198" cy="229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rcRect l="7912" t="70746" r="41978" b="5821"/>
          <a:stretch>
            <a:fillRect/>
          </a:stretch>
        </p:blipFill>
        <p:spPr bwMode="auto">
          <a:xfrm>
            <a:off x="2143108" y="3643314"/>
            <a:ext cx="264320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/>
          <a:srcRect l="51209" t="25224" r="12308" b="56269"/>
          <a:stretch>
            <a:fillRect/>
          </a:stretch>
        </p:blipFill>
        <p:spPr bwMode="auto">
          <a:xfrm>
            <a:off x="6858016" y="3429000"/>
            <a:ext cx="20717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7692" t="27164" r="50110" b="47761"/>
          <a:stretch>
            <a:fillRect/>
          </a:stretch>
        </p:blipFill>
        <p:spPr bwMode="auto">
          <a:xfrm>
            <a:off x="4929190" y="4572008"/>
            <a:ext cx="1928826" cy="195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3857621" y="1500175"/>
            <a:ext cx="3786214" cy="1785950"/>
          </a:xfrm>
          <a:prstGeom prst="wedgeRectCallout">
            <a:avLst>
              <a:gd name="adj1" fmla="val -48505"/>
              <a:gd name="adj2" fmla="val -8370"/>
            </a:avLst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28575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school.xvatit.com/images/thumb/e/ea/T4t.jpeg/350px-T4t.jpeg"/>
          <p:cNvPicPr/>
          <p:nvPr/>
        </p:nvPicPr>
        <p:blipFill>
          <a:blip r:embed="rId2" r:link="rId3"/>
          <a:srcRect/>
          <a:stretch>
            <a:fillRect/>
          </a:stretch>
        </p:blipFill>
        <p:spPr bwMode="auto">
          <a:xfrm rot="20708379">
            <a:off x="500034" y="214290"/>
            <a:ext cx="2009775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000232" y="571480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5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Музичне вітання</a:t>
            </a:r>
            <a:endParaRPr lang="ru-RU" sz="54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6" name="Рисунок 5" descr="C:\Мама\Картинки\Радість\PA21737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571612"/>
            <a:ext cx="28003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Ольга Александровна\Рабочий стол\1.JPG"/>
          <p:cNvPicPr/>
          <p:nvPr/>
        </p:nvPicPr>
        <p:blipFill>
          <a:blip r:embed="rId5" cstate="print"/>
          <a:srcRect l="64065" t="1330"/>
          <a:stretch>
            <a:fillRect/>
          </a:stretch>
        </p:blipFill>
        <p:spPr bwMode="auto">
          <a:xfrm>
            <a:off x="500034" y="4214818"/>
            <a:ext cx="12382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Ольга Александровна\Рабочий стол\PA217377.JPG"/>
          <p:cNvPicPr/>
          <p:nvPr/>
        </p:nvPicPr>
        <p:blipFill>
          <a:blip r:embed="rId6" cstate="print"/>
          <a:srcRect l="12326" t="4213" r="36509"/>
          <a:stretch>
            <a:fillRect/>
          </a:stretch>
        </p:blipFill>
        <p:spPr bwMode="auto">
          <a:xfrm>
            <a:off x="3143240" y="4357694"/>
            <a:ext cx="19431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WordArt 6"/>
          <p:cNvSpPr>
            <a:spLocks noChangeArrowheads="1" noChangeShapeType="1" noTextEdit="1"/>
          </p:cNvSpPr>
          <p:nvPr/>
        </p:nvSpPr>
        <p:spPr bwMode="auto">
          <a:xfrm>
            <a:off x="3929058" y="1571612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Урок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музики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у нас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3929058" y="2000240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Запросив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усіх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у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клас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929058" y="2500306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Привітаймось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дружно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всі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: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929058" y="3000372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До, ре, </a:t>
            </a:r>
            <a:r>
              <a:rPr lang="ru-RU" sz="2000" b="1" i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мі</a:t>
            </a:r>
            <a:r>
              <a:rPr lang="ru-RU" sz="2000" b="1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, фа, соль, ля, </a:t>
            </a:r>
            <a:r>
              <a:rPr lang="ru-RU" sz="2000" b="1" i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сі</a:t>
            </a:r>
            <a:r>
              <a:rPr lang="ru-RU" sz="2000" b="1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!</a:t>
            </a:r>
            <a:endParaRPr lang="ru-RU" sz="2000" b="1" i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429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485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2228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AutoShape 11"/>
          <p:cNvSpPr>
            <a:spLocks noChangeArrowheads="1"/>
          </p:cNvSpPr>
          <p:nvPr/>
        </p:nvSpPr>
        <p:spPr bwMode="auto">
          <a:xfrm>
            <a:off x="1571604" y="3500438"/>
            <a:ext cx="3848100" cy="819150"/>
          </a:xfrm>
          <a:prstGeom prst="wedgeRectCallout">
            <a:avLst>
              <a:gd name="adj1" fmla="val -48514"/>
              <a:gd name="adj2" fmla="val 78528"/>
            </a:avLst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28575">
            <a:solidFill>
              <a:srgbClr val="95B3D7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WordArt 12"/>
          <p:cNvSpPr>
            <a:spLocks noChangeArrowheads="1" noChangeShapeType="1" noTextEdit="1"/>
          </p:cNvSpPr>
          <p:nvPr/>
        </p:nvSpPr>
        <p:spPr bwMode="auto">
          <a:xfrm>
            <a:off x="1643042" y="3571876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Урок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музики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почався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37" name="WordArt 13"/>
          <p:cNvSpPr>
            <a:spLocks noChangeArrowheads="1" noChangeShapeType="1" noTextEdit="1"/>
          </p:cNvSpPr>
          <p:nvPr/>
        </p:nvSpPr>
        <p:spPr bwMode="auto">
          <a:xfrm>
            <a:off x="1643042" y="3929066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Кожен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з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вас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приготувався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?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5214942" y="5000636"/>
            <a:ext cx="3786214" cy="1152521"/>
          </a:xfrm>
          <a:prstGeom prst="wedgeRectCallout">
            <a:avLst>
              <a:gd name="adj1" fmla="val -48491"/>
              <a:gd name="adj2" fmla="val 22264"/>
            </a:avLst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28575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WordArt 15"/>
          <p:cNvSpPr>
            <a:spLocks noChangeArrowheads="1" noChangeShapeType="1" noTextEdit="1"/>
          </p:cNvSpPr>
          <p:nvPr/>
        </p:nvSpPr>
        <p:spPr bwMode="auto">
          <a:xfrm>
            <a:off x="5214942" y="5214950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Ми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готові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вже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співати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,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40" name="WordArt 16"/>
          <p:cNvSpPr>
            <a:spLocks noChangeArrowheads="1" noChangeShapeType="1" noTextEdit="1"/>
          </p:cNvSpPr>
          <p:nvPr/>
        </p:nvSpPr>
        <p:spPr bwMode="auto">
          <a:xfrm>
            <a:off x="5286380" y="5786454"/>
            <a:ext cx="3714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грати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й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навіть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20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танцювати</a:t>
            </a:r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!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14346" y="1571612"/>
            <a:ext cx="878687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Який музичний твір вас зустрічав?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571481"/>
            <a:ext cx="885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0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Актуалізація опорних знань учнів</a:t>
            </a:r>
            <a:endParaRPr lang="ru-RU" sz="40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26" y="2428868"/>
            <a:ext cx="878687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Tx/>
              <a:buChar char="-"/>
            </a:pP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Що таке частівка? Які її характерні 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особливості?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26" y="3714752"/>
            <a:ext cx="878687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Tx/>
              <a:buChar char="-"/>
            </a:pP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Як на Русі називалися мандрівні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музиканти-акробати?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26" y="5072074"/>
            <a:ext cx="878687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Tx/>
              <a:buChar char="-"/>
            </a:pP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Які спільні риси має музична мова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російського та українського народів?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Olya\Desktop\4 клас\18\білоруси\біл.кос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45029">
            <a:off x="3714209" y="289772"/>
            <a:ext cx="2501403" cy="34741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285728"/>
            <a:ext cx="392909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Музична подорож </a:t>
            </a:r>
          </a:p>
          <a:p>
            <a:pPr algn="ctr"/>
            <a:r>
              <a:rPr lang="uk-UA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д</a:t>
            </a:r>
            <a:r>
              <a:rPr lang="uk-UA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о  Білорусії</a:t>
            </a:r>
          </a:p>
          <a:p>
            <a:pPr algn="ctr"/>
            <a:r>
              <a:rPr lang="uk-UA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та Молдови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rcRect l="69608" t="9701" r="7516" b="67911"/>
          <a:stretch>
            <a:fillRect/>
          </a:stretch>
        </p:blipFill>
        <p:spPr bwMode="auto">
          <a:xfrm rot="406653">
            <a:off x="5952627" y="2796502"/>
            <a:ext cx="2264962" cy="29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Мама\Документи\7-А клас\Картинки\Символи моєї Батьківщини - картинки\Рослини\Наталія-Кравец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700212"/>
            <a:ext cx="9144001" cy="5157788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6853" y="5357826"/>
            <a:ext cx="2647147" cy="138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5399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   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Край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расскинулся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мой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у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Днепра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и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Двины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Там ,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слышится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гул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беловежской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сосны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бескрайны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пространства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лесов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и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лугов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на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пашнях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немолкнущий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гром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тракторов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для   дум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соколиных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высокий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полет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живет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работящий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и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сильный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народ,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Купалы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и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Коласа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песни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звенят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,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Где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леса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партизанскою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славой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   </a:t>
            </a:r>
            <a:r>
              <a:rPr lang="uk-UA" sz="2400" b="1" i="1" dirty="0" err="1" smtClean="0">
                <a:solidFill>
                  <a:srgbClr val="0000FF"/>
                </a:solidFill>
                <a:latin typeface="Georgia" pitchFamily="18" charset="0"/>
              </a:rPr>
              <a:t>шумят</a:t>
            </a:r>
            <a:r>
              <a:rPr lang="uk-UA" sz="2400" b="1" i="1" dirty="0" smtClean="0">
                <a:solidFill>
                  <a:srgbClr val="0000FF"/>
                </a:solidFill>
                <a:latin typeface="Georgia" pitchFamily="18" charset="0"/>
              </a:rPr>
              <a:t>... </a:t>
            </a:r>
            <a:endParaRPr lang="ru-RU" sz="2400" b="1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r>
              <a:rPr lang="uk-UA" sz="2400" dirty="0" smtClean="0"/>
              <a:t>                                                                                        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C:\Users\Olya\Desktop\4 клас\18\Для презентації\Білорусія\Zjalejk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40354">
            <a:off x="513319" y="4522365"/>
            <a:ext cx="2692575" cy="979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58" y="0"/>
            <a:ext cx="47149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Білорусія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C:\Users\Olya\Desktop\4 клас\18\Для презентації\Білорусія\Білорусія прапор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00108"/>
            <a:ext cx="4048132" cy="2024066"/>
          </a:xfrm>
          <a:prstGeom prst="rect">
            <a:avLst/>
          </a:prstGeom>
          <a:noFill/>
        </p:spPr>
      </p:pic>
      <p:pic>
        <p:nvPicPr>
          <p:cNvPr id="2051" name="Picture 3" descr="C:\Users\Olya\Desktop\4 клас\18\Для презентації\Білорусія\Біл герб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857232"/>
            <a:ext cx="2286000" cy="2266950"/>
          </a:xfrm>
          <a:prstGeom prst="rect">
            <a:avLst/>
          </a:prstGeom>
          <a:noFill/>
        </p:spPr>
      </p:pic>
      <p:pic>
        <p:nvPicPr>
          <p:cNvPr id="2052" name="Picture 4" descr="C:\Users\Olya\Desktop\4 клас\18\Для презентації\Білорусія\ma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214686"/>
            <a:ext cx="38100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642918"/>
            <a:ext cx="478634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“ Бульба ”</a:t>
            </a:r>
            <a:endParaRPr lang="ru-RU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 l="6542" t="69146" r="10280" b="9673"/>
          <a:stretch>
            <a:fillRect/>
          </a:stretch>
        </p:blipFill>
        <p:spPr bwMode="auto">
          <a:xfrm>
            <a:off x="1714480" y="3786190"/>
            <a:ext cx="6072230" cy="2667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85852" y="1571612"/>
            <a:ext cx="6715172" cy="7143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(з білорус. – картопля)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285992"/>
            <a:ext cx="900115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</a:t>
            </a:r>
            <a:r>
              <a:rPr lang="uk-UA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люблений танець білоруського народу</a:t>
            </a:r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14356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857356" y="642918"/>
            <a:ext cx="63355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Костянтин </a:t>
            </a:r>
            <a:r>
              <a:rPr lang="uk-UA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М’ясков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500174"/>
            <a:ext cx="75723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“ Білоруський  танець ”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428868"/>
            <a:ext cx="864396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Tx/>
              <a:buChar char="-"/>
            </a:pP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Яку народну пісню використав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композитор у своєму творі?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643314"/>
            <a:ext cx="857252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- Які особливості звучання пісні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   в  інструментальному  творі </a:t>
            </a:r>
          </a:p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   українського композитора?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688" y="5357826"/>
            <a:ext cx="88583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Що зближує її з українською музикою?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0"/>
            <a:ext cx="6429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“ Перепілонька “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64" y="785794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білоруська  народна  пісня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1785926"/>
            <a:ext cx="6715172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Наша перепілка старенькою стала.</a:t>
            </a:r>
          </a:p>
          <a:p>
            <a:pPr algn="ctr"/>
            <a:r>
              <a:rPr lang="uk-UA" sz="2800" i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Приспів:</a:t>
            </a:r>
          </a:p>
          <a:p>
            <a:pPr algn="ctr"/>
            <a:r>
              <a:rPr lang="uk-UA" sz="28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Ти ж моя, ти ж моя, перепілонька,</a:t>
            </a:r>
          </a:p>
          <a:p>
            <a:pPr algn="ctr"/>
            <a:r>
              <a:rPr lang="uk-UA" sz="28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ти ж моя </a:t>
            </a:r>
            <a:r>
              <a:rPr lang="uk-UA" sz="2800" dirty="0" err="1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рідная</a:t>
            </a:r>
            <a:r>
              <a:rPr lang="uk-UA" sz="28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перепілонька.</a:t>
            </a:r>
          </a:p>
          <a:p>
            <a:pPr algn="ctr"/>
            <a:r>
              <a:rPr lang="uk-UA" sz="28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А у перепілки заболіли ніжки.</a:t>
            </a:r>
          </a:p>
          <a:p>
            <a:pPr algn="ctr"/>
            <a:r>
              <a:rPr lang="uk-UA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Приспів.</a:t>
            </a:r>
          </a:p>
          <a:p>
            <a:pPr algn="ctr"/>
            <a:r>
              <a:rPr lang="uk-UA" sz="28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А у перепілки спинка заболіла.</a:t>
            </a:r>
          </a:p>
          <a:p>
            <a:pPr algn="ctr"/>
            <a:r>
              <a:rPr lang="uk-UA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Приспів.</a:t>
            </a:r>
          </a:p>
          <a:p>
            <a:pPr algn="ctr"/>
            <a:r>
              <a:rPr lang="uk-UA" sz="28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А у перепілки голівонька болить.</a:t>
            </a:r>
          </a:p>
          <a:p>
            <a:pPr algn="ctr"/>
            <a:r>
              <a:rPr lang="uk-UA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Приспів.</a:t>
            </a:r>
          </a:p>
          <a:p>
            <a:pPr algn="ctr"/>
            <a:endParaRPr lang="uk-UA" sz="28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52"/>
            <a:ext cx="78581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45536" t="6062" r="14285" b="54087"/>
          <a:stretch>
            <a:fillRect/>
          </a:stretch>
        </p:blipFill>
        <p:spPr bwMode="auto">
          <a:xfrm>
            <a:off x="714348" y="1500174"/>
            <a:ext cx="708885" cy="1023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40833" t="77776" r="26501" b="1144"/>
          <a:stretch>
            <a:fillRect/>
          </a:stretch>
        </p:blipFill>
        <p:spPr bwMode="auto">
          <a:xfrm>
            <a:off x="500034" y="2643182"/>
            <a:ext cx="1214446" cy="97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\Документи\Документи\Робота вчителя музики\Конспекти уроків\ІІ семестр\Матеріали до уроків\Дружба народів\Росія\russkie-narodnye-muzykalnye-instrumenty-0001106186-preview.jpg"/>
          <p:cNvPicPr>
            <a:picLocks noChangeAspect="1" noChangeArrowheads="1"/>
          </p:cNvPicPr>
          <p:nvPr/>
        </p:nvPicPr>
        <p:blipFill>
          <a:blip r:embed="rId2"/>
          <a:srcRect l="51008" t="42329" r="5645" b="16761"/>
          <a:stretch>
            <a:fillRect/>
          </a:stretch>
        </p:blipFill>
        <p:spPr bwMode="auto">
          <a:xfrm rot="20648767">
            <a:off x="713511" y="3385523"/>
            <a:ext cx="4312580" cy="3209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714357"/>
            <a:ext cx="85725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Arial" pitchFamily="34" charset="0"/>
                <a:cs typeface="Arial" pitchFamily="34" charset="0"/>
              </a:rPr>
              <a:t>Звідки ж бере коріння своє слово </a:t>
            </a:r>
            <a:r>
              <a:rPr lang="uk-UA" sz="2400" i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i="1" dirty="0" smtClean="0">
                <a:latin typeface="Arial" pitchFamily="34" charset="0"/>
                <a:cs typeface="Arial" pitchFamily="34" charset="0"/>
              </a:rPr>
              <a:t>баян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i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2400" dirty="0" smtClean="0">
                <a:latin typeface="Arial" pitchFamily="34" charset="0"/>
                <a:cs typeface="Arial" pitchFamily="34" charset="0"/>
              </a:rPr>
              <a:t>Ця назва пішла від імені легендарного давньоруського співака – дружинника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Бояна. 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2400" dirty="0" smtClean="0">
                <a:latin typeface="Arial" pitchFamily="34" charset="0"/>
                <a:cs typeface="Arial" pitchFamily="34" charset="0"/>
              </a:rPr>
              <a:t>Інструмент баян відноситься до великої групи інструментів - гармонік.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2333685"/>
            <a:ext cx="41434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Мистецтво російських гармоністів нараховує більше півтора сотень років. У перші десятиліття нашого століття воно залишалося в основному розважальним: гармоністи-професіонали заробляли в розважальних  закладах, грали біля каруселей і на манежах цирків.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2852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Народні струнні щипкові інструменти</a:t>
            </a:r>
            <a:endParaRPr lang="ru-RU" sz="4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388442">
            <a:off x="658606" y="1338359"/>
            <a:ext cx="1642514" cy="2866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785926"/>
            <a:ext cx="2964016" cy="155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21095837">
            <a:off x="299392" y="4097990"/>
            <a:ext cx="318500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бандура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3500438"/>
            <a:ext cx="318500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цимбали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688" y="6000768"/>
            <a:ext cx="88583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</a:t>
            </a: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36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Що  у  них  спільного?</a:t>
            </a:r>
          </a:p>
        </p:txBody>
      </p:sp>
      <p:pic>
        <p:nvPicPr>
          <p:cNvPr id="1026" name="Picture 2" descr="D:\Мама\Документи\Документи\Робота вчителя музики\Конспекти уроків\ІІ семестр\Матеріали до уроків\Дружба народів\Росія\гуслі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39181">
            <a:off x="6030933" y="3693958"/>
            <a:ext cx="2971800" cy="1533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000760" y="5143512"/>
            <a:ext cx="22860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err="1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гуслі</a:t>
            </a:r>
            <a:endParaRPr lang="uk-UA" sz="3600" b="1" dirty="0" smtClean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85794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склади   пісеньку</a:t>
            </a:r>
          </a:p>
          <a:p>
            <a:pPr algn="ctr"/>
            <a:r>
              <a:rPr lang="uk-UA" sz="32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  текст білоруського вірша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Гра “ Композитор ”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71538" y="2071678"/>
            <a:ext cx="7000924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Без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цимбалав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,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без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дуди</a:t>
            </a:r>
            <a:endParaRPr lang="ru-RU" sz="36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857224" y="3143248"/>
            <a:ext cx="7572428" cy="5762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Ходзяць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ножкі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не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туди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.</a:t>
            </a:r>
            <a:endParaRPr lang="ru-RU" sz="36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928662" y="4143380"/>
            <a:ext cx="7500990" cy="6953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А як дуду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пачуюць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- </a:t>
            </a:r>
            <a:endParaRPr lang="ru-RU" sz="36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857224" y="5357826"/>
            <a:ext cx="7600976" cy="6000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Самі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ножки </a:t>
            </a:r>
            <a:r>
              <a:rPr lang="ru-RU" sz="3600" b="1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танцуюць</a:t>
            </a:r>
            <a:r>
              <a:rPr lang="ru-RU" sz="36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.</a:t>
            </a:r>
            <a:endParaRPr lang="ru-RU" sz="36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14356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Народні  духові інструменти</a:t>
            </a:r>
            <a:endParaRPr lang="ru-RU" sz="4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C:\Users\Olya\Desktop\4 клас\18\Для презентації\Білорусія\Zjalej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929066"/>
            <a:ext cx="3211450" cy="116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487322">
            <a:off x="444163" y="1833851"/>
            <a:ext cx="2859774" cy="1912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 rot="20407638">
            <a:off x="800807" y="3736784"/>
            <a:ext cx="318500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сопілка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868" y="5000636"/>
            <a:ext cx="318500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err="1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жалейка</a:t>
            </a:r>
            <a:endParaRPr lang="uk-UA" sz="3600" b="1" dirty="0" smtClean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688" y="6000768"/>
            <a:ext cx="88583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</a:t>
            </a:r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36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Що  у  них  спільного?</a:t>
            </a:r>
          </a:p>
        </p:txBody>
      </p:sp>
      <p:pic>
        <p:nvPicPr>
          <p:cNvPr id="2050" name="Picture 2" descr="D:\Мама\Документи\Документи\Робота вчителя музики\Конспекти уроків\ІІ семестр\Матеріали до уроків\Дружба народів\Росія\дуд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737480" y="1620447"/>
            <a:ext cx="1883619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357950" y="2285992"/>
            <a:ext cx="242889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дудка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lya\Desktop\4 клас\18\Для презентації\Білорусія\a03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8978327" cy="4235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857232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Молдавський фольклор</a:t>
            </a:r>
          </a:p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багатий на народні пісні й танці, гуморески, чарівні народні казки.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69780" t="34328" r="10439" b="35448"/>
          <a:stretch>
            <a:fillRect/>
          </a:stretch>
        </p:blipFill>
        <p:spPr bwMode="auto">
          <a:xfrm>
            <a:off x="6858016" y="3143248"/>
            <a:ext cx="171451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4714884"/>
            <a:ext cx="63579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Молдавська народна казка</a:t>
            </a:r>
          </a:p>
          <a:p>
            <a:pPr algn="ctr"/>
            <a:r>
              <a:rPr lang="uk-UA" sz="32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“ Про що співають</a:t>
            </a:r>
          </a:p>
          <a:p>
            <a:pPr algn="ctr"/>
            <a:r>
              <a:rPr lang="uk-UA" sz="3200" b="1" i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жайворонки 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642918"/>
            <a:ext cx="692948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“ </a:t>
            </a:r>
            <a:r>
              <a:rPr lang="uk-UA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Молдовеняска </a:t>
            </a:r>
            <a:r>
              <a:rPr lang="uk-UA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”</a:t>
            </a:r>
            <a:endParaRPr lang="ru-RU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071678"/>
            <a:ext cx="90011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uk-UA" sz="32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rPr>
              <a:t>айпопулярніший  молдавський  танець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/>
          <p:nvPr/>
        </p:nvPicPr>
        <p:blipFill>
          <a:blip r:embed="rId3"/>
          <a:srcRect l="69608" t="9701" r="7516" b="67911"/>
          <a:stretch>
            <a:fillRect/>
          </a:stretch>
        </p:blipFill>
        <p:spPr bwMode="auto">
          <a:xfrm>
            <a:off x="357158" y="2786058"/>
            <a:ext cx="257176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488" y="2786058"/>
            <a:ext cx="62865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32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 Які  інтонації</a:t>
            </a:r>
          </a:p>
          <a:p>
            <a:r>
              <a:rPr lang="uk-UA" sz="32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 зустрічаються у танці?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/>
          <a:srcRect l="11868" t="75075" r="10330" b="18059"/>
          <a:stretch>
            <a:fillRect/>
          </a:stretch>
        </p:blipFill>
        <p:spPr bwMode="auto">
          <a:xfrm>
            <a:off x="3071802" y="4071942"/>
            <a:ext cx="592935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ама\Документи\Документи\Робота вчителя музики\Конспекти уроків\ІІ семестр\Матеріали до уроків\Дружба народів\Росія\російськ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1" y="2643182"/>
            <a:ext cx="2362139" cy="3571900"/>
          </a:xfrm>
          <a:prstGeom prst="rect">
            <a:avLst/>
          </a:prstGeom>
          <a:noFill/>
        </p:spPr>
      </p:pic>
      <p:pic>
        <p:nvPicPr>
          <p:cNvPr id="8195" name="Picture 3" descr="C:\Users\Olya\Desktop\4 клас\17\Для презентації\Україна\69.jpg"/>
          <p:cNvPicPr>
            <a:picLocks noChangeAspect="1" noChangeArrowheads="1"/>
          </p:cNvPicPr>
          <p:nvPr/>
        </p:nvPicPr>
        <p:blipFill>
          <a:blip r:embed="rId3"/>
          <a:srcRect l="10364" r="15017"/>
          <a:stretch>
            <a:fillRect/>
          </a:stretch>
        </p:blipFill>
        <p:spPr bwMode="auto">
          <a:xfrm>
            <a:off x="285720" y="2714620"/>
            <a:ext cx="2571768" cy="2643206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214290"/>
            <a:ext cx="900115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Багатий і різноманітний білоруський фольклор. 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Він складається з трудових і обрядових, ліричних і 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жартівливих, танцювальних пісень – як і наш український. 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Пісенна творчість білоруського народу має спільну основу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і  характерні ознаки з українськими піснями, танцями, </a:t>
            </a:r>
            <a:r>
              <a:rPr lang="uk-UA" sz="20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з </a:t>
            </a:r>
            <a:endParaRPr kumimoji="0" lang="uk-UA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фольклором інших  слов’янських народів, адже   їх   об’єднує 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історична,  мовна  та   культурна   спорідненість.</a:t>
            </a:r>
            <a:endParaRPr kumimoji="0" lang="uk-UA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pic>
        <p:nvPicPr>
          <p:cNvPr id="5123" name="Picture 3" descr="C:\Users\Olya\Desktop\4 клас\17\Росія\росі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3500438"/>
            <a:ext cx="4643470" cy="3095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486</Words>
  <Application>Microsoft Office PowerPoint</Application>
  <PresentationFormat>Экран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4 клас ІІ семестр Урок № 18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Olya</dc:creator>
  <cp:lastModifiedBy>Olya</cp:lastModifiedBy>
  <cp:revision>51</cp:revision>
  <dcterms:created xsi:type="dcterms:W3CDTF">2016-01-23T19:25:00Z</dcterms:created>
  <dcterms:modified xsi:type="dcterms:W3CDTF">2016-02-02T14:05:39Z</dcterms:modified>
</cp:coreProperties>
</file>