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  <p:sldId id="271" r:id="rId14"/>
    <p:sldId id="269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DA1BA5-900B-4D73-892E-C8398C56F114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CEC2693-48E4-4130-A47D-B05EE3FF7AB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772816"/>
            <a:ext cx="6172200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Тема. Поняття про «Проекти</a:t>
            </a:r>
            <a:r>
              <a:rPr lang="uk-UA" dirty="0" smtClean="0">
                <a:solidFill>
                  <a:schemeClr val="tx1"/>
                </a:solidFill>
              </a:rPr>
              <a:t>». З історії </a:t>
            </a:r>
            <a:r>
              <a:rPr lang="uk-UA" dirty="0">
                <a:solidFill>
                  <a:schemeClr val="tx1"/>
                </a:solidFill>
              </a:rPr>
              <a:t>проектів,  види навчальних проектів та їх класифікація.</a:t>
            </a:r>
            <a:br>
              <a:rPr lang="uk-UA" dirty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Інформатика 7 клас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15983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ПРОЕКТ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01014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Проект – </a:t>
            </a:r>
            <a:r>
              <a:rPr lang="ru-RU" dirty="0" err="1"/>
              <a:t>це</a:t>
            </a:r>
            <a:r>
              <a:rPr lang="ru-RU" dirty="0"/>
              <a:t> комплекс </a:t>
            </a:r>
            <a:r>
              <a:rPr lang="ru-RU" dirty="0" err="1"/>
              <a:t>пошукових</a:t>
            </a:r>
            <a:r>
              <a:rPr lang="ru-RU" dirty="0"/>
              <a:t>, </a:t>
            </a:r>
            <a:r>
              <a:rPr lang="ru-RU" dirty="0" err="1"/>
              <a:t>дослідницьких</a:t>
            </a:r>
            <a:r>
              <a:rPr lang="ru-RU" dirty="0"/>
              <a:t>, </a:t>
            </a:r>
            <a:r>
              <a:rPr lang="ru-RU" dirty="0" err="1"/>
              <a:t>графічних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, </a:t>
            </a:r>
            <a:r>
              <a:rPr lang="ru-RU" dirty="0" err="1"/>
              <a:t>виконаних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метою практичного </a:t>
            </a:r>
            <a:r>
              <a:rPr lang="ru-RU" dirty="0" err="1"/>
              <a:t>чи</a:t>
            </a:r>
            <a:r>
              <a:rPr lang="ru-RU" dirty="0"/>
              <a:t> теоретичного </a:t>
            </a:r>
            <a:r>
              <a:rPr lang="ru-RU" dirty="0" err="1"/>
              <a:t>розв’язання</a:t>
            </a:r>
            <a:r>
              <a:rPr lang="ru-RU" dirty="0"/>
              <a:t> </a:t>
            </a:r>
            <a:r>
              <a:rPr lang="ru-RU" dirty="0" err="1"/>
              <a:t>значущої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(Є.С. </a:t>
            </a:r>
            <a:r>
              <a:rPr lang="ru-RU" dirty="0" err="1"/>
              <a:t>Полат</a:t>
            </a:r>
            <a:r>
              <a:rPr lang="ru-RU" dirty="0"/>
              <a:t>).</a:t>
            </a:r>
            <a:endParaRPr lang="uk-UA" dirty="0"/>
          </a:p>
        </p:txBody>
      </p:sp>
      <p:pic>
        <p:nvPicPr>
          <p:cNvPr id="4" name="Рисунок 3" descr="http://3.bp.blogspot.com/-l8_mXaTg7Hc/UtJpTmpyysI/AAAAAAAAADA/lX4YFMnsYpk/s1600/%D0%9F%D1%80%D0%B5%D0%B7%D0%B5%D0%BD%D1%82%D0%B0%D1%86%D0%B8%D1%8F1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187624" y="3717032"/>
            <a:ext cx="5750560" cy="2225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1321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6632"/>
            <a:ext cx="7467600" cy="4873752"/>
          </a:xfrm>
        </p:spPr>
        <p:txBody>
          <a:bodyPr/>
          <a:lstStyle/>
          <a:p>
            <a:r>
              <a:rPr lang="uk-UA" dirty="0"/>
              <a:t>Метод проектів відомий у світовій педагогіці з кінця ХІХ початку ХХ століття, як метод проблем. Метод проектів був запропонований у 1920-ті роки в США. </a:t>
            </a:r>
          </a:p>
          <a:p>
            <a:r>
              <a:rPr lang="uk-UA" dirty="0"/>
              <a:t>Він виник на основі філософських ідей, розроблених американським філософом і педагогом Дж. Дьюї, а також його учнем В. </a:t>
            </a:r>
            <a:r>
              <a:rPr lang="uk-UA" dirty="0" err="1"/>
              <a:t>Кілпатріком</a:t>
            </a:r>
            <a:r>
              <a:rPr lang="uk-UA" dirty="0"/>
              <a:t>. 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 descr="http://www.dewey.ru/dewey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2409825" cy="273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8881"/>
            <a:ext cx="247491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18999" y="6015979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Джон Дьюї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58626" y="6057975"/>
            <a:ext cx="290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Уїльям </a:t>
            </a:r>
            <a:r>
              <a:rPr lang="uk-UA" dirty="0" err="1" smtClean="0"/>
              <a:t>Херд</a:t>
            </a:r>
            <a:r>
              <a:rPr lang="uk-UA" dirty="0" smtClean="0"/>
              <a:t> </a:t>
            </a:r>
            <a:r>
              <a:rPr lang="uk-UA" dirty="0" err="1" smtClean="0"/>
              <a:t>Килпатрик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253808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Типологія проектів за домінуючим видом діяльності</a:t>
            </a:r>
            <a:r>
              <a:rPr lang="uk-UA" dirty="0">
                <a:solidFill>
                  <a:schemeClr val="tx1"/>
                </a:solidFill>
              </a:rPr>
              <a:t/>
            </a:r>
            <a:br>
              <a:rPr lang="uk-UA" dirty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b="1" dirty="0"/>
              <a:t>Дослідницькі </a:t>
            </a:r>
            <a:r>
              <a:rPr lang="uk-UA" b="1" dirty="0" smtClean="0"/>
              <a:t>проекти;</a:t>
            </a:r>
            <a:r>
              <a:rPr lang="uk-UA" dirty="0" smtClean="0"/>
              <a:t> </a:t>
            </a:r>
            <a:endParaRPr lang="uk-UA" dirty="0"/>
          </a:p>
          <a:p>
            <a:r>
              <a:rPr lang="uk-UA" b="1" dirty="0"/>
              <a:t>Творчі </a:t>
            </a:r>
            <a:r>
              <a:rPr lang="uk-UA" b="1" dirty="0" smtClean="0"/>
              <a:t>проекти(</a:t>
            </a:r>
            <a:r>
              <a:rPr lang="uk-UA" dirty="0"/>
              <a:t>передбачає, що оформлення результатів проекту буде зроблене у вигляді сценарію відеофільму, драматизації, програми свята, плану твору, статті, репортажу, газети, альманаху, альбому </a:t>
            </a:r>
            <a:r>
              <a:rPr lang="uk-UA" dirty="0" smtClean="0"/>
              <a:t>тощо)</a:t>
            </a:r>
            <a:r>
              <a:rPr lang="uk-UA" b="1" dirty="0" smtClean="0"/>
              <a:t>;</a:t>
            </a:r>
            <a:r>
              <a:rPr lang="uk-UA" dirty="0" smtClean="0"/>
              <a:t> </a:t>
            </a:r>
            <a:endParaRPr lang="uk-UA" dirty="0"/>
          </a:p>
          <a:p>
            <a:r>
              <a:rPr lang="uk-UA" b="1" dirty="0"/>
              <a:t>Рольові й ігрові </a:t>
            </a:r>
            <a:r>
              <a:rPr lang="uk-UA" b="1" dirty="0" smtClean="0"/>
              <a:t>проекти(С</a:t>
            </a:r>
            <a:r>
              <a:rPr lang="uk-UA" dirty="0" smtClean="0"/>
              <a:t>ам </a:t>
            </a:r>
            <a:r>
              <a:rPr lang="uk-UA" dirty="0"/>
              <a:t>процес гри являє собою моделювання групою учнів тієї чи іншої ситуації. Кожен із них грає свою роль, свого персонажа</a:t>
            </a:r>
            <a:r>
              <a:rPr lang="uk-UA" dirty="0" smtClean="0"/>
              <a:t>.)</a:t>
            </a:r>
            <a:endParaRPr lang="uk-UA" dirty="0"/>
          </a:p>
        </p:txBody>
      </p:sp>
      <p:pic>
        <p:nvPicPr>
          <p:cNvPr id="4" name="Рисунок 3" descr="http://shkola.ostriv.in.ua/images/publications/4/12849/1347889003.pn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1196752"/>
            <a:ext cx="1369120" cy="91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lviv55.lvivedu.com/uploads/editor/6472/441620/sitepage_23/images/1349594465.pn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7856" y="2113057"/>
            <a:ext cx="1296144" cy="13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berizka.vn.ua/upload/11.png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5229200"/>
            <a:ext cx="2666365" cy="1452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982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Типологія проектів за домінуючим видом діяльності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58138" cy="4873752"/>
          </a:xfrm>
        </p:spPr>
        <p:txBody>
          <a:bodyPr/>
          <a:lstStyle/>
          <a:p>
            <a:pPr algn="just"/>
            <a:r>
              <a:rPr lang="uk-UA" b="1" dirty="0"/>
              <a:t>Ознайомлювально-орієнтовні (інформаційні) </a:t>
            </a:r>
            <a:r>
              <a:rPr lang="uk-UA" b="1" dirty="0" smtClean="0"/>
              <a:t>проекти (</a:t>
            </a:r>
            <a:r>
              <a:rPr lang="uk-UA" dirty="0"/>
              <a:t>проекти спрямовані на збір інформації про певний об’єкт, явище, процес, що передбачає ознайомлення учасників проекту із цією інформацією, її аналіз та узагальнення </a:t>
            </a:r>
            <a:r>
              <a:rPr lang="uk-UA" dirty="0" smtClean="0"/>
              <a:t>фактів</a:t>
            </a:r>
            <a:r>
              <a:rPr lang="uk-UA" dirty="0"/>
              <a:t>)</a:t>
            </a:r>
            <a:r>
              <a:rPr lang="uk-UA" dirty="0" smtClean="0"/>
              <a:t> </a:t>
            </a:r>
            <a:endParaRPr lang="uk-UA" dirty="0"/>
          </a:p>
          <a:p>
            <a:pPr algn="just"/>
            <a:r>
              <a:rPr lang="uk-UA" b="1" dirty="0"/>
              <a:t>Прикладні (орієнтовані на практику) </a:t>
            </a:r>
            <a:r>
              <a:rPr lang="uk-UA" b="1" dirty="0" smtClean="0"/>
              <a:t>проекти (</a:t>
            </a:r>
            <a:r>
              <a:rPr lang="uk-UA" dirty="0" err="1"/>
              <a:t>проекти</a:t>
            </a:r>
            <a:r>
              <a:rPr lang="uk-UA" dirty="0"/>
              <a:t> характеризуються орієнтацією на чітко визначений від самого початку результат діяльності його </a:t>
            </a:r>
            <a:r>
              <a:rPr lang="uk-UA" dirty="0" smtClean="0"/>
              <a:t>учасників)</a:t>
            </a:r>
            <a:endParaRPr lang="uk-UA" dirty="0"/>
          </a:p>
          <a:p>
            <a:endParaRPr lang="uk-UA" dirty="0"/>
          </a:p>
        </p:txBody>
      </p:sp>
      <p:pic>
        <p:nvPicPr>
          <p:cNvPr id="4" name="Рисунок 3" descr="http://1.bp.blogspot.com/-4g-isGcCk9I/UkgQm7QMSLI/AAAAAAAAAr4/bi60Qm4Tx9o/s1600/Deti-chitayut-knigi-full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715140" y="714356"/>
            <a:ext cx="1553775" cy="1348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421424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Типологія проектів за предметно-змістовною ділянкою</a:t>
            </a:r>
            <a:r>
              <a:rPr lang="uk-UA" dirty="0">
                <a:solidFill>
                  <a:schemeClr val="tx1"/>
                </a:solidFill>
              </a:rPr>
              <a:t/>
            </a:r>
            <a:br>
              <a:rPr lang="uk-UA" dirty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uk-UA" b="1" dirty="0" err="1" smtClean="0"/>
              <a:t>Монопроекти</a:t>
            </a:r>
            <a:r>
              <a:rPr lang="uk-UA" b="1" dirty="0" smtClean="0"/>
              <a:t> - </a:t>
            </a:r>
            <a:r>
              <a:rPr lang="uk-UA" dirty="0" smtClean="0"/>
              <a:t>такі проекти проводять у рамках одного предмета, при цьому обирають найбільш складні й цікаві розділи або теми. </a:t>
            </a:r>
          </a:p>
          <a:p>
            <a:pPr algn="just"/>
            <a:r>
              <a:rPr lang="uk-UA" b="1" dirty="0" err="1" smtClean="0"/>
              <a:t>Міжпредметні</a:t>
            </a:r>
            <a:r>
              <a:rPr lang="uk-UA" b="1" dirty="0" smtClean="0"/>
              <a:t> проекти - </a:t>
            </a:r>
            <a:r>
              <a:rPr lang="uk-UA" dirty="0" smtClean="0"/>
              <a:t>виконують у позаурочний час. Це – або невеликі проекти, що стосуються двох-трьох предметів, або досить об’ємні, тривалі, загальношкільні, за допомогою яких планують розв’язати ту чи іншу досить складну проблему.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16708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Типологія проектів за характером координації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/>
          <a:lstStyle/>
          <a:p>
            <a:pPr algn="just"/>
            <a:r>
              <a:rPr lang="uk-UA" b="1" dirty="0" smtClean="0"/>
              <a:t>Проекти з відкритою, явною координацією - </a:t>
            </a:r>
            <a:r>
              <a:rPr lang="uk-UA" dirty="0" smtClean="0"/>
              <a:t>координатор проекту відкрито виконує свою власну функцію, тактовно й ненав’язливо спрямовуючи роботу його учасників, організовуючи в разі потреби окремі етапи проекту, діяльність окремих його виконавців.</a:t>
            </a:r>
          </a:p>
          <a:p>
            <a:pPr algn="just"/>
            <a:r>
              <a:rPr lang="uk-UA" b="1" dirty="0" smtClean="0"/>
              <a:t>Проекти із прихованою координацією - </a:t>
            </a:r>
            <a:r>
              <a:rPr lang="uk-UA" dirty="0" smtClean="0"/>
              <a:t>координатор є повноправним учасником проекту. Наприклад, в економічному проекті разом з учнями може брати участь великий бізнесмен, а в історичному проекті-професійний археолог.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Типологія проектів за характером контактів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uk-UA" b="1" dirty="0" smtClean="0"/>
              <a:t>Внутрішні або регіональні проекти</a:t>
            </a:r>
            <a:r>
              <a:rPr lang="uk-UA" dirty="0" smtClean="0"/>
              <a:t> (у межах однієї країни).</a:t>
            </a:r>
          </a:p>
          <a:p>
            <a:pPr algn="just">
              <a:buNone/>
            </a:pPr>
            <a:endParaRPr lang="uk-UA" dirty="0" smtClean="0"/>
          </a:p>
          <a:p>
            <a:pPr algn="just">
              <a:buNone/>
            </a:pPr>
            <a:endParaRPr lang="uk-UA" dirty="0" smtClean="0"/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b="1" dirty="0" smtClean="0"/>
              <a:t>Міжнародні проекти</a:t>
            </a:r>
            <a:r>
              <a:rPr lang="uk-UA" dirty="0" smtClean="0"/>
              <a:t> (учасники проекту є представниками різних країн ). </a:t>
            </a:r>
            <a:endParaRPr lang="uk-UA" dirty="0"/>
          </a:p>
        </p:txBody>
      </p:sp>
      <p:pic>
        <p:nvPicPr>
          <p:cNvPr id="5" name="Picture 8" descr="3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214422"/>
            <a:ext cx="55705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496999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4643446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929322" y="2071678"/>
            <a:ext cx="1123975" cy="1440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Типологія проектів за кількістю учасників проектів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uk-UA" b="1" dirty="0" smtClean="0"/>
              <a:t>Індивідуальні (</a:t>
            </a:r>
            <a:r>
              <a:rPr lang="uk-UA" dirty="0" smtClean="0"/>
              <a:t>персональні) проекти. Такі проекти виконує один учень.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b="1" dirty="0" smtClean="0"/>
              <a:t>Парні проекти</a:t>
            </a:r>
            <a:r>
              <a:rPr lang="uk-UA" dirty="0" smtClean="0"/>
              <a:t> спрямовані на розвиток спілкування, формування вміння працювати з партнером, враховуючи його інтереси та можливості. </a:t>
            </a:r>
          </a:p>
          <a:p>
            <a:pPr algn="just"/>
            <a:endParaRPr lang="uk-UA" dirty="0" smtClean="0"/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b="1" dirty="0" smtClean="0"/>
              <a:t>Групові проекти.</a:t>
            </a:r>
            <a:r>
              <a:rPr lang="uk-UA" dirty="0" smtClean="0"/>
              <a:t> Групові проекти </a:t>
            </a:r>
          </a:p>
          <a:p>
            <a:pPr algn="just">
              <a:buNone/>
            </a:pPr>
            <a:r>
              <a:rPr lang="uk-UA" dirty="0" smtClean="0"/>
              <a:t>формують навички співробітництва. </a:t>
            </a:r>
            <a:endParaRPr lang="uk-UA" dirty="0"/>
          </a:p>
        </p:txBody>
      </p:sp>
      <p:pic>
        <p:nvPicPr>
          <p:cNvPr id="4" name="Рисунок 3" descr="http://irshava-school2.edukit.uz.ua/files2/images/%D0%B9.jpg?size=11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8082" y="1928802"/>
            <a:ext cx="142876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irshava-school2.edukit.uz.ua/files2/images/%D1%83.png?size=11"/>
          <p:cNvPicPr/>
          <p:nvPr/>
        </p:nvPicPr>
        <p:blipFill>
          <a:blip r:embed="rId3" cstate="email">
            <a:extLst>
              <a:ext uri="{28A0092B-C50C-407E-A947-70E740481C1C}">
                <a14:useLocalDpi xmlns="" xmlns:lc="http://schemas.openxmlformats.org/drawingml/2006/lockedCanvas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44" y="3929066"/>
            <a:ext cx="1357322" cy="1471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dnz37.klasna.com/uploads/editor/434/69260/sitepage_1/35141350_25_06_2008_0921591001214409650_happy_fatherss_day.jpg"/>
          <p:cNvPicPr/>
          <p:nvPr/>
        </p:nvPicPr>
        <p:blipFill>
          <a:blip r:embed="rId4" cstate="email">
            <a:extLst>
              <a:ext uri="{28A0092B-C50C-407E-A947-70E740481C1C}">
                <a14:useLocalDpi xmlns="" xmlns:lc="http://schemas.openxmlformats.org/drawingml/2006/lockedCanvas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9" y="5357826"/>
            <a:ext cx="1785950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Типологія проектів за тривалістю виконання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b="1" dirty="0" smtClean="0"/>
              <a:t>Короткострокові проекти </a:t>
            </a:r>
            <a:r>
              <a:rPr lang="uk-UA" dirty="0" smtClean="0"/>
              <a:t>(можуть бути розроблені на кількох уроках );</a:t>
            </a:r>
          </a:p>
          <a:p>
            <a:pPr>
              <a:buNone/>
            </a:pPr>
            <a:endParaRPr lang="uk-UA" dirty="0" smtClean="0"/>
          </a:p>
          <a:p>
            <a:r>
              <a:rPr lang="uk-UA" b="1" dirty="0" smtClean="0"/>
              <a:t>Проекти середньої тривалості</a:t>
            </a:r>
            <a:r>
              <a:rPr lang="uk-UA" dirty="0" smtClean="0"/>
              <a:t> (від тижня до місяця);</a:t>
            </a:r>
          </a:p>
          <a:p>
            <a:pPr>
              <a:buNone/>
            </a:pPr>
            <a:endParaRPr lang="uk-UA" dirty="0" smtClean="0"/>
          </a:p>
          <a:p>
            <a:r>
              <a:rPr lang="uk-UA" b="1" dirty="0" smtClean="0"/>
              <a:t>Довгострокові проекти</a:t>
            </a:r>
            <a:r>
              <a:rPr lang="uk-UA" dirty="0" smtClean="0"/>
              <a:t> (від місяця до кількох місяців). </a:t>
            </a:r>
            <a:endParaRPr lang="uk-UA" dirty="0"/>
          </a:p>
        </p:txBody>
      </p:sp>
      <p:pic>
        <p:nvPicPr>
          <p:cNvPr id="4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14678" y="4903456"/>
            <a:ext cx="2714644" cy="1954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42910" y="164305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1) Вдало розроблене основне питання:</a:t>
            </a:r>
          </a:p>
          <a:p>
            <a:pPr>
              <a:buNone/>
            </a:pPr>
            <a:r>
              <a:rPr lang="uk-UA" dirty="0" smtClean="0"/>
              <a:t>2) Формулювання проблемних питань.</a:t>
            </a:r>
          </a:p>
          <a:p>
            <a:pPr>
              <a:buNone/>
            </a:pPr>
            <a:r>
              <a:rPr lang="uk-UA" dirty="0" smtClean="0"/>
              <a:t>3) Самостійна дослідницька робота</a:t>
            </a:r>
          </a:p>
          <a:p>
            <a:pPr>
              <a:buNone/>
            </a:pPr>
            <a:r>
              <a:rPr lang="uk-UA" dirty="0" smtClean="0"/>
              <a:t>4) Представлення результатів проектної діяльності.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Виділяють такі основні етапи проектування: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80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ubject.com.ua/textbook/technology/10klas/10klas.files/image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0"/>
            <a:ext cx="579309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0" name="Picture 2" descr="http://subject.com.ua/textbook/technology/10klas/10klas.files/image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526" y="1"/>
            <a:ext cx="8075774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868" y="0"/>
            <a:ext cx="49260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Етапи виконання творчих проектів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НАВЧАЛЬНІ ПРОЕКТИ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829064"/>
          </a:xfrm>
        </p:spPr>
        <p:txBody>
          <a:bodyPr>
            <a:normAutofit/>
          </a:bodyPr>
          <a:lstStyle/>
          <a:p>
            <a:r>
              <a:rPr lang="uk-UA" dirty="0" smtClean="0"/>
              <a:t>Д/З   ст. 230 – 235 вибрати одну тему і створити проект, після чого захистити його.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Ст.236 опрацювати.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95</TotalTime>
  <Words>536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Тема. Поняття про «Проекти». З історії проектів,  види навчальних проектів та їх класифікація. </vt:lpstr>
      <vt:lpstr>ПРОЕКТ </vt:lpstr>
      <vt:lpstr>Слайд 3</vt:lpstr>
      <vt:lpstr>Типологія проектів за домінуючим видом діяльності </vt:lpstr>
      <vt:lpstr>Типологія проектів за домінуючим видом діяльності </vt:lpstr>
      <vt:lpstr>Типологія проектів за предметно-змістовною ділянкою </vt:lpstr>
      <vt:lpstr>Типологія проектів за характером координації </vt:lpstr>
      <vt:lpstr>Типологія проектів за характером контактів </vt:lpstr>
      <vt:lpstr>Типологія проектів за кількістю учасників проектів </vt:lpstr>
      <vt:lpstr>Типологія проектів за тривалістю виконання </vt:lpstr>
      <vt:lpstr>Виділяють такі основні етапи проектування:</vt:lpstr>
      <vt:lpstr>Слайд 12</vt:lpstr>
      <vt:lpstr>Слайд 13</vt:lpstr>
      <vt:lpstr>НАВЧАЛЬНІ ПРОЕКТИ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Поняття про «Проекти». З історії проектів,  види навчальних проектів та їх класифікація.</dc:title>
  <dc:creator>Гость</dc:creator>
  <cp:lastModifiedBy>Sch</cp:lastModifiedBy>
  <cp:revision>14</cp:revision>
  <dcterms:created xsi:type="dcterms:W3CDTF">2016-04-11T10:49:09Z</dcterms:created>
  <dcterms:modified xsi:type="dcterms:W3CDTF">2021-02-12T07:29:42Z</dcterms:modified>
</cp:coreProperties>
</file>