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4226" autoAdjust="0"/>
  </p:normalViewPr>
  <p:slideViewPr>
    <p:cSldViewPr>
      <p:cViewPr varScale="1">
        <p:scale>
          <a:sx n="102" d="100"/>
          <a:sy n="102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60B1B-0A10-4099-8E31-1D862F3E96CC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42A1D-B799-47AD-AA1F-5D8E47AF17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214290"/>
            <a:ext cx="615444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cap="all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Ґрунт, його значення. </a:t>
            </a:r>
            <a:endParaRPr lang="uk-UA" sz="3600" b="1" cap="all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cap="all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Утворення ґрунту</a:t>
            </a:r>
            <a:r>
              <a:rPr lang="ru-RU" sz="3600" b="1" cap="all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b="1" cap="all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cap="all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Властивості </a:t>
            </a:r>
            <a:r>
              <a:rPr lang="uk-UA" sz="3600" b="1" cap="all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ґрунту. </a:t>
            </a:r>
            <a:endParaRPr lang="uk-UA" sz="3600" b="1" cap="all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cap="all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Догляд </a:t>
            </a:r>
            <a:r>
              <a:rPr lang="uk-UA" sz="3600" b="1" cap="all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3600" b="1" cap="all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ґрунтом.</a:t>
            </a:r>
            <a:endParaRPr lang="ru-RU" sz="3600" b="1" cap="all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3f730eaff138f0fed97facff1c349d4e_poch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428868"/>
            <a:ext cx="3608390" cy="2579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00_15.jpg"/>
          <p:cNvPicPr>
            <a:picLocks noChangeAspect="1"/>
          </p:cNvPicPr>
          <p:nvPr/>
        </p:nvPicPr>
        <p:blipFill>
          <a:blip r:embed="rId3" cstate="print"/>
          <a:srcRect b="8333"/>
          <a:stretch>
            <a:fillRect/>
          </a:stretch>
        </p:blipFill>
        <p:spPr>
          <a:xfrm>
            <a:off x="6072198" y="2428868"/>
            <a:ext cx="2952740" cy="2647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torfyano_bolotnii_grynt.jpg"/>
          <p:cNvPicPr>
            <a:picLocks noChangeAspect="1"/>
          </p:cNvPicPr>
          <p:nvPr/>
        </p:nvPicPr>
        <p:blipFill>
          <a:blip r:embed="rId4" cstate="print"/>
          <a:srcRect b="9507"/>
          <a:stretch>
            <a:fillRect/>
          </a:stretch>
        </p:blipFill>
        <p:spPr>
          <a:xfrm>
            <a:off x="2928926" y="4516691"/>
            <a:ext cx="3886986" cy="2341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9502" y="152735"/>
            <a:ext cx="89253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поверхневий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родючий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шар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літосфери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твердої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Землі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утворився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</a:t>
            </a:r>
          </a:p>
          <a:p>
            <a:pPr marL="0" marR="0" lvl="0" indent="2270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неживої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вивчає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окрема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наука,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називається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ґрунтознавство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складається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мінеральних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органічних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гірських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складу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входять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вода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1245350177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571612"/>
            <a:ext cx="3713488" cy="2789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4214818"/>
            <a:ext cx="5026911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571612"/>
            <a:ext cx="3571900" cy="2860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428604"/>
            <a:ext cx="2042739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Ґрунт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2071678"/>
            <a:ext cx="1184940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перегній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794" y="2571744"/>
            <a:ext cx="85613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глина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554" y="2214554"/>
            <a:ext cx="792205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пісок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3438" y="2500306"/>
            <a:ext cx="699743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7884" y="2357430"/>
            <a:ext cx="1074268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повітря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43834" y="2857496"/>
            <a:ext cx="1194494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домішки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1071538" y="1357298"/>
            <a:ext cx="228601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2500298" y="1428736"/>
            <a:ext cx="1143008" cy="1143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3500430" y="1714488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4321967" y="1678769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000628" y="1357298"/>
            <a:ext cx="1285884" cy="9286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286380" y="1357298"/>
            <a:ext cx="2857520" cy="14287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Рисунок 22" descr="20f4989a9dc90d2e718ce5f824ef7a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00372"/>
            <a:ext cx="2255937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 descr="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4500570"/>
            <a:ext cx="2341023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 descr="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4" y="3143248"/>
            <a:ext cx="2714644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 descr="67235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4643446"/>
            <a:ext cx="2668786" cy="1885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 descr="images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72132" y="3071810"/>
            <a:ext cx="2091848" cy="1566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 descr="62bccdf9bd0413d82bf3655762fd43d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29388" y="4786322"/>
            <a:ext cx="2437276" cy="1657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142852"/>
            <a:ext cx="2250040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Ґрунт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785926"/>
            <a:ext cx="1484702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чорнозем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3306" y="1785926"/>
            <a:ext cx="1658211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глинистий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16" y="1785926"/>
            <a:ext cx="1394934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піщаний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1643042" y="1214422"/>
            <a:ext cx="1857388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143372" y="150017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286380" y="1214422"/>
            <a:ext cx="2071702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Рисунок 11" descr="chornozem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428868"/>
            <a:ext cx="285752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foto-poch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2428868"/>
            <a:ext cx="2691102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sypishanii_gry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49" y="2428869"/>
            <a:ext cx="2537847" cy="1869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142844" y="4643446"/>
            <a:ext cx="26370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Чорного кольору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Грудочкова</a:t>
            </a: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або зерниста</a:t>
            </a:r>
          </a:p>
          <a:p>
            <a:r>
              <a:rPr lang="uk-UA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структура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Багаті на перегній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Хороші повітряно-водні </a:t>
            </a:r>
          </a:p>
          <a:p>
            <a:r>
              <a:rPr lang="uk-UA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властивості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488" y="4643446"/>
            <a:ext cx="4040337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Жовтогарячого або коричневого</a:t>
            </a:r>
          </a:p>
          <a:p>
            <a:r>
              <a:rPr lang="uk-UA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кольору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Складаються з дрібних часток, що</a:t>
            </a:r>
          </a:p>
          <a:p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мають форму лусочок або пластинок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Мають пори, які заповнюються водою,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Яка добре там утримується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Дуже щільні, погано пропускають</a:t>
            </a:r>
          </a:p>
          <a:p>
            <a:r>
              <a:rPr lang="uk-UA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повітря</a:t>
            </a:r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786578" y="4714884"/>
            <a:ext cx="22434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Жовтий колір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Мають високу </a:t>
            </a:r>
          </a:p>
          <a:p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водопроникність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Велика частка піску</a:t>
            </a:r>
          </a:p>
          <a:p>
            <a:pPr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Містять багато </a:t>
            </a:r>
          </a:p>
          <a:p>
            <a:r>
              <a:rPr lang="uk-UA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повітря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85728"/>
            <a:ext cx="5264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Утворення ґрунту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410" y="1071546"/>
            <a:ext cx="899259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відомо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рельєф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планети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постійно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гори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розсипаються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уламки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каміння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Кам’яні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породи (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найменші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материнських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порід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розташовуються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глибоко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Землею)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Материнські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породи 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таких як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ерозія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виверження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вулканів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льодовиків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оселення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на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них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організмів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лишайників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  <p:pic>
        <p:nvPicPr>
          <p:cNvPr id="4" name="Рисунок 3" descr="200px-Madagascar_ero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357430"/>
            <a:ext cx="3071834" cy="230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xw_1119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4423155"/>
            <a:ext cx="4286280" cy="243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erito_Moreno_Glacier_ice_f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2214554"/>
            <a:ext cx="3616207" cy="241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88578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Ерозія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латин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еrosio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роз’їдання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руйнування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верхнього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найродючішого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шару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підґрунтя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антропогенних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руйнування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гірських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порід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водну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вітрову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ерозію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8d8d82c0a53a4cef720cba8f3bcd0fb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1" y="1500173"/>
            <a:ext cx="2857521" cy="2571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38a80d3d33619c2a80a885bf25cb4fe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4029055"/>
            <a:ext cx="3143272" cy="282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ros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03079" y="1357298"/>
            <a:ext cx="3955103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hto_takoe_vetrovaya_eroziya_pochv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6634" y="4000504"/>
            <a:ext cx="3643496" cy="2727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925625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Дощові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земляні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черв</a:t>
            </a:r>
            <a:r>
              <a:rPr lang="uk-UA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’яки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окремий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тип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безхребетних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ґрунтових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тварин,які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живляться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рослинними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рештками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пропускають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ротовий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отвір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 кишечник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відмерлих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рослинних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решток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руйнують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перетравлюють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перемішують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землею. Таким чином вони не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розпушують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створюючи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водопроникності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гумус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перегній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підвищує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" name="Рисунок 2" descr="240px-Regenwur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3116"/>
            <a:ext cx="2500330" cy="2510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oschov-chervyaki-chim-harchuyutsya-v-prirod-runt-na-vermifermah-v-domashnh-umovah_31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4329109"/>
            <a:ext cx="4014113" cy="2528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червя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2143116"/>
            <a:ext cx="3325087" cy="2506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946265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Користь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дощових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черв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’яків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тому,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харчуючись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вони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поглинають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перегній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бактерії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водорості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гриби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найпростіші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організми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тваринного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шкідливих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круглих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черв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’яків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Відомо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налічується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97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земляних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черв’яків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" name="Рисунок 2" descr="1f4038403e343e373d30324142323e 5 1a3e404835323d4e3a-114.png"/>
          <p:cNvPicPr>
            <a:picLocks noChangeAspect="1"/>
          </p:cNvPicPr>
          <p:nvPr/>
        </p:nvPicPr>
        <p:blipFill>
          <a:blip r:embed="rId2" cstate="print"/>
          <a:srcRect l="4741" t="3125" r="1508" b="23633"/>
          <a:stretch>
            <a:fillRect/>
          </a:stretch>
        </p:blipFill>
        <p:spPr>
          <a:xfrm>
            <a:off x="214281" y="1643050"/>
            <a:ext cx="3314723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herv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3565467"/>
            <a:ext cx="3929090" cy="329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388" y="1643050"/>
            <a:ext cx="2428881" cy="4254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7.jpg"/>
          <p:cNvPicPr>
            <a:picLocks noChangeAspect="1"/>
          </p:cNvPicPr>
          <p:nvPr/>
        </p:nvPicPr>
        <p:blipFill>
          <a:blip r:embed="rId2" cstate="print"/>
          <a:srcRect t="3750" r="4062" b="10000"/>
          <a:stretch>
            <a:fillRect/>
          </a:stretch>
        </p:blipFill>
        <p:spPr>
          <a:xfrm>
            <a:off x="214282" y="142852"/>
            <a:ext cx="5072098" cy="3419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slide_25.jpg"/>
          <p:cNvPicPr>
            <a:picLocks noChangeAspect="1"/>
          </p:cNvPicPr>
          <p:nvPr/>
        </p:nvPicPr>
        <p:blipFill>
          <a:blip r:embed="rId3" cstate="print"/>
          <a:srcRect t="12500" r="5000" b="11250"/>
          <a:stretch>
            <a:fillRect/>
          </a:stretch>
        </p:blipFill>
        <p:spPr>
          <a:xfrm>
            <a:off x="2973029" y="3143224"/>
            <a:ext cx="6170971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-19.jpg"/>
          <p:cNvPicPr>
            <a:picLocks noChangeAspect="1"/>
          </p:cNvPicPr>
          <p:nvPr/>
        </p:nvPicPr>
        <p:blipFill>
          <a:blip r:embed="rId2" cstate="print"/>
          <a:srcRect t="5749" r="5368"/>
          <a:stretch>
            <a:fillRect/>
          </a:stretch>
        </p:blipFill>
        <p:spPr>
          <a:xfrm>
            <a:off x="214283" y="214290"/>
            <a:ext cx="5143536" cy="3842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slide-27.jpg"/>
          <p:cNvPicPr>
            <a:picLocks noChangeAspect="1"/>
          </p:cNvPicPr>
          <p:nvPr/>
        </p:nvPicPr>
        <p:blipFill>
          <a:blip r:embed="rId3" cstate="print"/>
          <a:srcRect t="5749" r="5368" b="10327"/>
          <a:stretch>
            <a:fillRect/>
          </a:stretch>
        </p:blipFill>
        <p:spPr>
          <a:xfrm>
            <a:off x="3642812" y="3286124"/>
            <a:ext cx="5143998" cy="3421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5.jpg"/>
          <p:cNvPicPr>
            <a:picLocks noChangeAspect="1"/>
          </p:cNvPicPr>
          <p:nvPr/>
        </p:nvPicPr>
        <p:blipFill>
          <a:blip r:embed="rId2" cstate="print"/>
          <a:srcRect l="3906" b="2041"/>
          <a:stretch>
            <a:fillRect/>
          </a:stretch>
        </p:blipFill>
        <p:spPr>
          <a:xfrm>
            <a:off x="428596" y="142852"/>
            <a:ext cx="8416654" cy="6429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285728"/>
            <a:ext cx="3481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Властивості ґрунту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928670"/>
            <a:ext cx="907248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Найважливішою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властивістю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обумовлюють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життєдіяльність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рослинних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організмів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відрізняє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гірської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породи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засобом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сільськогосподарського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об’єктом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гумусу (перегною)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гумусу,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темнішим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 descr="1245350177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643182"/>
            <a:ext cx="313862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4458455583_da400285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2643182"/>
            <a:ext cx="3412275" cy="3030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iderat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4" y="4450071"/>
            <a:ext cx="3214710" cy="2407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249" y="500042"/>
            <a:ext cx="871392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Водопроникність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Водопроникністю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пропускати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одиницю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певну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води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шарів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нижні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Водопроникність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Піщані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найшвидше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пропускають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воду,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найповільніше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глинисті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" name="Рисунок 2" descr="e84f5466747ea2a8b1dd935dd1ff491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8117" y="2214554"/>
            <a:ext cx="6327547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28604"/>
            <a:ext cx="934044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Водопіднімальна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Водопіднімальна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піднімати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капілярами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шарів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верхні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піднімання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щільний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гірше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піднімається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вода.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глинистих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піднімається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більшу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висоту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піщаних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швидше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меншу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висоту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Калюж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28868"/>
            <a:ext cx="3143272" cy="4186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богомольця-калюж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3060" y="3571876"/>
            <a:ext cx="5662104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527" y="285728"/>
            <a:ext cx="882696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Випаровувальна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Випаровувальна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випаровувати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воду.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Згадаємо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випаровування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перехід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рідкого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стану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газоподібний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(стан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водяної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втрати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випаровування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тепла.</a:t>
            </a:r>
          </a:p>
          <a:p>
            <a:endParaRPr lang="ru-RU" dirty="0"/>
          </a:p>
        </p:txBody>
      </p:sp>
      <p:pic>
        <p:nvPicPr>
          <p:cNvPr id="3" name="Рисунок 2" descr="1200px-Crepuscular_Rays_Beam_through_the_Mist_Blown_from_Takkakaw_Fal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3" y="1857364"/>
            <a:ext cx="4214842" cy="2799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niagara_falls_canada_rainbow_tourists_evaporation_8259_2560x14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4071942"/>
            <a:ext cx="4699001" cy="2643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397" y="357166"/>
            <a:ext cx="864743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Водоутримуюча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Водоутримуюча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утримувати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воду.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Чим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більший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води,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нижч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водоутримуюча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час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води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водоутримуюча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зростає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c69cc7feaa92340fb9ca935cfa35c4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14488"/>
            <a:ext cx="4214810" cy="3161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b84a597ce3fae1c2693ab83c08cfa3a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0998" y="3143248"/>
            <a:ext cx="4762514" cy="3571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04"/>
            <a:ext cx="929741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Повітропроникність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Повітропроникність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пропускати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себе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Проникність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отворів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частками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заповнюють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пори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витісняють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них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перешкоджають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проникненню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" name="Рисунок 2" descr="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285993"/>
            <a:ext cx="3071834" cy="2389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pochva-225x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143115"/>
            <a:ext cx="2500315" cy="3333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zemly_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4429132"/>
            <a:ext cx="3886189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428604"/>
            <a:ext cx="91536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Забруднення ґрунту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— це потрапляння у ґрунт різних хімічних речовин, токсикантів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отруйних речовин), відходів сільського господарства, промислового виробництва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комунально-побутових підприємств у розмірах, що перевищують їх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звичайну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яка необхідна для участі в біологічному кругообігу ґрунтових екологічних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857364"/>
            <a:ext cx="3571900" cy="2543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491384248_sus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4263327"/>
            <a:ext cx="4623026" cy="2594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oal-fired-power-pla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1643050"/>
            <a:ext cx="3929058" cy="2638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409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неорганічними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відходами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викидами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627" y="1000108"/>
            <a:ext cx="904337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Вважається, що нині все населення земної кулі утворює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8–16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мільйонів тонн сміття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добу або приблизно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3–6 мільярдів тонн на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У результаті людської діяльності утворюються відходи та викиди, які представлені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продуктами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різних технологічних процесів: метали, металоїди, хімічні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речовини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(кислоти, солі, основи), мул станцій з очищення відходів, мінеральний пил, зола,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хімічний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шлам, шлаки, скло, кераміка тощо.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них належать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відходи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будівництва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благоустрою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населених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пунктів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Унаслідок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відходами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структура,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мінерали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негативно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життєдіяльність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способами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розподіл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сміття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папір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поліетилен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вторинне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пакувань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одноразові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пакети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одноразовий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посуд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  <p:pic>
        <p:nvPicPr>
          <p:cNvPr id="7" name="Рисунок 6" descr="stochnye-vody-e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786322"/>
            <a:ext cx="1928826" cy="1904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Загрязвод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7" y="4614014"/>
            <a:ext cx="3357586" cy="2243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Загрязземл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4566549"/>
            <a:ext cx="3138485" cy="2291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8794" y="357166"/>
            <a:ext cx="4761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важкими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металами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785794"/>
            <a:ext cx="8639032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важкі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метали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незначних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спричиняють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шкоди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збільшуватись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вихлопних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газів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транспортних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вивезення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поле мулу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станцій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очисних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вод,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зрошення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стічними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водами,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відходів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викидів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шахт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промислових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майданчиків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внесення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фосфорних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добрив,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пестицидів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Надлишок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загибель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Важкі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метали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потрапляти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шляхами.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свинцю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антропогенних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перших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належать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лісових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пожеж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морські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метеоритний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пил, а до других 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згорання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етилового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бензину,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палива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інсектициди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боротьби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шкідниками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розорювання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земель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дієвих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боротьби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таким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забрудненням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поверхневого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забрудненого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шару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незабрудненим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шаром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30 см,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виключав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осаджують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знешкоджують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надлишок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важких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роль у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виведенні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важких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відіграють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зелені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насадження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висаджування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вздовж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автомагістралей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суцільної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смуги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глоду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клена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польового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свинцю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овочах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вирощують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 30–50 %.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835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457203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av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375422"/>
            <a:ext cx="4357698" cy="3268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gorit_suha_trava_1496925407_469x340_3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429000"/>
            <a:ext cx="4303004" cy="3119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419x0-news-1319217525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40484" y="214290"/>
            <a:ext cx="4165367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42852"/>
            <a:ext cx="6076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радіоактивними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речовинами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785794"/>
            <a:ext cx="7595990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радіоактивних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забруднювати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небезпечними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належать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140Ва, М4Са, 238U, 95U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особливо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періодом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розкладу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37Сз (50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90Sr (27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потенційними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джерелами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радіоактивного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аварії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нещасні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атомних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станціях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іонізуюче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випромінювання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існувало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пов’язано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космічною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радіацією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заповнює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міжзіркові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міжгалактичні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простори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50–80-х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роках ХХ ст.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радіоактивного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випробування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атомних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бомб, у 1986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аварія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Чорнобильській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2011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аварія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АЕС «Фукусіма-1».</a:t>
            </a:r>
          </a:p>
          <a:p>
            <a:endParaRPr lang="ru-RU" dirty="0"/>
          </a:p>
        </p:txBody>
      </p:sp>
      <p:pic>
        <p:nvPicPr>
          <p:cNvPr id="4" name="Рисунок 3" descr="a8ba75b426f2e0cac1df8b41edf1430abfb354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3554803"/>
            <a:ext cx="3929090" cy="3088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439014661_3_650x4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8559" y="3571876"/>
            <a:ext cx="4945441" cy="3119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142852"/>
            <a:ext cx="3608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Засолення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ґ</a:t>
            </a:r>
            <a:r>
              <a:rPr lang="ru-RU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рунтів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85794"/>
            <a:ext cx="892109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засоленням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надлишковий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кореневмісному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солей,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шкідливими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сільськогосподарських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культур. До солей,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отруйний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належать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NaCI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CaCI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MgSO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NaHCO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CaSO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CaCO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Засолення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первинне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вторинне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Первинне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природним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обумовлене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такими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чинниками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глибина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мінералізація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вод,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гранулометричний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склад,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водообмін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кліматичні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Вторинне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обумовлене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виробничою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діяльністю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ненормованого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зрошення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природного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штучного дренажу.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Для того щоб запобігти виникненню або зменшити засолення ґрунтів, необхідно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застосовувати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комплекс заходів, які включають дренаж, планування, капілярну та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експлуатаційну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промивку ґрунтів, вирощування рослин, які є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культурами-освоювачами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після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капітального промивання тощо.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1200px-Solontcha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57694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olonchak_5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4429132"/>
            <a:ext cx="3297574" cy="2200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amir_2003_04_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1731" y="4500570"/>
            <a:ext cx="276226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285728"/>
            <a:ext cx="386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Забруднення пестицидами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57232"/>
            <a:ext cx="904850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пестицидів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перш за все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спрямоване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шкідливих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врожайності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сільськогосподарських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культур.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негативний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обробок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гинуть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шкідливі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пестицидами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удосконалення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асортименту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стійких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пестицидів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ширше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чергувати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пестициди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ґрунтово-кліматичних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зон.</a:t>
            </a:r>
          </a:p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Знизити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отруйність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залишків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гербіцидів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внесені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гербіциди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активоване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вугілля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7.17spraying-pestic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14752"/>
            <a:ext cx="291143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393332752_89186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4824321"/>
            <a:ext cx="3571900" cy="2033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bde863eaf6ac2a87126673b8505adbea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0887" y="3714752"/>
            <a:ext cx="2646411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285728"/>
            <a:ext cx="3147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Догляд за ґрунтом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928670"/>
            <a:ext cx="812119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buFont typeface="Wingdings" pitchFamily="2" charset="2"/>
              <a:buChar char="Ø"/>
            </a:pP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грунту –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бур’янів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аерація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Ø"/>
            </a:pP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Добриво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грунту,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підживлення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Ø"/>
            </a:pP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Мульчування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грунту –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покривало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захисних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матеріалів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Ø"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Полив –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насичення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вологою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5e588dc092bc5c5d089c2a15676ca60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571744"/>
            <a:ext cx="2717114" cy="198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45d3bbe8d65efdf682eff6aefd23f7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500570"/>
            <a:ext cx="2714644" cy="203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66150942d7dc075ca74685bce91698fa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3" y="2571744"/>
            <a:ext cx="2571768" cy="188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c5199ab6e5a4d8c4ee90ef934809f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7989" y="4500570"/>
            <a:ext cx="2667019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7bc621fadb4693e44b1d86301c75b83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322" y="4572008"/>
            <a:ext cx="2904584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ochva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93716" y="2500306"/>
            <a:ext cx="2821688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1516</Words>
  <Application>Microsoft Office PowerPoint</Application>
  <PresentationFormat>Экран (4:3)</PresentationFormat>
  <Paragraphs>175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Оля</cp:lastModifiedBy>
  <cp:revision>38</cp:revision>
  <dcterms:created xsi:type="dcterms:W3CDTF">2018-02-05T12:02:42Z</dcterms:created>
  <dcterms:modified xsi:type="dcterms:W3CDTF">2018-02-05T15:21:06Z</dcterms:modified>
</cp:coreProperties>
</file>