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332" r:id="rId2"/>
    <p:sldId id="334" r:id="rId3"/>
    <p:sldId id="301" r:id="rId4"/>
    <p:sldId id="303" r:id="rId5"/>
    <p:sldId id="346" r:id="rId6"/>
    <p:sldId id="336" r:id="rId7"/>
    <p:sldId id="343" r:id="rId8"/>
    <p:sldId id="326" r:id="rId9"/>
    <p:sldId id="327" r:id="rId10"/>
    <p:sldId id="328" r:id="rId11"/>
    <p:sldId id="329" r:id="rId12"/>
    <p:sldId id="345" r:id="rId13"/>
    <p:sldId id="320" r:id="rId14"/>
    <p:sldId id="321" r:id="rId15"/>
    <p:sldId id="322" r:id="rId16"/>
    <p:sldId id="323" r:id="rId17"/>
    <p:sldId id="338" r:id="rId18"/>
    <p:sldId id="34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EC3751A-3B57-4F0B-8280-F2211C694185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AD6C0FB-59CB-4A6D-962D-2F8112223F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ic4you.ru/12216/2287832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pic4you.ru/12216/2287832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pic4you.ru/12216/2287832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Безымянны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000232" y="1196752"/>
            <a:ext cx="58121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Русский язык. 6 класс. </a:t>
            </a:r>
          </a:p>
          <a:p>
            <a:r>
              <a:rPr lang="ru-RU" sz="4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Чтение. Чтение вслух стихотворных и прозаических текстов.</a:t>
            </a:r>
            <a:r>
              <a:rPr lang="ru-RU" sz="4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5643578"/>
            <a:ext cx="3929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1" y="2714620"/>
            <a:ext cx="6072199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Там нет текста, там нет и объекта исследования и мышления». (М.М.Бахтин)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0"/>
            <a:ext cx="27146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http://s1.pic4you.ru/allimage/y2012/07-28/12216/2287832.pn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1" y="1"/>
            <a:ext cx="1857389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77813"/>
            <a:ext cx="7427912" cy="1139825"/>
          </a:xfrm>
        </p:spPr>
        <p:txBody>
          <a:bodyPr/>
          <a:lstStyle/>
          <a:p>
            <a:pPr eaLnBrk="1" hangingPunct="1"/>
            <a:r>
              <a:rPr lang="ru-RU" sz="3800" b="1" dirty="0" smtClean="0"/>
              <a:t>ВЫРАЗИТЕЛЬНОЕ  ЧТЕНИЕ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7" y="1600200"/>
            <a:ext cx="7858180" cy="4530725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Times New Roman" pitchFamily="18" charset="0"/>
              </a:rPr>
              <a:t>На основе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обучения правильному интонированию</a:t>
            </a:r>
            <a:r>
              <a:rPr lang="ru-RU" dirty="0" smtClean="0">
                <a:latin typeface="Times New Roman" pitchFamily="18" charset="0"/>
              </a:rPr>
              <a:t> текста развиваются следующие умения школьников: </a:t>
            </a:r>
          </a:p>
          <a:p>
            <a:pPr lvl="1" eaLnBrk="1" hangingPunct="1"/>
            <a:r>
              <a:rPr lang="ru-RU" dirty="0" smtClean="0">
                <a:latin typeface="Times New Roman" pitchFamily="18" charset="0"/>
              </a:rPr>
              <a:t>умение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членить текст на смысловые отрезки</a:t>
            </a:r>
            <a:r>
              <a:rPr lang="ru-RU" dirty="0" smtClean="0">
                <a:latin typeface="Times New Roman" pitchFamily="18" charset="0"/>
              </a:rPr>
              <a:t> (фрагменты, </a:t>
            </a:r>
            <a:r>
              <a:rPr lang="ru-RU" dirty="0" err="1" smtClean="0">
                <a:latin typeface="Times New Roman" pitchFamily="18" charset="0"/>
              </a:rPr>
              <a:t>микротемы</a:t>
            </a:r>
            <a:r>
              <a:rPr lang="ru-RU" dirty="0" smtClean="0">
                <a:latin typeface="Times New Roman" pitchFamily="18" charset="0"/>
              </a:rPr>
              <a:t>),</a:t>
            </a:r>
          </a:p>
          <a:p>
            <a:pPr lvl="1" eaLnBrk="1" hangingPunct="1"/>
            <a:r>
              <a:rPr lang="ru-RU" dirty="0" smtClean="0">
                <a:latin typeface="Times New Roman" pitchFamily="18" charset="0"/>
              </a:rPr>
              <a:t>умение 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выделять главную и второстепенную  информацию текста</a:t>
            </a:r>
            <a:r>
              <a:rPr lang="ru-RU" dirty="0" smtClean="0">
                <a:latin typeface="Times New Roman" pitchFamily="18" charset="0"/>
              </a:rPr>
              <a:t>. 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5143512"/>
            <a:ext cx="307183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7813"/>
            <a:ext cx="7499350" cy="1139825"/>
          </a:xfrm>
        </p:spPr>
        <p:txBody>
          <a:bodyPr/>
          <a:lstStyle/>
          <a:p>
            <a:pPr eaLnBrk="1" hangingPunct="1"/>
            <a:r>
              <a:rPr lang="ru-RU" b="1" dirty="0" smtClean="0"/>
              <a:t>СЛОВАРНАЯ РАБОТА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8888" y="1600200"/>
            <a:ext cx="7427912" cy="453072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dirty="0" smtClean="0">
                <a:latin typeface="Times New Roman" pitchFamily="18" charset="0"/>
              </a:rPr>
              <a:t>Словарная работа обеспечивает…</a:t>
            </a:r>
          </a:p>
          <a:p>
            <a:pPr lvl="1" eaLnBrk="1" hangingPunct="1"/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осмысленность процесса понимания текста</a:t>
            </a:r>
            <a:r>
              <a:rPr lang="ru-RU" dirty="0" smtClean="0">
                <a:latin typeface="Times New Roman" pitchFamily="18" charset="0"/>
              </a:rPr>
              <a:t>; </a:t>
            </a:r>
          </a:p>
          <a:p>
            <a:pPr lvl="1" eaLnBrk="1" hangingPunct="1"/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расширение словарного запаса</a:t>
            </a:r>
            <a:r>
              <a:rPr lang="ru-RU" dirty="0" smtClean="0">
                <a:latin typeface="Times New Roman" pitchFamily="18" charset="0"/>
              </a:rPr>
              <a:t> ученика, </a:t>
            </a:r>
          </a:p>
          <a:p>
            <a:pPr lvl="1" eaLnBrk="1" hangingPunct="1"/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рост его культуры.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</a:rPr>
              <a:t>Содержание  словарной работы - толкование значения новых или непонятных ученику слов, понятий, терминов,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в том числе с помощью словаря.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74344"/>
            <a:ext cx="750099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Главное в работе с текстом – сосредоточить внимание учащихся не только на орфографии и пунктуации, но и на содержании текста как 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коммуникативно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–  познавательной единицы.</a:t>
            </a:r>
          </a:p>
          <a:p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Примерный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план анализа текста любого типа речи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lvl="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1.Выразительное чтение текста.</a:t>
            </a:r>
          </a:p>
          <a:p>
            <a:pPr lvl="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2.Словарная работа.</a:t>
            </a:r>
          </a:p>
          <a:p>
            <a:pPr lvl="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3.Тема текста.</a:t>
            </a:r>
          </a:p>
          <a:p>
            <a:pPr lvl="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4.Идея текста.</a:t>
            </a:r>
          </a:p>
          <a:p>
            <a:pPr lvl="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5.Тип текста.</a:t>
            </a:r>
          </a:p>
          <a:p>
            <a:pPr lvl="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6.Стиль текста.</a:t>
            </a:r>
          </a:p>
          <a:p>
            <a:pPr lvl="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7.Выразительные средства речи и их роль.</a:t>
            </a:r>
          </a:p>
          <a:p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Большую роль в создании речевой среды на уроке играет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подбор дидактического материала.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Обращение к тексту позволяет не только улучшить орфографическую и пунктуационную грамотность учащихся, но и воспитать чувство национального достоинства у носителей русской речи.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8" descr="1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2571744"/>
            <a:ext cx="1785950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42918"/>
            <a:ext cx="81439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    Развитию творческих способностей содействуют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дидактические игры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на уроке. Например:</a:t>
            </a:r>
          </a:p>
          <a:p>
            <a:pPr lvl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«Диктор».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Прочитайте текст  </a:t>
            </a:r>
            <a:r>
              <a:rPr lang="ru-RU" sz="3200" dirty="0" err="1" smtClean="0">
                <a:solidFill>
                  <a:schemeClr val="accent2">
                    <a:lumMod val="50000"/>
                  </a:schemeClr>
                </a:solidFill>
              </a:rPr>
              <a:t>орфоэпически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 правильно.</a:t>
            </a:r>
          </a:p>
          <a:p>
            <a:pPr lvl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«Редактор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». Исправь речевые ошибки.</a:t>
            </a:r>
          </a:p>
          <a:p>
            <a:pPr lvl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«Переводчик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». Замени иноязычные слова русскими.</a:t>
            </a:r>
          </a:p>
          <a:p>
            <a:pPr lvl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«Перевертыши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». Замените в словосочетании главное слово так, чтобы получилась метафора.</a:t>
            </a:r>
          </a:p>
          <a:p>
            <a:pPr lvl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«Лингвист»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. Исследуйте текст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1285860"/>
            <a:ext cx="66437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***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Мы идем с л…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сником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по мелколесью. Кое-где попадают(?)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маленьк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…е оконца- колодцы.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    Из –под камня течёт р…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дник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. Он превращает(?)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в ручеёк который вес..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ло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б…жит на восток. Ручей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брызж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…т звенит журчит и потом стремительно скатывает(?)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вниз. По склону горы он льет(?)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дальше. Несколько таких ручьев сл…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ваются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в один большой ручей и он спокойно течёт по равнине. А вот он с шумом низвергает(?)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ся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в пропасть.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(К.Паустовский)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84" y="571481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Примеры текстов</a:t>
            </a:r>
          </a:p>
        </p:txBody>
      </p:sp>
      <p:pic>
        <p:nvPicPr>
          <p:cNvPr id="4" name="Picture 8" descr="http://s1.pic4you.ru/allimage/y2012/07-28/12216/2287832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142853"/>
            <a:ext cx="1500199" cy="24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12845"/>
            <a:ext cx="607221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Задания </a:t>
            </a:r>
          </a:p>
          <a:p>
            <a:pPr lvl="0"/>
            <a:endParaRPr lang="ru-RU" dirty="0" smtClean="0"/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1.Озаглавьте текст.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2.Как второй абзац присоединяется к первому?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3.Найдите предложение, заключающую главную мысль текста.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4.Спишите текст, вставляя пропущенные буквы и выделив орфограммы.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5.Подберите синонимы к слову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низвергается.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6.Выпишите одно слово, в котором звуков больше , чем букв. Докажите правильность своего выбора.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7.В третьем предложении укажите части речи, к которым относятся составляющие его слова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8.Разберите по составу следующие слова: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превращается, лесником, маленькие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9.Напишите небольшое сочинение об источнике или водоеме, знакомом вам: родничке, ручье, реке, озере.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:\НАТАША\Клипатры 2007\школа\Clipart-Cartoon-Design-12.gif"/>
          <p:cNvPicPr>
            <a:picLocks noChangeAspect="1" noChangeArrowheads="1"/>
          </p:cNvPicPr>
          <p:nvPr/>
        </p:nvPicPr>
        <p:blipFill>
          <a:blip r:embed="rId2" cstate="print"/>
          <a:srcRect l="20625" t="1875" r="24998" b="6248"/>
          <a:stretch>
            <a:fillRect/>
          </a:stretch>
        </p:blipFill>
        <p:spPr bwMode="auto">
          <a:xfrm>
            <a:off x="6858016" y="2928934"/>
            <a:ext cx="1928826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214290"/>
            <a:ext cx="664373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По желанию учащиеся  также могут  поработать с текстом стихотворения И.Бунина «Родник».</a:t>
            </a: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В лесу, в горе, родник, живой и звонкий,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Над родником старинный голубец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С лубочной почерневшей иконкой,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А в роднике березовый корец.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Я не люблю, о Русь, твоей  несмелой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Тысячелетней, рабской нищеты.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Но этот крест, но этот ковшик белый…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Смиренные, родимые черты!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:\Документы Ирина\КАРТИНКИ\ручка и тетрадь анимашка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5357826"/>
            <a:ext cx="178595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5720" y="4786322"/>
            <a:ext cx="6786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Голубец </a:t>
            </a:r>
            <a:r>
              <a:rPr lang="ru-RU" dirty="0" smtClean="0"/>
              <a:t>-  памятник в виде креста с кровлей над ним.</a:t>
            </a:r>
            <a:endParaRPr lang="ru-RU" b="1" i="1" dirty="0" smtClean="0"/>
          </a:p>
          <a:p>
            <a:r>
              <a:rPr lang="ru-RU" b="1" i="1" dirty="0" smtClean="0"/>
              <a:t>Лубочные иконы </a:t>
            </a:r>
            <a:r>
              <a:rPr lang="ru-RU" dirty="0" smtClean="0"/>
              <a:t>-религиозные картинки, иногда заменявшие собой иконы не только в домах, но и в небогатых церквях (</a:t>
            </a:r>
            <a:r>
              <a:rPr lang="ru-RU" dirty="0" err="1" smtClean="0"/>
              <a:t>Нерукотворенный</a:t>
            </a:r>
            <a:r>
              <a:rPr lang="ru-RU" dirty="0" smtClean="0"/>
              <a:t> Спас, явленные образа Богоматери, фигуры святых с их чудесами, праздники, святцы).</a:t>
            </a:r>
          </a:p>
          <a:p>
            <a:r>
              <a:rPr lang="ru-RU" b="1" i="1" dirty="0" smtClean="0"/>
              <a:t>Корец </a:t>
            </a:r>
            <a:r>
              <a:rPr lang="ru-RU" dirty="0" smtClean="0"/>
              <a:t> - ковш.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1000108"/>
            <a:ext cx="578647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Что объединяет эти тексты и в чем различия?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Укажите непонятные слова.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Попытайтесь определить значение слов: голубец, корец, лубочная икона.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Подберите антонимы к словам:  живой, звонкий, старинный, нищета, любить, несмелый.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Какие части речи преобладают в тексте и почему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Подберите синонимы к словам:  живой, звонкий, старинный, нищета, любить, несмелый.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Почему в тексте довольно много прилагательных?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Почему автор использует многоточие?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Можно ли считать стилистической ошибкой то, что в первой строфе Бунин употребил слово родник трижды?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Определите ключевые слова текста.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Какие образы создает поэт в стихотворении?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Что общего между словами родник и родина?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Подготовьте выразительное чтение стихотворения.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8" descr="http://s1.pic4you.ru/allimage/y2012/07-28/12216/2287832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20415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785794"/>
            <a:ext cx="66437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с данным текстом помогает учащимся осознать, что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великое рождается из малого (река, рожденная из маленького родника).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Подвожу школьников к осознанию того,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в жизни человека тоже бывает так: наши маленькие дела становятся началом (родником) дел великих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Эти два текста тематически связаны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Их объединяет один и тот же образ – источник.  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прозаическом тексте – это родничок, активный,  деятельный, пробивающий себе дорогу. 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Бунина это родник , «живой и звонкий», близкий и родной, как Родина.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 descr="1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929198"/>
            <a:ext cx="2105011" cy="1668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42844" y="357166"/>
            <a:ext cx="8786874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Хитрый текст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Учащихся привлекают тексты занимательного характера, тексты с необычными заданиями. Их можно использовать для реализации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метапредметных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связей , о которых заявлено в новых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ФГОСах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(русский язык + география; русский язык +биология; русский язык + литература), а также на уроках в конце четверти, когда ребята уже устали, а работать ещё надо.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Ищем ответы в текстах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Найдите в тексте замаскированные в предложениях названия 8 городов мира.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Пример. Жил-был маль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чик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(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Чикаго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Жил-был мальчик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Аго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Он был очень сильным, но в городе был ещё один такой  же силач, по кличке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Реван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И решили они на спор убрать огромный камень, что на проспекте Герани. Словно слон, стал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Реван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толкать глыбу, но она не поддавалась.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Аго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же, не важничая, взял лопату и стал обкапывать камень со всех сторон. Тот так и ушел в землю, и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Аго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мельче хоть размерами, чем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Реван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победил. Ибо знание – сила, господа хорошие!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Ответ: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Чикаго, Ереван, Тегеран, Осло, Женева, Торонто, Гомель, Лагос.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357158" y="142852"/>
            <a:ext cx="8429684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***</a:t>
            </a: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Прочитайте предложения. Являются ли они текстом? Что нужно сделать, чтобы получился текст? Определите правильную последовательность предложений и запишите небольшой рассказ И. Соколова-Микитова.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Птичка выпорхнула из куста черной смородины и закружилась над нашими головами. 2) Птички прилетели кормить птенцов и нас совсем не боялись. 3) Мы осторожно раздвинули густые зеленые ветки и увидели гнездышко. 4) В начале лета из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голубых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яичек вывелись желторотые голые птенчики. 5) В гнездышке лежали четыре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голубых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яичка.</a:t>
            </a:r>
            <a:r>
              <a:rPr lang="ru-RU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2" indent="539750" algn="just" eaLnBrk="0" fontAlgn="base" hangingPunct="0">
              <a:spcBef>
                <a:spcPct val="0"/>
              </a:spcBef>
              <a:spcAft>
                <a:spcPct val="0"/>
              </a:spcAft>
              <a:buAutoNum type="arabicParenR"/>
            </a:pPr>
            <a:r>
              <a:rPr lang="ru-RU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(Проверьте себя: 1, 3, 5, 2, 4.)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***            Работа с текстом (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материал распечатан для каждого ученика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В жаркий летний полдень.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Медом, полевыми цветами густо пахнет в жаркий день свежее сено.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 крутом берегу, там, где начинается сосновый бор, высыпало земляники видимо-невидимо.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Качается под ветром сухая трава. Гоняются над лугом друг за другом веселые стрекозы и перепархивают разноцветные бабочки.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Между травинками по сухим земляным комочкам, по сухой траве спешат-бегут хлопотливые муравьи, несут травинки — строить себе высокий дом.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Хорошо бегать по зеленому душистому лугу и, набегавшись, полежать в траве под березами. И, глядя в небо, слушать кукушку «Ку-ку! Ку-ку! Ку-ку!» — Это вам на счастье. «Ку-ку! ку-ку! ку-ку!» — Это вам на радость. «Ку-ку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ку-ку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! ку-ку!» — Это вам на веселье.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(И. Соколов-Микитов)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Прочитайте текст про себя и перескажите его.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 чем говорится в тексте? Определите его тему и основную мысль. Что отражает заглавие этого текста? Озаглавьте отрывок по выраженному в нем чувству автора. (От того, что видит писатель, его охватывает веселые, радость жизни, и поэтому текст можно назвать «Радость жизни».)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0" y="0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***</a:t>
            </a: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Чтение и анализ отрывка из рассказа В. Бианк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Мы были на охоте в лесу. Втроем: сынишка, я и Джим. Джим — это собачка наша. Коротконожка, уши до земли, хвостик куцый. Замечательная охотничья собачка, хоть и старенькая... Необыкновенно умный и добрый у нас Джим. С другими собаками не дерется, никого никогда не кусает, всем знакомым людям при встрече хвостиком часто-часто машет и, знаете, так по-собачьи, приветливо улыбается.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Беседа по содержанию: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Как автор относится к Джиму? По каким словам это можно определить?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Выпишите из текста слова, которые описывают характер Джима. Добавьте к характеристике собаки свои слова.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Какова основная мысль этого отрывка? Выражена ли она автором прямо или содержится в самом тексте?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500034" y="357166"/>
            <a:ext cx="8286808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***</a:t>
            </a: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Редактирование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ученического сочинения.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Наш сад красивый. Слева от сада темный старый колодец. За ним плещется и журчит веселая речка. На крутом ее берегу поставили памятник героям войны. А за речкой простираются поля золотой пшеницы. С одной стороны поля посажен совсем молодой лесок.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Чтение текста, определение его основной мысли. В каком предложении она выражена? Развивается ли мысль, выраженная в начале абзаца? В основной части?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Исправьте текст, придумав продолжение (т. е. развив основную мысль).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Исправленный вариант запишите.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571472" y="142852"/>
            <a:ext cx="792961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***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А4. В каком порядке должны следовать предложения, чтобы получился текст?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Обучали солдат иноземцы, занимавшие офицерские должности.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2.В потешных войсках Петра всё было как в настоящей армии.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3.Он записался сначала барабанщиком, а потом рядовым солдатом в роту.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4.Царь же не имел никаких преимуществ перед другими.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А.2,1,4,3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Б.1,3,2,4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В.2,4,3,1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Г.3,4,1,2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2844" y="571480"/>
            <a:ext cx="900115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***</a:t>
            </a: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Письмо по памяти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Запишите по памяти отрывок из  стихотворения. Расставьте ударения в словах. Подчеркните те слова, в которых не совпадает количество букв и звуков.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Льет дождь, холодный, точно лед.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Кружатся листья по полянам,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И гуси длинным караваном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Над лесом держат перелёт.   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(И. Бунин)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700</TotalTime>
  <Words>1681</Words>
  <Application>Microsoft Office PowerPoint</Application>
  <PresentationFormat>Экран (4:3)</PresentationFormat>
  <Paragraphs>132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Трек</vt:lpstr>
      <vt:lpstr>Презентация PowerPoint</vt:lpstr>
      <vt:lpstr>Презентация PowerPoint</vt:lpstr>
      <vt:lpstr>ВЫРАЗИТЕЛЬНОЕ  ЧТЕНИЕ</vt:lpstr>
      <vt:lpstr>СЛОВАРНАЯ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Svitlana</cp:lastModifiedBy>
  <cp:revision>80</cp:revision>
  <dcterms:created xsi:type="dcterms:W3CDTF">2014-07-09T16:18:04Z</dcterms:created>
  <dcterms:modified xsi:type="dcterms:W3CDTF">2021-02-10T16:29:22Z</dcterms:modified>
</cp:coreProperties>
</file>