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9" r:id="rId3"/>
    <p:sldId id="370" r:id="rId4"/>
    <p:sldId id="372" r:id="rId5"/>
    <p:sldId id="373" r:id="rId6"/>
    <p:sldId id="374" r:id="rId7"/>
    <p:sldId id="37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DCE0"/>
    <a:srgbClr val="D834C1"/>
    <a:srgbClr val="D5F41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3116"/>
            <a:ext cx="8286808" cy="1428760"/>
          </a:xfrm>
          <a:ln>
            <a:solidFill>
              <a:schemeClr val="accent3"/>
            </a:solidFill>
          </a:ln>
        </p:spPr>
        <p:txBody>
          <a:bodyPr>
            <a:noAutofit/>
          </a:bodyPr>
          <a:lstStyle/>
          <a:p>
            <a:r>
              <a:rPr lang="uk-UA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/>
              <a:t> </a:t>
            </a:r>
            <a:br>
              <a:rPr lang="uk-UA" sz="3600" b="1" dirty="0" smtClean="0"/>
            </a:b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/>
              <a:t>ГОРІННЯ ВУГЛЕВОДНІВ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uk-UA" sz="3600" b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uk-UA" sz="3600" b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643446"/>
            <a:ext cx="8786842" cy="923916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/>
              <a:t>9 клас</a:t>
            </a:r>
          </a:p>
          <a:p>
            <a:r>
              <a:rPr lang="uk-UA" b="1" dirty="0" smtClean="0"/>
              <a:t>ХІМІЯ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000108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ea typeface="Times New Roman"/>
              <a:cs typeface="Times New Roman"/>
            </a:endParaRPr>
          </a:p>
          <a:p>
            <a:r>
              <a:rPr lang="uk-UA" altLang="uk-UA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786454"/>
            <a:ext cx="105727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71736" y="6286520"/>
            <a:ext cx="1785950" cy="428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http://uchportfolio.ru/public_files/109412906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643313"/>
            <a:ext cx="3214710" cy="2583777"/>
          </a:xfrm>
          <a:prstGeom prst="rect">
            <a:avLst/>
          </a:prstGeom>
          <a:noFill/>
        </p:spPr>
      </p:pic>
      <p:pic>
        <p:nvPicPr>
          <p:cNvPr id="11" name="Picture 2" descr="C:\Users\BBK\Desktop\4карт\изображение_viber_2020-04-05_09-46-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571876"/>
            <a:ext cx="2643206" cy="280978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071670" y="22145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00166" y="4786322"/>
            <a:ext cx="1214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/>
              <a:t>§ 29. </a:t>
            </a:r>
            <a:r>
              <a:rPr lang="ru-RU" sz="1000" b="1" dirty="0" err="1" smtClean="0"/>
              <a:t>Горіння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вуглеводнів</a:t>
            </a:r>
            <a:endParaRPr lang="ru-RU" sz="1000" b="1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32147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ГОРІННЯ</a:t>
            </a:r>
            <a:r>
              <a:rPr lang="ru-RU" dirty="0" smtClean="0"/>
              <a:t> </a:t>
            </a:r>
          </a:p>
          <a:p>
            <a:pPr algn="just"/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складний</a:t>
            </a:r>
            <a:r>
              <a:rPr lang="ru-RU" dirty="0" smtClean="0"/>
              <a:t> </a:t>
            </a:r>
            <a:r>
              <a:rPr lang="ru-RU" dirty="0" err="1" smtClean="0"/>
              <a:t>фізико-хімічний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, основу </a:t>
            </a:r>
            <a:r>
              <a:rPr lang="ru-RU" dirty="0" err="1" smtClean="0"/>
              <a:t>якого</a:t>
            </a:r>
            <a:r>
              <a:rPr lang="ru-RU" dirty="0" smtClean="0"/>
              <a:t> становить </a:t>
            </a:r>
            <a:r>
              <a:rPr lang="ru-RU" dirty="0" err="1" smtClean="0"/>
              <a:t>швидка</a:t>
            </a:r>
            <a:r>
              <a:rPr lang="ru-RU" dirty="0" smtClean="0"/>
              <a:t> </a:t>
            </a:r>
            <a:r>
              <a:rPr lang="ru-RU" dirty="0" err="1" smtClean="0"/>
              <a:t>окисно-відновна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інтенсивним</a:t>
            </a:r>
            <a:r>
              <a:rPr lang="ru-RU" dirty="0" smtClean="0"/>
              <a:t> </a:t>
            </a:r>
            <a:r>
              <a:rPr lang="ru-RU" dirty="0" err="1" smtClean="0"/>
              <a:t>виділенням</a:t>
            </a:r>
            <a:r>
              <a:rPr lang="ru-RU" dirty="0" smtClean="0"/>
              <a:t> у </a:t>
            </a:r>
            <a:r>
              <a:rPr lang="ru-RU" dirty="0" err="1" smtClean="0"/>
              <a:t>навколишнє</a:t>
            </a:r>
            <a:r>
              <a:rPr lang="ru-RU" dirty="0" smtClean="0"/>
              <a:t> </a:t>
            </a:r>
            <a:r>
              <a:rPr lang="ru-RU" dirty="0" err="1" smtClean="0"/>
              <a:t>середовище</a:t>
            </a:r>
            <a:r>
              <a:rPr lang="ru-RU" dirty="0" smtClean="0"/>
              <a:t> </a:t>
            </a:r>
            <a:r>
              <a:rPr lang="ru-RU" dirty="0" err="1" smtClean="0"/>
              <a:t>теплової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світлової</a:t>
            </a:r>
            <a:r>
              <a:rPr lang="ru-RU" dirty="0" smtClean="0"/>
              <a:t> </a:t>
            </a:r>
            <a:r>
              <a:rPr lang="ru-RU" dirty="0" err="1" smtClean="0"/>
              <a:t>енергії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Поширеними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неорганічних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органічних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за </a:t>
            </a:r>
            <a:r>
              <a:rPr lang="ru-RU" dirty="0" err="1" smtClean="0"/>
              <a:t>участю</a:t>
            </a:r>
            <a:r>
              <a:rPr lang="ru-RU" dirty="0" smtClean="0"/>
              <a:t> </a:t>
            </a:r>
            <a:r>
              <a:rPr lang="ru-RU" dirty="0" err="1" smtClean="0"/>
              <a:t>кисню</a:t>
            </a:r>
            <a:r>
              <a:rPr lang="ru-RU" dirty="0" smtClean="0"/>
              <a:t>. </a:t>
            </a:r>
          </a:p>
          <a:p>
            <a:pPr algn="just"/>
            <a:r>
              <a:rPr lang="ru-RU" dirty="0" err="1" smtClean="0"/>
              <a:t>Хоча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 галогенах, парах </a:t>
            </a:r>
            <a:r>
              <a:rPr lang="ru-RU" dirty="0" err="1" smtClean="0"/>
              <a:t>сірки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endParaRPr lang="ru-RU" dirty="0"/>
          </a:p>
        </p:txBody>
      </p:sp>
      <p:pic>
        <p:nvPicPr>
          <p:cNvPr id="4100" name="Picture 4" descr="https://upload.wikimedia.org/wikipedia/commons/thumb/3/3c/Et_baal.jpg/240px-Et_ba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500438"/>
            <a:ext cx="2286000" cy="3048001"/>
          </a:xfrm>
          <a:prstGeom prst="rect">
            <a:avLst/>
          </a:prstGeom>
          <a:noFill/>
        </p:spPr>
      </p:pic>
      <p:pic>
        <p:nvPicPr>
          <p:cNvPr id="4102" name="Picture 6" descr="https://kolomna-news.ru/wp-content/uploads/2018/05/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571480"/>
            <a:ext cx="4494167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4572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ГОРІННЯ ВУГЛЕВОДНІВ</a:t>
            </a:r>
          </a:p>
          <a:p>
            <a:pPr algn="just"/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вуглеводні</a:t>
            </a:r>
            <a:r>
              <a:rPr lang="ru-RU" dirty="0" smtClean="0"/>
              <a:t>,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їхнього</a:t>
            </a:r>
            <a:r>
              <a:rPr lang="ru-RU" dirty="0" smtClean="0"/>
              <a:t> агрегатного стану, </a:t>
            </a:r>
            <a:r>
              <a:rPr lang="ru-RU" dirty="0" err="1" smtClean="0"/>
              <a:t>горять</a:t>
            </a:r>
            <a:r>
              <a:rPr lang="ru-RU" dirty="0" smtClean="0"/>
              <a:t>. </a:t>
            </a:r>
          </a:p>
          <a:p>
            <a:pPr algn="just"/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неповне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вдома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користуєтеся</a:t>
            </a:r>
            <a:r>
              <a:rPr lang="ru-RU" dirty="0" smtClean="0"/>
              <a:t> </a:t>
            </a:r>
            <a:r>
              <a:rPr lang="ru-RU" dirty="0" err="1" smtClean="0"/>
              <a:t>газовими</a:t>
            </a:r>
            <a:r>
              <a:rPr lang="ru-RU" dirty="0" smtClean="0"/>
              <a:t> плитами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централізованим</a:t>
            </a:r>
            <a:r>
              <a:rPr lang="ru-RU" dirty="0" smtClean="0"/>
              <a:t> </a:t>
            </a:r>
            <a:r>
              <a:rPr lang="ru-RU" dirty="0" err="1" smtClean="0"/>
              <a:t>поданням</a:t>
            </a:r>
            <a:r>
              <a:rPr lang="ru-RU" dirty="0" smtClean="0"/>
              <a:t> </a:t>
            </a:r>
            <a:r>
              <a:rPr lang="ru-RU" dirty="0" err="1" smtClean="0"/>
              <a:t>палива</a:t>
            </a:r>
            <a:r>
              <a:rPr lang="ru-RU" dirty="0" smtClean="0"/>
              <a:t>, то одну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реакцій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разів</a:t>
            </a:r>
            <a:r>
              <a:rPr lang="ru-RU" dirty="0" smtClean="0"/>
              <a:t> проводили </a:t>
            </a:r>
            <a:r>
              <a:rPr lang="ru-RU" dirty="0" err="1" smtClean="0"/>
              <a:t>самі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природний</a:t>
            </a:r>
            <a:r>
              <a:rPr lang="ru-RU" dirty="0" smtClean="0"/>
              <a:t> газ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80 % метану.</a:t>
            </a:r>
          </a:p>
          <a:p>
            <a:pPr algn="just"/>
            <a:r>
              <a:rPr lang="ru-RU" dirty="0" smtClean="0"/>
              <a:t>СН</a:t>
            </a:r>
            <a:r>
              <a:rPr lang="ru-RU" baseline="-25000" dirty="0" smtClean="0"/>
              <a:t>4</a:t>
            </a:r>
            <a:r>
              <a:rPr lang="ru-RU" dirty="0" smtClean="0"/>
              <a:t> + 2О</a:t>
            </a:r>
            <a:r>
              <a:rPr lang="ru-RU" baseline="-25000" dirty="0" smtClean="0"/>
              <a:t>2 </a:t>
            </a:r>
            <a:r>
              <a:rPr lang="ru-RU" dirty="0" smtClean="0"/>
              <a:t>→</a:t>
            </a:r>
            <a:r>
              <a:rPr lang="ru-RU" baseline="-25000" dirty="0" smtClean="0"/>
              <a:t> </a:t>
            </a:r>
            <a:r>
              <a:rPr lang="ru-RU" dirty="0" smtClean="0"/>
              <a:t>СО</a:t>
            </a:r>
            <a:r>
              <a:rPr lang="ru-RU" baseline="-25000" dirty="0" smtClean="0"/>
              <a:t>2</a:t>
            </a:r>
            <a:r>
              <a:rPr lang="ru-RU" dirty="0" smtClean="0"/>
              <a:t> + 2Н</a:t>
            </a:r>
            <a:r>
              <a:rPr lang="ru-RU" baseline="-25000" dirty="0" smtClean="0"/>
              <a:t>2</a:t>
            </a:r>
            <a:r>
              <a:rPr lang="ru-RU" dirty="0" smtClean="0"/>
              <a:t>О; </a:t>
            </a:r>
            <a:r>
              <a:rPr lang="el-GR" dirty="0" smtClean="0"/>
              <a:t>ΔΗ = -890,5 </a:t>
            </a:r>
            <a:r>
              <a:rPr lang="ru-RU" dirty="0" err="1" smtClean="0"/>
              <a:t>кдж</a:t>
            </a:r>
            <a:endParaRPr lang="ru-RU" dirty="0" smtClean="0"/>
          </a:p>
          <a:p>
            <a:pPr algn="just"/>
            <a:r>
              <a:rPr lang="ru-RU" dirty="0" err="1" smtClean="0"/>
              <a:t>Подібним</a:t>
            </a:r>
            <a:r>
              <a:rPr lang="ru-RU" dirty="0" smtClean="0"/>
              <a:t> чином </a:t>
            </a:r>
            <a:r>
              <a:rPr lang="ru-RU" dirty="0" err="1" smtClean="0"/>
              <a:t>взаємодіють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киснем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гомологи метану.</a:t>
            </a:r>
          </a:p>
          <a:p>
            <a:pPr algn="just"/>
            <a:r>
              <a:rPr lang="ru-RU" dirty="0" smtClean="0"/>
              <a:t>2С</a:t>
            </a:r>
            <a:r>
              <a:rPr lang="ru-RU" baseline="-25000" dirty="0" smtClean="0"/>
              <a:t>4</a:t>
            </a:r>
            <a:r>
              <a:rPr lang="ru-RU" dirty="0" smtClean="0"/>
              <a:t>Н</a:t>
            </a:r>
            <a:r>
              <a:rPr lang="ru-RU" baseline="-25000" dirty="0" smtClean="0"/>
              <a:t>10</a:t>
            </a:r>
            <a:r>
              <a:rPr lang="ru-RU" dirty="0" smtClean="0"/>
              <a:t> + 13О</a:t>
            </a:r>
            <a:r>
              <a:rPr lang="ru-RU" baseline="-25000" dirty="0" smtClean="0"/>
              <a:t>2 </a:t>
            </a:r>
            <a:r>
              <a:rPr lang="ru-RU" dirty="0" smtClean="0"/>
              <a:t>→</a:t>
            </a:r>
            <a:r>
              <a:rPr lang="ru-RU" baseline="-25000" dirty="0" smtClean="0"/>
              <a:t> </a:t>
            </a:r>
            <a:r>
              <a:rPr lang="ru-RU" dirty="0" smtClean="0"/>
              <a:t>8СО</a:t>
            </a:r>
            <a:r>
              <a:rPr lang="ru-RU" baseline="-25000" dirty="0" smtClean="0"/>
              <a:t>2</a:t>
            </a:r>
            <a:r>
              <a:rPr lang="ru-RU" dirty="0" smtClean="0"/>
              <a:t> + 10Н</a:t>
            </a:r>
            <a:r>
              <a:rPr lang="ru-RU" baseline="-25000" dirty="0" smtClean="0"/>
              <a:t>2</a:t>
            </a:r>
            <a:r>
              <a:rPr lang="ru-RU" dirty="0" smtClean="0"/>
              <a:t>О</a:t>
            </a:r>
          </a:p>
          <a:p>
            <a:pPr algn="just"/>
            <a:r>
              <a:rPr lang="ru-RU" dirty="0" smtClean="0"/>
              <a:t>У </a:t>
            </a:r>
            <a:r>
              <a:rPr lang="ru-RU" dirty="0" err="1" smtClean="0"/>
              <a:t>хімічних</a:t>
            </a:r>
            <a:r>
              <a:rPr lang="ru-RU" dirty="0" smtClean="0"/>
              <a:t> </a:t>
            </a:r>
            <a:r>
              <a:rPr lang="ru-RU" dirty="0" err="1" smtClean="0"/>
              <a:t>рівняннях</a:t>
            </a:r>
            <a:r>
              <a:rPr lang="ru-RU" dirty="0" smtClean="0"/>
              <a:t> за </a:t>
            </a:r>
            <a:r>
              <a:rPr lang="ru-RU" dirty="0" err="1" smtClean="0"/>
              <a:t>участю</a:t>
            </a:r>
            <a:r>
              <a:rPr lang="ru-RU" dirty="0" smtClean="0"/>
              <a:t> </a:t>
            </a:r>
            <a:r>
              <a:rPr lang="ru-RU" dirty="0" err="1" smtClean="0"/>
              <a:t>органічних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лівою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правою </a:t>
            </a:r>
            <a:r>
              <a:rPr lang="ru-RU" dirty="0" err="1" smtClean="0"/>
              <a:t>частинами</a:t>
            </a:r>
            <a:r>
              <a:rPr lang="ru-RU" dirty="0" smtClean="0"/>
              <a:t> </a:t>
            </a:r>
            <a:r>
              <a:rPr lang="ru-RU" dirty="0" err="1" smtClean="0"/>
              <a:t>прийнято</a:t>
            </a:r>
            <a:r>
              <a:rPr lang="ru-RU" dirty="0" smtClean="0"/>
              <a:t> </a:t>
            </a:r>
            <a:r>
              <a:rPr lang="ru-RU" dirty="0" err="1" smtClean="0"/>
              <a:t>ставити</a:t>
            </a:r>
            <a:r>
              <a:rPr lang="ru-RU" dirty="0" smtClean="0"/>
              <a:t> </a:t>
            </a:r>
            <a:r>
              <a:rPr lang="ru-RU" dirty="0" err="1" smtClean="0"/>
              <a:t>замість</a:t>
            </a:r>
            <a:r>
              <a:rPr lang="ru-RU" dirty="0" smtClean="0"/>
              <a:t> знака «=» </a:t>
            </a:r>
            <a:r>
              <a:rPr lang="ru-RU" dirty="0" err="1" smtClean="0"/>
              <a:t>стрілку</a:t>
            </a:r>
            <a:r>
              <a:rPr lang="ru-RU" dirty="0" smtClean="0"/>
              <a:t> «→», </a:t>
            </a:r>
            <a:r>
              <a:rPr lang="ru-RU" dirty="0" err="1" smtClean="0"/>
              <a:t>напрямлену</a:t>
            </a:r>
            <a:r>
              <a:rPr lang="ru-RU" dirty="0" smtClean="0"/>
              <a:t> в </a:t>
            </a:r>
            <a:r>
              <a:rPr lang="ru-RU" dirty="0" err="1" smtClean="0"/>
              <a:t>бік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роблять</a:t>
            </a:r>
            <a:r>
              <a:rPr lang="ru-RU" dirty="0" smtClean="0"/>
              <a:t> для того,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 </a:t>
            </a:r>
            <a:r>
              <a:rPr lang="ru-RU" dirty="0" err="1" smtClean="0"/>
              <a:t>плутанини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подвійним</a:t>
            </a:r>
            <a:r>
              <a:rPr lang="ru-RU" dirty="0" smtClean="0"/>
              <a:t> </a:t>
            </a:r>
            <a:r>
              <a:rPr lang="ru-RU" dirty="0" err="1" smtClean="0"/>
              <a:t>зв'язком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Етен</a:t>
            </a:r>
            <a:r>
              <a:rPr lang="ru-RU" dirty="0" smtClean="0"/>
              <a:t> та </a:t>
            </a:r>
            <a:r>
              <a:rPr lang="ru-RU" dirty="0" err="1" smtClean="0"/>
              <a:t>етин</a:t>
            </a:r>
            <a:r>
              <a:rPr lang="ru-RU" dirty="0" smtClean="0"/>
              <a:t>, </a:t>
            </a:r>
            <a:r>
              <a:rPr lang="ru-RU" dirty="0" err="1" smtClean="0"/>
              <a:t>подібно</a:t>
            </a:r>
            <a:r>
              <a:rPr lang="ru-RU" dirty="0" smtClean="0"/>
              <a:t> до </a:t>
            </a:r>
            <a:r>
              <a:rPr lang="ru-RU" dirty="0" err="1" smtClean="0"/>
              <a:t>алканів</a:t>
            </a:r>
            <a:r>
              <a:rPr lang="ru-RU" dirty="0" smtClean="0"/>
              <a:t>, </a:t>
            </a:r>
            <a:r>
              <a:rPr lang="ru-RU" dirty="0" err="1" smtClean="0"/>
              <a:t>горять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утворенням</a:t>
            </a:r>
            <a:r>
              <a:rPr lang="ru-RU" dirty="0" smtClean="0"/>
              <a:t> </a:t>
            </a:r>
            <a:r>
              <a:rPr lang="ru-RU" dirty="0" err="1" smtClean="0"/>
              <a:t>вуглекислого</a:t>
            </a:r>
            <a:r>
              <a:rPr lang="ru-RU" dirty="0" smtClean="0"/>
              <a:t> газу </a:t>
            </a:r>
            <a:r>
              <a:rPr lang="ru-RU" dirty="0" err="1" smtClean="0"/>
              <a:t>й</a:t>
            </a:r>
            <a:r>
              <a:rPr lang="ru-RU" dirty="0" smtClean="0"/>
              <a:t> води</a:t>
            </a:r>
            <a:endParaRPr lang="ru-RU" dirty="0"/>
          </a:p>
        </p:txBody>
      </p:sp>
      <p:pic>
        <p:nvPicPr>
          <p:cNvPr id="3" name="Picture 2" descr="http://russia-ic.com/img/education_science/gas_fla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500042"/>
            <a:ext cx="2381250" cy="222885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500042"/>
            <a:ext cx="3286148" cy="567847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Демонстраційний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дослід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підставці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розмістимо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стакан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вапняною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водою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свічку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виготовлену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парафіну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—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суміші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твердих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насичених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вуглеводнів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до складу молекул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яких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входить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від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18 до 40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атомів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Карбону.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Запалимо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свічку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відразу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ж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накриємо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її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скляним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ковпаком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можна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скористатися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2-3-літровою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скляною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банкою),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який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щільно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прилягає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до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підставки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Після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того як весь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кисень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що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був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під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ковпаком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чи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банці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витратиться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свічка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згасне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. За час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проведення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досліду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вапняна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вода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помутніє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що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доказом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наявності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серед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продуктів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реакції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вуглекислого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газу, а 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стінках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посудини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з'являться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краплі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води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292B2C"/>
                </a:solidFill>
                <a:effectLst/>
                <a:latin typeface="Roboto"/>
                <a:cs typeface="Arial" pitchFamily="34" charset="0"/>
              </a:rPr>
              <a:t>  </a:t>
            </a:r>
            <a:endParaRPr kumimoji="0" lang="ru-RU" sz="10600" b="0" i="0" u="none" strike="noStrike" cap="none" normalizeH="0" baseline="0" dirty="0" smtClean="0">
              <a:ln>
                <a:noFill/>
              </a:ln>
              <a:solidFill>
                <a:srgbClr val="292B2C"/>
              </a:solidFill>
              <a:effectLst/>
              <a:latin typeface="Roboto"/>
              <a:cs typeface="Arial" pitchFamily="34" charset="0"/>
            </a:endParaRPr>
          </a:p>
        </p:txBody>
      </p:sp>
      <p:pic>
        <p:nvPicPr>
          <p:cNvPr id="1026" name="Picture 2" descr="https://history.vn.ua/pidruchniki/yaroshenko-chemistry-9-class-2017/yaroshenko-chemistry-9-class-2017.files/image1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428736"/>
            <a:ext cx="4649494" cy="182880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450059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Контрольоване</a:t>
            </a:r>
            <a:r>
              <a:rPr lang="ru-RU" dirty="0" smtClean="0"/>
              <a:t> </a:t>
            </a:r>
            <a:r>
              <a:rPr lang="ru-RU" dirty="0" err="1" smtClean="0"/>
              <a:t>згоряння</a:t>
            </a:r>
            <a:r>
              <a:rPr lang="ru-RU" dirty="0" smtClean="0"/>
              <a:t> </a:t>
            </a:r>
            <a:r>
              <a:rPr lang="ru-RU" dirty="0" err="1" smtClean="0"/>
              <a:t>сумішей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бензину, природного газу)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у </a:t>
            </a:r>
            <a:r>
              <a:rPr lang="ru-RU" dirty="0" err="1" smtClean="0"/>
              <a:t>двигунах</a:t>
            </a:r>
            <a:r>
              <a:rPr lang="ru-RU" dirty="0" smtClean="0"/>
              <a:t> </a:t>
            </a:r>
            <a:r>
              <a:rPr lang="ru-RU" dirty="0" err="1" smtClean="0"/>
              <a:t>внутрішнього</a:t>
            </a:r>
            <a:r>
              <a:rPr lang="ru-RU" dirty="0" smtClean="0"/>
              <a:t> </a:t>
            </a:r>
            <a:r>
              <a:rPr lang="ru-RU" dirty="0" err="1" smtClean="0"/>
              <a:t>згоряння</a:t>
            </a:r>
            <a:r>
              <a:rPr lang="ru-RU" dirty="0" smtClean="0"/>
              <a:t> </a:t>
            </a:r>
            <a:r>
              <a:rPr lang="ru-RU" dirty="0" err="1" smtClean="0"/>
              <a:t>автомобілів</a:t>
            </a:r>
            <a:r>
              <a:rPr lang="ru-RU" dirty="0" smtClean="0"/>
              <a:t>, </a:t>
            </a:r>
            <a:r>
              <a:rPr lang="ru-RU" dirty="0" err="1" smtClean="0"/>
              <a:t>тракторів</a:t>
            </a:r>
            <a:r>
              <a:rPr lang="ru-RU" dirty="0" smtClean="0"/>
              <a:t>, </a:t>
            </a:r>
            <a:r>
              <a:rPr lang="ru-RU" dirty="0" err="1" smtClean="0"/>
              <a:t>мотоциклів</a:t>
            </a:r>
            <a:r>
              <a:rPr lang="ru-RU" dirty="0" smtClean="0"/>
              <a:t> та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техніки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</a:t>
            </a:r>
            <a:r>
              <a:rPr lang="ru-RU" dirty="0" err="1" smtClean="0"/>
              <a:t>розрізняють</a:t>
            </a:r>
            <a:r>
              <a:rPr lang="ru-RU" dirty="0" smtClean="0"/>
              <a:t> </a:t>
            </a:r>
            <a:r>
              <a:rPr lang="ru-RU" dirty="0" err="1" smtClean="0"/>
              <a:t>легкозаймисті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горючі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До </a:t>
            </a:r>
            <a:r>
              <a:rPr lang="ru-RU" dirty="0" err="1" smtClean="0"/>
              <a:t>легкозаймистих</a:t>
            </a:r>
            <a:r>
              <a:rPr lang="ru-RU" dirty="0" smtClean="0"/>
              <a:t> </a:t>
            </a:r>
            <a:r>
              <a:rPr lang="ru-RU" dirty="0" err="1" smtClean="0"/>
              <a:t>належить</a:t>
            </a:r>
            <a:r>
              <a:rPr lang="ru-RU" dirty="0" smtClean="0"/>
              <a:t> бензин — </a:t>
            </a:r>
            <a:r>
              <a:rPr lang="ru-RU" dirty="0" err="1" smtClean="0"/>
              <a:t>суміш</a:t>
            </a:r>
            <a:r>
              <a:rPr lang="ru-RU" dirty="0" smtClean="0"/>
              <a:t> </a:t>
            </a:r>
            <a:r>
              <a:rPr lang="ru-RU" dirty="0" err="1" smtClean="0"/>
              <a:t>рідких</a:t>
            </a:r>
            <a:r>
              <a:rPr lang="ru-RU" dirty="0" smtClean="0"/>
              <a:t> </a:t>
            </a:r>
            <a:r>
              <a:rPr lang="ru-RU" dirty="0" err="1" smtClean="0"/>
              <a:t>алканів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вмістом</a:t>
            </a:r>
            <a:r>
              <a:rPr lang="ru-RU" dirty="0" smtClean="0"/>
              <a:t> </a:t>
            </a:r>
            <a:r>
              <a:rPr lang="ru-RU" dirty="0" err="1" smtClean="0"/>
              <a:t>атомів</a:t>
            </a:r>
            <a:r>
              <a:rPr lang="ru-RU" dirty="0" smtClean="0"/>
              <a:t> Карбону в молекулах </a:t>
            </a:r>
            <a:r>
              <a:rPr lang="ru-RU" dirty="0" err="1" smtClean="0"/>
              <a:t>від</a:t>
            </a:r>
            <a:r>
              <a:rPr lang="ru-RU" dirty="0" smtClean="0"/>
              <a:t> 5 до 11 </a:t>
            </a:r>
            <a:r>
              <a:rPr lang="ru-RU" dirty="0" err="1" smtClean="0"/>
              <a:t>атомів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До горючих </a:t>
            </a:r>
            <a:r>
              <a:rPr lang="ru-RU" dirty="0" err="1" smtClean="0"/>
              <a:t>вуглеводнів</a:t>
            </a:r>
            <a:r>
              <a:rPr lang="ru-RU" dirty="0" smtClean="0"/>
              <a:t> </a:t>
            </a:r>
            <a:r>
              <a:rPr lang="ru-RU" dirty="0" err="1" smtClean="0"/>
              <a:t>належить</a:t>
            </a:r>
            <a:r>
              <a:rPr lang="ru-RU" dirty="0" smtClean="0"/>
              <a:t> мазут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вмістом</a:t>
            </a:r>
            <a:r>
              <a:rPr lang="ru-RU" dirty="0" smtClean="0"/>
              <a:t> </a:t>
            </a:r>
            <a:r>
              <a:rPr lang="ru-RU" dirty="0" err="1" smtClean="0"/>
              <a:t>атомів</a:t>
            </a:r>
            <a:r>
              <a:rPr lang="ru-RU" dirty="0" smtClean="0"/>
              <a:t> Карбону в молекулах </a:t>
            </a:r>
            <a:r>
              <a:rPr lang="ru-RU" dirty="0" err="1" smtClean="0"/>
              <a:t>понад</a:t>
            </a:r>
            <a:r>
              <a:rPr lang="ru-RU" dirty="0" smtClean="0"/>
              <a:t> 20 </a:t>
            </a:r>
            <a:r>
              <a:rPr lang="ru-RU" dirty="0" err="1" smtClean="0"/>
              <a:t>атомів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Бензин, гас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горять</a:t>
            </a:r>
            <a:r>
              <a:rPr lang="ru-RU" dirty="0" smtClean="0"/>
              <a:t>, </a:t>
            </a:r>
            <a:r>
              <a:rPr lang="ru-RU" dirty="0" err="1" smtClean="0"/>
              <a:t>неможливо</a:t>
            </a:r>
            <a:r>
              <a:rPr lang="ru-RU" dirty="0" smtClean="0"/>
              <a:t> </a:t>
            </a:r>
            <a:r>
              <a:rPr lang="ru-RU" dirty="0" err="1" smtClean="0"/>
              <a:t>загасити</a:t>
            </a:r>
            <a:r>
              <a:rPr lang="ru-RU" dirty="0" smtClean="0"/>
              <a:t> водою.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водою не </a:t>
            </a:r>
            <a:r>
              <a:rPr lang="ru-RU" dirty="0" err="1" smtClean="0"/>
              <a:t>змішуються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доволі</a:t>
            </a:r>
            <a:r>
              <a:rPr lang="ru-RU" dirty="0" smtClean="0"/>
              <a:t> </a:t>
            </a:r>
            <a:r>
              <a:rPr lang="ru-RU" dirty="0" err="1" smtClean="0"/>
              <a:t>високі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. При </a:t>
            </a:r>
            <a:r>
              <a:rPr lang="ru-RU" dirty="0" err="1" smtClean="0"/>
              <a:t>використанні</a:t>
            </a:r>
            <a:r>
              <a:rPr lang="ru-RU" dirty="0" smtClean="0"/>
              <a:t> </a:t>
            </a:r>
            <a:r>
              <a:rPr lang="ru-RU" dirty="0" err="1" smtClean="0"/>
              <a:t>легкозаймистих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 smtClean="0"/>
              <a:t>дотримуватися</a:t>
            </a:r>
            <a:r>
              <a:rPr lang="ru-RU" dirty="0" smtClean="0"/>
              <a:t> правил </a:t>
            </a:r>
            <a:r>
              <a:rPr lang="ru-RU" dirty="0" err="1" smtClean="0"/>
              <a:t>поводження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ними </a:t>
            </a:r>
            <a:r>
              <a:rPr lang="ru-RU" dirty="0" err="1" smtClean="0"/>
              <a:t>й</a:t>
            </a:r>
            <a:r>
              <a:rPr lang="ru-RU" dirty="0" smtClean="0"/>
              <a:t> бути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обережними</a:t>
            </a:r>
            <a:endParaRPr lang="ru-RU" dirty="0"/>
          </a:p>
        </p:txBody>
      </p:sp>
      <p:pic>
        <p:nvPicPr>
          <p:cNvPr id="29698" name="Picture 2" descr="https://poradumo.com.ua/wp-content/uploads/2015/11/4e45ed0c9d8334e4fa249e416cb888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36"/>
            <a:ext cx="3714729" cy="2786047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/>
              <a:t>РОЗРАХУНКИ ЗА РІВНЯННЯМИ РЕАКЦІЙ ГОРІННЯ ВУГЛЕВОДНІВ. </a:t>
            </a:r>
          </a:p>
          <a:p>
            <a:pPr algn="just"/>
            <a:r>
              <a:rPr lang="ru-RU" dirty="0" smtClean="0"/>
              <a:t>За </a:t>
            </a:r>
            <a:r>
              <a:rPr lang="ru-RU" dirty="0" err="1" smtClean="0"/>
              <a:t>цими</a:t>
            </a:r>
            <a:r>
              <a:rPr lang="ru-RU" dirty="0" smtClean="0"/>
              <a:t> </a:t>
            </a:r>
            <a:r>
              <a:rPr lang="ru-RU" dirty="0" err="1" smtClean="0"/>
              <a:t>рівняннями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проводити</a:t>
            </a:r>
            <a:r>
              <a:rPr lang="ru-RU" dirty="0" smtClean="0"/>
              <a:t> добре </a:t>
            </a:r>
            <a:r>
              <a:rPr lang="ru-RU" dirty="0" err="1" smtClean="0"/>
              <a:t>відомі</a:t>
            </a:r>
            <a:r>
              <a:rPr lang="ru-RU" dirty="0" smtClean="0"/>
              <a:t> вам </a:t>
            </a:r>
            <a:r>
              <a:rPr lang="ru-RU" dirty="0" err="1" smtClean="0"/>
              <a:t>з</a:t>
            </a:r>
            <a:r>
              <a:rPr lang="ru-RU" dirty="0" smtClean="0"/>
              <a:t> 8 </a:t>
            </a:r>
            <a:r>
              <a:rPr lang="ru-RU" dirty="0" err="1" smtClean="0"/>
              <a:t>класу</a:t>
            </a:r>
            <a:r>
              <a:rPr lang="ru-RU" dirty="0" smtClean="0"/>
              <a:t> </a:t>
            </a:r>
            <a:r>
              <a:rPr lang="ru-RU" dirty="0" err="1" smtClean="0"/>
              <a:t>обчислення</a:t>
            </a:r>
            <a:r>
              <a:rPr lang="ru-RU" dirty="0" smtClean="0"/>
              <a:t> </a:t>
            </a:r>
            <a:r>
              <a:rPr lang="ru-RU" dirty="0" err="1" smtClean="0"/>
              <a:t>маси</a:t>
            </a:r>
            <a:r>
              <a:rPr lang="ru-RU" dirty="0" smtClean="0"/>
              <a:t>, </a:t>
            </a:r>
            <a:r>
              <a:rPr lang="ru-RU" dirty="0" err="1" smtClean="0"/>
              <a:t>об'єму</a:t>
            </a:r>
            <a:r>
              <a:rPr lang="ru-RU" dirty="0" smtClean="0"/>
              <a:t>,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належать до </a:t>
            </a:r>
            <a:r>
              <a:rPr lang="ru-RU" dirty="0" err="1" smtClean="0"/>
              <a:t>екзотермічних</a:t>
            </a:r>
            <a:r>
              <a:rPr lang="ru-RU" dirty="0" smtClean="0"/>
              <a:t> </a:t>
            </a:r>
            <a:r>
              <a:rPr lang="ru-RU" dirty="0" err="1" smtClean="0"/>
              <a:t>реакцій</a:t>
            </a:r>
            <a:r>
              <a:rPr lang="ru-RU" dirty="0" smtClean="0"/>
              <a:t>, то </a:t>
            </a:r>
            <a:r>
              <a:rPr lang="ru-RU" dirty="0" err="1" smtClean="0"/>
              <a:t>обчислення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здійснювати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за </a:t>
            </a:r>
            <a:r>
              <a:rPr lang="ru-RU" dirty="0" err="1" smtClean="0"/>
              <a:t>термохімічними</a:t>
            </a:r>
            <a:r>
              <a:rPr lang="ru-RU" dirty="0" smtClean="0"/>
              <a:t> </a:t>
            </a:r>
            <a:r>
              <a:rPr lang="ru-RU" dirty="0" err="1" smtClean="0"/>
              <a:t>рівняннями</a:t>
            </a:r>
            <a:r>
              <a:rPr lang="ru-RU" dirty="0" smtClean="0"/>
              <a:t>.</a:t>
            </a:r>
          </a:p>
          <a:p>
            <a:pPr algn="just"/>
            <a:r>
              <a:rPr lang="ru-RU" b="1" dirty="0" err="1" smtClean="0"/>
              <a:t>Попрацюйте</a:t>
            </a:r>
            <a:r>
              <a:rPr lang="ru-RU" b="1" dirty="0" smtClean="0"/>
              <a:t> </a:t>
            </a:r>
            <a:r>
              <a:rPr lang="ru-RU" b="1" dirty="0" err="1" smtClean="0"/>
              <a:t>групами</a:t>
            </a:r>
            <a:endParaRPr lang="ru-RU" dirty="0" smtClean="0"/>
          </a:p>
          <a:p>
            <a:pPr algn="just"/>
            <a:r>
              <a:rPr lang="ru-RU" i="1" dirty="0" err="1" smtClean="0"/>
              <a:t>Розв'яжіть</a:t>
            </a:r>
            <a:r>
              <a:rPr lang="ru-RU" i="1" dirty="0" smtClean="0"/>
              <a:t> </a:t>
            </a:r>
            <a:r>
              <a:rPr lang="ru-RU" i="1" dirty="0" err="1" smtClean="0"/>
              <a:t>задачі</a:t>
            </a:r>
            <a:r>
              <a:rPr lang="ru-RU" i="1" dirty="0" smtClean="0"/>
              <a:t> за </a:t>
            </a:r>
            <a:r>
              <a:rPr lang="ru-RU" i="1" dirty="0" err="1" smtClean="0"/>
              <a:t>рівняннями</a:t>
            </a:r>
            <a:r>
              <a:rPr lang="ru-RU" i="1" dirty="0" smtClean="0"/>
              <a:t> </a:t>
            </a:r>
            <a:r>
              <a:rPr lang="ru-RU" i="1" dirty="0" err="1" smtClean="0"/>
              <a:t>реакцій</a:t>
            </a:r>
            <a:r>
              <a:rPr lang="ru-RU" i="1" dirty="0" smtClean="0"/>
              <a:t> </a:t>
            </a:r>
            <a:r>
              <a:rPr lang="ru-RU" i="1" dirty="0" err="1" smtClean="0"/>
              <a:t>горіння</a:t>
            </a:r>
            <a:r>
              <a:rPr lang="ru-RU" i="1" dirty="0" smtClean="0"/>
              <a:t> </a:t>
            </a:r>
            <a:r>
              <a:rPr lang="ru-RU" i="1" dirty="0" err="1" smtClean="0"/>
              <a:t>вуглеводнів</a:t>
            </a:r>
            <a:r>
              <a:rPr lang="ru-RU" i="1" dirty="0" smtClean="0"/>
              <a:t>.</a:t>
            </a:r>
            <a:endParaRPr lang="ru-RU" dirty="0" smtClean="0"/>
          </a:p>
          <a:p>
            <a:pPr algn="just"/>
            <a:r>
              <a:rPr lang="ru-RU" b="1" i="1" dirty="0" smtClean="0"/>
              <a:t>Задача 1.</a:t>
            </a:r>
            <a:r>
              <a:rPr lang="ru-RU" i="1" dirty="0" smtClean="0"/>
              <a:t> </a:t>
            </a:r>
            <a:r>
              <a:rPr lang="ru-RU" i="1" dirty="0" err="1" smtClean="0"/>
              <a:t>Який</a:t>
            </a:r>
            <a:r>
              <a:rPr lang="ru-RU" i="1" dirty="0" smtClean="0"/>
              <a:t> </a:t>
            </a:r>
            <a:r>
              <a:rPr lang="ru-RU" i="1" dirty="0" err="1" smtClean="0"/>
              <a:t>об'єм</a:t>
            </a:r>
            <a:r>
              <a:rPr lang="ru-RU" i="1" dirty="0" smtClean="0"/>
              <a:t> </a:t>
            </a:r>
            <a:r>
              <a:rPr lang="ru-RU" i="1" dirty="0" err="1" smtClean="0"/>
              <a:t>кисню</a:t>
            </a:r>
            <a:r>
              <a:rPr lang="ru-RU" i="1" dirty="0" smtClean="0"/>
              <a:t> </a:t>
            </a:r>
            <a:r>
              <a:rPr lang="ru-RU" i="1" dirty="0" err="1" smtClean="0"/>
              <a:t>необхідний</a:t>
            </a:r>
            <a:r>
              <a:rPr lang="ru-RU" i="1" dirty="0" smtClean="0"/>
              <a:t> для </a:t>
            </a:r>
            <a:r>
              <a:rPr lang="ru-RU" i="1" dirty="0" err="1" smtClean="0"/>
              <a:t>повного</a:t>
            </a:r>
            <a:r>
              <a:rPr lang="ru-RU" i="1" dirty="0" smtClean="0"/>
              <a:t> </a:t>
            </a:r>
            <a:r>
              <a:rPr lang="ru-RU" i="1" dirty="0" err="1" smtClean="0"/>
              <a:t>спалювання</a:t>
            </a:r>
            <a:r>
              <a:rPr lang="ru-RU" i="1" dirty="0" smtClean="0"/>
              <a:t> пропану </a:t>
            </a:r>
            <a:r>
              <a:rPr lang="ru-RU" i="1" dirty="0" err="1" smtClean="0"/>
              <a:t>об'ємом</a:t>
            </a:r>
            <a:r>
              <a:rPr lang="ru-RU" i="1" dirty="0" smtClean="0"/>
              <a:t> 44,8 л (н.у.)?</a:t>
            </a:r>
            <a:endParaRPr lang="ru-RU" dirty="0" smtClean="0"/>
          </a:p>
          <a:p>
            <a:pPr algn="just"/>
            <a:r>
              <a:rPr lang="ru-RU" b="1" i="1" dirty="0" smtClean="0"/>
              <a:t>Задача 2.</a:t>
            </a:r>
            <a:r>
              <a:rPr lang="ru-RU" i="1" dirty="0" smtClean="0"/>
              <a:t> Яка </a:t>
            </a:r>
            <a:r>
              <a:rPr lang="ru-RU" i="1" dirty="0" err="1" smtClean="0"/>
              <a:t>маса</a:t>
            </a:r>
            <a:r>
              <a:rPr lang="ru-RU" i="1" dirty="0" smtClean="0"/>
              <a:t> октану </a:t>
            </a:r>
            <a:r>
              <a:rPr lang="ru-RU" i="1" dirty="0" err="1" smtClean="0"/>
              <a:t>згоряє</a:t>
            </a:r>
            <a:r>
              <a:rPr lang="ru-RU" i="1" dirty="0" smtClean="0"/>
              <a:t>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утворенням</a:t>
            </a:r>
            <a:r>
              <a:rPr lang="ru-RU" i="1" dirty="0" smtClean="0"/>
              <a:t> води </a:t>
            </a:r>
            <a:r>
              <a:rPr lang="ru-RU" i="1" dirty="0" err="1" smtClean="0"/>
              <a:t>кількістю</a:t>
            </a:r>
            <a:r>
              <a:rPr lang="ru-RU" i="1" dirty="0" smtClean="0"/>
              <a:t> </a:t>
            </a:r>
            <a:r>
              <a:rPr lang="ru-RU" i="1" dirty="0" err="1" smtClean="0"/>
              <a:t>речовини</a:t>
            </a:r>
            <a:r>
              <a:rPr lang="ru-RU" i="1" dirty="0" smtClean="0"/>
              <a:t> 36 моль?</a:t>
            </a:r>
            <a:endParaRPr lang="ru-RU" dirty="0" smtClean="0"/>
          </a:p>
          <a:p>
            <a:pPr algn="just"/>
            <a:r>
              <a:rPr lang="ru-RU" b="1" i="1" dirty="0" smtClean="0"/>
              <a:t>Задача 3.</a:t>
            </a:r>
            <a:r>
              <a:rPr lang="ru-RU" i="1" dirty="0" smtClean="0"/>
              <a:t> </a:t>
            </a:r>
            <a:r>
              <a:rPr lang="ru-RU" i="1" dirty="0" err="1" smtClean="0"/>
              <a:t>Який</a:t>
            </a:r>
            <a:r>
              <a:rPr lang="ru-RU" i="1" dirty="0" smtClean="0"/>
              <a:t> </a:t>
            </a:r>
            <a:r>
              <a:rPr lang="ru-RU" i="1" dirty="0" err="1" smtClean="0"/>
              <a:t>об'єм</a:t>
            </a:r>
            <a:r>
              <a:rPr lang="ru-RU" i="1" dirty="0" smtClean="0"/>
              <a:t> </a:t>
            </a:r>
            <a:r>
              <a:rPr lang="ru-RU" i="1" dirty="0" err="1" smtClean="0"/>
              <a:t>вуглекислого</a:t>
            </a:r>
            <a:r>
              <a:rPr lang="ru-RU" i="1" dirty="0" smtClean="0"/>
              <a:t> газу </a:t>
            </a:r>
            <a:r>
              <a:rPr lang="ru-RU" i="1" dirty="0" err="1" smtClean="0"/>
              <a:t>утвориться</a:t>
            </a:r>
            <a:r>
              <a:rPr lang="ru-RU" i="1" dirty="0" smtClean="0"/>
              <a:t> </a:t>
            </a:r>
            <a:r>
              <a:rPr lang="ru-RU" i="1" dirty="0" err="1" smtClean="0"/>
              <a:t>внаслідок</a:t>
            </a:r>
            <a:r>
              <a:rPr lang="ru-RU" i="1" dirty="0" smtClean="0"/>
              <a:t> </a:t>
            </a:r>
            <a:r>
              <a:rPr lang="ru-RU" i="1" dirty="0" err="1" smtClean="0"/>
              <a:t>спалювання</a:t>
            </a:r>
            <a:r>
              <a:rPr lang="ru-RU" i="1" dirty="0" smtClean="0"/>
              <a:t> </a:t>
            </a:r>
            <a:r>
              <a:rPr lang="ru-RU" i="1" dirty="0" err="1" smtClean="0"/>
              <a:t>порції</a:t>
            </a:r>
            <a:r>
              <a:rPr lang="ru-RU" i="1" dirty="0" smtClean="0"/>
              <a:t> </a:t>
            </a:r>
            <a:r>
              <a:rPr lang="ru-RU" i="1" dirty="0" err="1" smtClean="0"/>
              <a:t>етину</a:t>
            </a:r>
            <a:r>
              <a:rPr lang="ru-RU" i="1" dirty="0" smtClean="0"/>
              <a:t>,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містить</a:t>
            </a:r>
            <a:r>
              <a:rPr lang="ru-RU" i="1" dirty="0" smtClean="0"/>
              <a:t> 9,03 · 10</a:t>
            </a:r>
            <a:r>
              <a:rPr lang="ru-RU" i="1" baseline="30000" dirty="0" smtClean="0"/>
              <a:t>23</a:t>
            </a:r>
            <a:r>
              <a:rPr lang="ru-RU" i="1" dirty="0" smtClean="0"/>
              <a:t> молекул </a:t>
            </a:r>
            <a:r>
              <a:rPr lang="ru-RU" i="1" dirty="0" err="1" smtClean="0"/>
              <a:t>цієї</a:t>
            </a:r>
            <a:r>
              <a:rPr lang="ru-RU" i="1" dirty="0" smtClean="0"/>
              <a:t> </a:t>
            </a:r>
            <a:r>
              <a:rPr lang="ru-RU" i="1" dirty="0" err="1" smtClean="0"/>
              <a:t>речовини</a:t>
            </a:r>
            <a:r>
              <a:rPr lang="ru-RU" i="1" dirty="0" smtClean="0"/>
              <a:t>?</a:t>
            </a:r>
            <a:endParaRPr lang="ru-RU" dirty="0"/>
          </a:p>
        </p:txBody>
      </p:sp>
      <p:pic>
        <p:nvPicPr>
          <p:cNvPr id="28680" name="Picture 8" descr="https://avatars.mds.yandex.net/get-pdb/236760/9fb288a5-6dab-4e52-a717-67faef0fe5db/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286256"/>
            <a:ext cx="3204986" cy="2205031"/>
          </a:xfrm>
          <a:prstGeom prst="rect">
            <a:avLst/>
          </a:prstGeom>
          <a:noFill/>
        </p:spPr>
      </p:pic>
      <p:pic>
        <p:nvPicPr>
          <p:cNvPr id="28682" name="Picture 10" descr="https://www.sunhome.ru/i/cards/133/novogodnie-svechi-v3.ori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571612"/>
            <a:ext cx="2743218" cy="1714512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ГОРІННЯ ВУГЛЕВОДНІВ ТА ЕКОЛОГІЯ </a:t>
            </a:r>
          </a:p>
          <a:p>
            <a:pPr algn="just"/>
            <a:r>
              <a:rPr lang="ru-RU" dirty="0" err="1" smtClean="0"/>
              <a:t>Спалювання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негативним</a:t>
            </a:r>
            <a:r>
              <a:rPr lang="ru-RU" dirty="0" smtClean="0"/>
              <a:t> </a:t>
            </a:r>
            <a:r>
              <a:rPr lang="ru-RU" dirty="0" err="1" smtClean="0"/>
              <a:t>екологічним</a:t>
            </a:r>
            <a:r>
              <a:rPr lang="ru-RU" dirty="0" smtClean="0"/>
              <a:t> </a:t>
            </a:r>
            <a:r>
              <a:rPr lang="ru-RU" dirty="0" err="1" smtClean="0"/>
              <a:t>чинником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r>
              <a:rPr lang="ru-RU" dirty="0" smtClean="0"/>
              <a:t> причин. По-перше, на </a:t>
            </a:r>
            <a:r>
              <a:rPr lang="ru-RU" dirty="0" err="1" smtClean="0"/>
              <a:t>спалювання</a:t>
            </a:r>
            <a:r>
              <a:rPr lang="ru-RU" dirty="0" smtClean="0"/>
              <a:t> </a:t>
            </a:r>
            <a:r>
              <a:rPr lang="ru-RU" dirty="0" err="1" smtClean="0"/>
              <a:t>вуглеводнів</a:t>
            </a:r>
            <a:r>
              <a:rPr lang="ru-RU" dirty="0" smtClean="0"/>
              <a:t> (у </a:t>
            </a:r>
            <a:r>
              <a:rPr lang="ru-RU" dirty="0" err="1" smtClean="0"/>
              <a:t>двигунах</a:t>
            </a:r>
            <a:r>
              <a:rPr lang="ru-RU" dirty="0" smtClean="0"/>
              <a:t> машин, </a:t>
            </a:r>
            <a:r>
              <a:rPr lang="ru-RU" dirty="0" err="1" smtClean="0"/>
              <a:t>тракторів</a:t>
            </a:r>
            <a:r>
              <a:rPr lang="ru-RU" dirty="0" smtClean="0"/>
              <a:t>, </a:t>
            </a:r>
            <a:r>
              <a:rPr lang="ru-RU" dirty="0" err="1" smtClean="0"/>
              <a:t>літаків</a:t>
            </a:r>
            <a:r>
              <a:rPr lang="ru-RU" dirty="0" smtClean="0"/>
              <a:t>, у </a:t>
            </a:r>
            <a:r>
              <a:rPr lang="ru-RU" dirty="0" err="1" smtClean="0"/>
              <a:t>побуті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 </a:t>
            </a:r>
            <a:r>
              <a:rPr lang="ru-RU" dirty="0" err="1" smtClean="0"/>
              <a:t>витрачається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кисню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На </a:t>
            </a:r>
            <a:r>
              <a:rPr lang="ru-RU" dirty="0" err="1" smtClean="0"/>
              <a:t>фоні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 smtClean="0"/>
              <a:t>лісових</a:t>
            </a:r>
            <a:r>
              <a:rPr lang="ru-RU" dirty="0" smtClean="0"/>
              <a:t> </a:t>
            </a:r>
            <a:r>
              <a:rPr lang="ru-RU" dirty="0" err="1" smtClean="0"/>
              <a:t>масивів</a:t>
            </a:r>
            <a:r>
              <a:rPr lang="ru-RU" dirty="0" smtClean="0"/>
              <a:t> </a:t>
            </a:r>
            <a:r>
              <a:rPr lang="ru-RU" dirty="0" err="1" smtClean="0"/>
              <a:t>з'являється</a:t>
            </a:r>
            <a:r>
              <a:rPr lang="ru-RU" dirty="0" smtClean="0"/>
              <a:t> </a:t>
            </a:r>
            <a:r>
              <a:rPr lang="ru-RU" dirty="0" err="1" smtClean="0"/>
              <a:t>певний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в </a:t>
            </a:r>
            <a:r>
              <a:rPr lang="ru-RU" dirty="0" err="1" smtClean="0"/>
              <a:t>майбутньому</a:t>
            </a:r>
            <a:r>
              <a:rPr lang="ru-RU" dirty="0" smtClean="0"/>
              <a:t> </a:t>
            </a:r>
            <a:r>
              <a:rPr lang="ru-RU" dirty="0" err="1" smtClean="0"/>
              <a:t>нестачі</a:t>
            </a:r>
            <a:r>
              <a:rPr lang="ru-RU" dirty="0" smtClean="0"/>
              <a:t> </a:t>
            </a:r>
            <a:r>
              <a:rPr lang="ru-RU" dirty="0" err="1" smtClean="0"/>
              <a:t>кисню</a:t>
            </a:r>
            <a:r>
              <a:rPr lang="ru-RU" dirty="0" smtClean="0"/>
              <a:t> на </a:t>
            </a:r>
            <a:r>
              <a:rPr lang="ru-RU" dirty="0" err="1" smtClean="0"/>
              <a:t>Землі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По-друге</a:t>
            </a:r>
            <a:r>
              <a:rPr lang="ru-RU" dirty="0" smtClean="0"/>
              <a:t>,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горіння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утворюються</a:t>
            </a:r>
            <a:r>
              <a:rPr lang="ru-RU" dirty="0" smtClean="0"/>
              <a:t> </a:t>
            </a:r>
            <a:r>
              <a:rPr lang="ru-RU" dirty="0" err="1" smtClean="0"/>
              <a:t>побічні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 —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неповного</a:t>
            </a:r>
            <a:r>
              <a:rPr lang="ru-RU" dirty="0" smtClean="0"/>
              <a:t> </a:t>
            </a:r>
            <a:r>
              <a:rPr lang="ru-RU" dirty="0" err="1" smtClean="0"/>
              <a:t>окиснення</a:t>
            </a:r>
            <a:r>
              <a:rPr lang="ru-RU" dirty="0" smtClean="0"/>
              <a:t> —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чимало</a:t>
            </a:r>
            <a:r>
              <a:rPr lang="ru-RU" dirty="0" smtClean="0"/>
              <a:t> </a:t>
            </a:r>
            <a:r>
              <a:rPr lang="ru-RU" dirty="0" err="1" smtClean="0"/>
              <a:t>шкідливих</a:t>
            </a:r>
            <a:r>
              <a:rPr lang="ru-RU" dirty="0" smtClean="0"/>
              <a:t> для </a:t>
            </a:r>
            <a:r>
              <a:rPr lang="ru-RU" dirty="0" err="1" smtClean="0"/>
              <a:t>організмів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По-третє</a:t>
            </a:r>
            <a:r>
              <a:rPr lang="ru-RU" dirty="0" smtClean="0"/>
              <a:t>, при </a:t>
            </a:r>
            <a:r>
              <a:rPr lang="ru-RU" dirty="0" err="1" smtClean="0"/>
              <a:t>горінні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часто </a:t>
            </a:r>
            <a:r>
              <a:rPr lang="ru-RU" dirty="0" err="1" smtClean="0"/>
              <a:t>з'являється</a:t>
            </a:r>
            <a:r>
              <a:rPr lang="ru-RU" dirty="0" smtClean="0"/>
              <a:t> </a:t>
            </a:r>
            <a:r>
              <a:rPr lang="ru-RU" dirty="0" err="1" smtClean="0"/>
              <a:t>дим</a:t>
            </a:r>
            <a:r>
              <a:rPr lang="ru-RU" dirty="0" smtClean="0"/>
              <a:t>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компоненти</a:t>
            </a:r>
            <a:r>
              <a:rPr lang="ru-RU" dirty="0" smtClean="0"/>
              <a:t> </a:t>
            </a:r>
            <a:r>
              <a:rPr lang="ru-RU" dirty="0" err="1" smtClean="0"/>
              <a:t>подразнюють</a:t>
            </a:r>
            <a:r>
              <a:rPr lang="ru-RU" dirty="0" smtClean="0"/>
              <a:t> </a:t>
            </a:r>
            <a:r>
              <a:rPr lang="ru-RU" dirty="0" err="1" smtClean="0"/>
              <a:t>слизові</a:t>
            </a:r>
            <a:r>
              <a:rPr lang="ru-RU" dirty="0" smtClean="0"/>
              <a:t> </a:t>
            </a:r>
            <a:r>
              <a:rPr lang="ru-RU" dirty="0" err="1" smtClean="0"/>
              <a:t>оболонки</a:t>
            </a:r>
            <a:r>
              <a:rPr lang="ru-RU" dirty="0" smtClean="0"/>
              <a:t> носа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ротової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, а </a:t>
            </a:r>
            <a:r>
              <a:rPr lang="ru-RU" dirty="0" err="1" smtClean="0"/>
              <a:t>наявний</a:t>
            </a:r>
            <a:r>
              <a:rPr lang="ru-RU" dirty="0" smtClean="0"/>
              <a:t> у </a:t>
            </a:r>
            <a:r>
              <a:rPr lang="ru-RU" dirty="0" err="1" smtClean="0"/>
              <a:t>ньому</a:t>
            </a:r>
            <a:r>
              <a:rPr lang="ru-RU" dirty="0" smtClean="0"/>
              <a:t> </a:t>
            </a:r>
            <a:r>
              <a:rPr lang="ru-RU" dirty="0" err="1" smtClean="0"/>
              <a:t>чадний</a:t>
            </a:r>
            <a:r>
              <a:rPr lang="ru-RU" dirty="0" smtClean="0"/>
              <a:t> газ </a:t>
            </a:r>
            <a:r>
              <a:rPr lang="ru-RU" dirty="0" err="1" smtClean="0"/>
              <a:t>блокує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червоних</a:t>
            </a:r>
            <a:r>
              <a:rPr lang="ru-RU" dirty="0" smtClean="0"/>
              <a:t> </a:t>
            </a:r>
            <a:r>
              <a:rPr lang="ru-RU" dirty="0" err="1" smtClean="0"/>
              <a:t>кров'яних</a:t>
            </a:r>
            <a:r>
              <a:rPr lang="ru-RU" dirty="0" smtClean="0"/>
              <a:t> </a:t>
            </a:r>
            <a:r>
              <a:rPr lang="ru-RU" dirty="0" err="1" smtClean="0"/>
              <a:t>тілець</a:t>
            </a:r>
            <a:r>
              <a:rPr lang="ru-RU" dirty="0" smtClean="0"/>
              <a:t> </a:t>
            </a:r>
            <a:r>
              <a:rPr lang="ru-RU" dirty="0" err="1" smtClean="0"/>
              <a:t>транспортувати</a:t>
            </a:r>
            <a:r>
              <a:rPr lang="ru-RU" dirty="0" smtClean="0"/>
              <a:t> </a:t>
            </a:r>
            <a:r>
              <a:rPr lang="ru-RU" dirty="0" err="1" smtClean="0"/>
              <a:t>кисень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7652" name="Picture 4" descr="http://art-rukodelie.com/fimo/images-vse-o-fimo/fimo+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0488" y="1142984"/>
            <a:ext cx="1249515" cy="928694"/>
          </a:xfrm>
          <a:prstGeom prst="rect">
            <a:avLst/>
          </a:prstGeom>
          <a:noFill/>
        </p:spPr>
      </p:pic>
      <p:pic>
        <p:nvPicPr>
          <p:cNvPr id="5" name="Picture 6" descr="http://avatars.mds.yandex.net/get-pdb/69339/458c404a-76e2-431e-bec2-0bd9dc0033f1/ori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643182"/>
            <a:ext cx="3360723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</TotalTime>
  <Words>194</Words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ГОРІННЯ ВУГЛЕВОДНІВ       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1.Розмноження та його значення.Форми розмноження тварин.Статеві клітини та запліднення 2. Розвиток тварин.Періоди та тривалість життя тварин</dc:title>
  <dc:creator>BBK</dc:creator>
  <cp:lastModifiedBy>Roshko</cp:lastModifiedBy>
  <cp:revision>263</cp:revision>
  <dcterms:created xsi:type="dcterms:W3CDTF">2020-03-18T07:32:22Z</dcterms:created>
  <dcterms:modified xsi:type="dcterms:W3CDTF">2021-02-13T18:55:40Z</dcterms:modified>
</cp:coreProperties>
</file>