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C945FD-C21C-42C8-AE60-14977054F4D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3E67542-3C28-406E-BFE9-17CD034697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uk-UA" sz="3200" b="1" i="1" dirty="0" smtClean="0">
                <a:solidFill>
                  <a:srgbClr val="00B050"/>
                </a:solidFill>
                <a:latin typeface="Bookman Old Style" pitchFamily="18" charset="0"/>
              </a:rPr>
              <a:t>Математика 5 клас</a:t>
            </a:r>
            <a:endParaRPr lang="ru-RU" sz="3200" b="1" i="1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730681">
            <a:off x="827584" y="1844824"/>
            <a:ext cx="7416824" cy="2585323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Звичайні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д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роби та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ділення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натуральних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чисел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 descr="C:\Users\38066\Desktop\АНАИТ. НЕ УДАЛЯТЬ\картинки\5\image396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8512" y="332657"/>
            <a:ext cx="3158305" cy="1800200"/>
          </a:xfrm>
          <a:prstGeom prst="rect">
            <a:avLst/>
          </a:prstGeom>
          <a:noFill/>
        </p:spPr>
      </p:pic>
      <p:pic>
        <p:nvPicPr>
          <p:cNvPr id="6" name="Picture 2" descr="C:\Users\38066\Desktop\АНАИТ. НЕ УДАЛЯТЬ\картинки\смайлики\depositphotos_30306219-stock-photo-smiling-scientist-or-professor-wi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3309947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38066\Desktop\АНАИТ. НЕ УДАЛЯТЬ\картинки\смайлики\1568622566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28813" cy="2678435"/>
          </a:xfrm>
          <a:prstGeom prst="rect">
            <a:avLst/>
          </a:prstGeom>
          <a:noFill/>
        </p:spPr>
      </p:pic>
      <p:pic>
        <p:nvPicPr>
          <p:cNvPr id="2051" name="Picture 3" descr="C:\Users\38066\Desktop\АНАИТ. НЕ УДАЛЯТЬ\картинки\5\upload.version_1.0.561e3522dfe66fc98af6275977fe0dcc.1350x135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509120"/>
            <a:ext cx="720080" cy="720080"/>
          </a:xfrm>
          <a:prstGeom prst="rect">
            <a:avLst/>
          </a:prstGeom>
          <a:noFill/>
        </p:spPr>
      </p:pic>
      <p:pic>
        <p:nvPicPr>
          <p:cNvPr id="2052" name="Picture 4" descr="C:\Users\38066\Desktop\АНАИТ. НЕ УДАЛЯТЬ\картинки\5\upload.version_1.0.c24595a83920269489684e2c2aca4acb.1350x135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4077072"/>
            <a:ext cx="720080" cy="720080"/>
          </a:xfrm>
          <a:prstGeom prst="rect">
            <a:avLst/>
          </a:prstGeom>
          <a:noFill/>
        </p:spPr>
      </p:pic>
      <p:pic>
        <p:nvPicPr>
          <p:cNvPr id="2053" name="Picture 5" descr="C:\Users\38066\Desktop\АНАИТ. НЕ УДАЛЯТЬ\картинки\5\yabloko-dzhonagold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653136"/>
            <a:ext cx="720080" cy="720080"/>
          </a:xfrm>
          <a:prstGeom prst="rect">
            <a:avLst/>
          </a:prstGeom>
          <a:noFill/>
        </p:spPr>
      </p:pic>
      <p:pic>
        <p:nvPicPr>
          <p:cNvPr id="2054" name="Picture 6" descr="C:\Users\38066\Desktop\АНАИТ. НЕ УДАЛЯТЬ\картинки\5\thumb_l_27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4869160"/>
            <a:ext cx="648072" cy="771514"/>
          </a:xfrm>
          <a:prstGeom prst="rect">
            <a:avLst/>
          </a:prstGeom>
          <a:noFill/>
        </p:spPr>
      </p:pic>
      <p:pic>
        <p:nvPicPr>
          <p:cNvPr id="2056" name="Picture 8" descr="C:\Users\38066\Desktop\АНАИТ. НЕ УДАЛЯТЬ\картинки\5\depositphotos_84509608-stock-photo-empty-basket-isolate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3212976"/>
            <a:ext cx="2184313" cy="2592288"/>
          </a:xfrm>
          <a:prstGeom prst="rect">
            <a:avLst/>
          </a:prstGeom>
          <a:noFill/>
        </p:spPr>
      </p:pic>
      <p:pic>
        <p:nvPicPr>
          <p:cNvPr id="2057" name="Picture 9" descr="C:\Users\38066\Desktop\АНАИТ. НЕ УДАЛЯТЬ\картинки\смайлики\0200fx4u-356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260648"/>
            <a:ext cx="1619250" cy="1766887"/>
          </a:xfrm>
          <a:prstGeom prst="rect">
            <a:avLst/>
          </a:prstGeom>
          <a:noFill/>
        </p:spPr>
      </p:pic>
      <p:pic>
        <p:nvPicPr>
          <p:cNvPr id="2058" name="Picture 10" descr="C:\Users\38066\Desktop\АНАИТ. НЕ УДАЛЯТЬ\картинки\5\Без названия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332656"/>
            <a:ext cx="1083315" cy="1928043"/>
          </a:xfrm>
          <a:prstGeom prst="rect">
            <a:avLst/>
          </a:prstGeom>
          <a:noFill/>
        </p:spPr>
      </p:pic>
      <p:pic>
        <p:nvPicPr>
          <p:cNvPr id="2061" name="Picture 13" descr="C:\Users\38066\Desktop\АНАИТ. НЕ УДАЛЯТЬ\картинки\5\406063_1570130257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7452320" y="2060848"/>
            <a:ext cx="1323202" cy="1963936"/>
          </a:xfrm>
          <a:prstGeom prst="rect">
            <a:avLst/>
          </a:prstGeom>
          <a:noFill/>
        </p:spPr>
      </p:pic>
      <p:pic>
        <p:nvPicPr>
          <p:cNvPr id="2062" name="Picture 14" descr="C:\Users\38066\Desktop\АНАИТ. НЕ УДАЛЯТЬ\картинки\5\youloveit_ru_mickey_mouse_kartinki0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60232" y="4437112"/>
            <a:ext cx="2160240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C 0.00556 -0.00695 0.00625 -0.01505 0.00816 -0.02315 C 0.00955 -0.02847 0.01215 -0.03264 0.01354 -0.0382 C 0.01528 -0.04445 0.01528 -0.05185 0.01754 -0.05764 C 0.01997 -0.06366 0.02587 -0.06667 0.03125 -0.07037 C 0.03385 -0.07199 0.03924 -0.075 0.03924 -0.07477 C 0.04271 -0.07917 0.04514 -0.08287 0.0474 -0.08773 C 0.04931 -0.10417 0.04445 -0.12639 0.05573 -0.14074 C 0.06042 -0.15417 0.07847 -0.16852 0.09219 -0.17639 C 0.10295 -0.18264 0.08889 -0.17176 0.10035 -0.17986 C 0.11198 -0.18796 0.09757 -0.17963 0.10851 -0.18565 C 0.11354 -0.1919 0.11858 -0.19653 0.12604 -0.2007 C 0.12969 -0.20509 0.13125 -0.21042 0.13698 -0.21227 C 0.14531 -0.21945 0.15156 -0.2294 0.16146 -0.23519 C 0.16615 -0.24097 0.17083 -0.24745 0.1776 -0.25116 C 0.17865 -0.25255 0.17899 -0.25394 0.18021 -0.25486 C 0.18281 -0.25718 0.18629 -0.2588 0.18854 -0.26158 C 0.19028 -0.26412 0.19392 -0.26875 0.19392 -0.26852 C 0.19549 -0.28033 0.19948 -0.29097 0.20208 -0.30208 C 0.20469 -0.31366 0.20521 -0.32662 0.21302 -0.33681 C 0.21337 -0.33796 0.21337 -0.33912 0.21406 -0.34005 C 0.21476 -0.3412 0.21632 -0.34236 0.21701 -0.34352 C 0.22066 -0.35162 0.22031 -0.36019 0.22778 -0.36644 C 0.22917 -0.37037 0.23455 -0.37685 0.23455 -0.37662 C 0.23524 -0.37894 0.2401 -0.3875 0.2401 -0.38843 " pathEditMode="relative" rAng="0" ptsTypes="ffffffffffffffffffffffffA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1481E-6 C 0.00225 -0.00463 0.00295 -0.00787 0.0059 -0.01181 C 0.00712 -0.01783 0.0092 -0.02408 0.01198 -0.02917 C 0.01354 -0.03519 0.01475 -0.04074 0.01701 -0.04653 C 0.01805 -0.05417 0.01944 -0.05972 0.02205 -0.06667 C 0.02309 -0.0757 0.0243 -0.08588 0.02691 -0.09445 C 0.02934 -0.10208 0.03489 -0.10833 0.03698 -0.11597 C 0.03906 -0.12408 0.04132 -0.13125 0.046 -0.13727 C 0.05 -0.14236 0.05555 -0.14514 0.05989 -0.14931 C 0.06805 -0.15695 0.075 -0.16389 0.08489 -0.16783 C 0.09635 -0.17801 0.10816 -0.19213 0.12205 -0.19445 C 0.13316 -0.20324 0.14462 -0.21181 0.15694 -0.21713 C 0.16545 -0.22593 0.16545 -0.22778 0.17691 -0.23056 C 0.18264 -0.2338 0.18646 -0.23935 0.19201 -0.24259 C 0.19913 -0.24676 0.20642 -0.25208 0.21389 -0.25579 C 0.21753 -0.25764 0.22048 -0.25903 0.22396 -0.26111 C 0.22587 -0.26227 0.22795 -0.26296 0.23003 -0.26389 C 0.23107 -0.26435 0.23298 -0.26528 0.23298 -0.26528 C 0.23611 -0.27153 0.24184 -0.27477 0.246 -0.27986 C 0.2533 -0.28866 0.26059 -0.29676 0.26805 -0.30533 C 0.27118 -0.30903 0.27257 -0.31273 0.27604 -0.31597 C 0.27812 -0.32037 0.28403 -0.32778 0.28403 -0.32778 C 0.28628 -0.33449 0.29045 -0.33796 0.29392 -0.34398 C 0.30295 -0.35972 0.31128 -0.37431 0.32396 -0.38519 C 0.32604 -0.39051 0.3283 -0.39375 0.3309 -0.39861 C 0.33698 -0.41019 0.34114 -0.41829 0.35 -0.42662 C 0.35156 -0.43264 0.35486 -0.43704 0.35694 -0.44259 C 0.35816 -0.4456 0.35833 -0.44931 0.35989 -0.45185 C 0.36059 -0.45324 0.36198 -0.4537 0.36302 -0.45463 C 0.36458 -0.46158 0.36736 -0.46759 0.36892 -0.47454 C 0.36857 -0.48125 0.36875 -0.48796 0.36805 -0.49445 C 0.36736 -0.50093 0.36441 -0.5081 0.36302 -0.51458 C 0.36423 -0.53241 0.36371 -0.52778 0.37795 -0.52778 " pathEditMode="relative" ptsTypes="ffffffffffffffffffffffffffffffffA">
                                      <p:cBhvr>
                                        <p:cTn id="1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4.07407E-6 C 0.00034 -0.00185 0.00017 -0.00393 0.00104 -0.00532 C 0.0026 -0.0081 0.01145 -0.01759 0.01406 -0.0199 C 0.01614 -0.02175 0.01892 -0.02199 0.021 -0.02384 C 0.02239 -0.025 0.02343 -0.02708 0.02499 -0.028 C 0.02812 -0.03009 0.03176 -0.02986 0.03506 -0.03055 C 0.0526 -0.03888 0.07777 -0.03541 0.09305 -0.03587 C 0.10051 -0.03935 0.10676 -0.03912 0.1151 -0.03981 C 0.13072 -0.04282 0.12447 -0.04143 0.13402 -0.04398 C 0.14062 -0.04814 0.14791 -0.05046 0.15503 -0.05185 C 0.16267 -0.05532 0.15902 -0.05416 0.16614 -0.05578 C 0.17968 -0.06203 0.1934 -0.06574 0.20711 -0.0706 C 0.20937 -0.07268 0.21527 -0.07824 0.21805 -0.07986 C 0.22274 -0.08263 0.22829 -0.08402 0.23315 -0.08657 C 0.24183 -0.09143 0.24965 -0.09837 0.25902 -0.10115 C 0.26562 -0.10671 0.27222 -0.11018 0.28003 -0.1118 C 0.28732 -0.11574 0.2835 -0.11319 0.29114 -0.1199 C 0.29565 -0.12384 0.30242 -0.12592 0.30711 -0.12916 C 0.31197 -0.1324 0.31683 -0.1368 0.32204 -0.13865 C 0.32916 -0.14421 0.33628 -0.14583 0.34409 -0.1493 C 0.34878 -0.15138 0.35451 -0.15555 0.35902 -0.15856 C 0.36267 -0.16111 0.36423 -0.16481 0.36805 -0.16666 C 0.37326 -0.17361 0.38107 -0.17685 0.3861 -0.18379 C 0.38975 -0.18888 0.38767 -0.1875 0.39201 -0.18912 C 0.39895 -0.19537 0.39565 -0.19375 0.40104 -0.19583 C 0.40468 -0.20324 0.41076 -0.20555 0.4151 -0.2118 C 0.41857 -0.21666 0.42222 -0.2206 0.42708 -0.22245 C 0.43194 -0.22708 0.43992 -0.23055 0.446 -0.23055 C 0.44704 -0.23055 0.44392 -0.22986 0.44305 -0.22916 C 0.43888 -0.22638 0.44149 -0.22662 0.43906 -0.22662 " pathEditMode="relative" ptsTypes="fffffffffffffffffffffffffffffA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62 0.05254 C 0.10312 0.05393 0.11111 0.05671 0.11962 0.05787 C 0.13073 0.06319 0.14305 0.06713 0.15469 0.06991 C 0.17726 0.08055 0.20469 0.06944 0.22864 0.06736 C 0.2434 0.06319 0.25851 0.06342 0.27361 0.06204 C 0.2809 0.06065 0.28837 0.05856 0.29566 0.05671 C 0.30868 0.05347 0.29236 0.05717 0.3026 0.05393 C 0.30469 0.05324 0.31076 0.05254 0.30868 0.05254 C 0.30625 0.05254 0.30156 0.05393 0.30156 0.05417 " pathEditMode="relative" rAng="0" ptsTypes="ffffffffA">
                                      <p:cBhvr>
                                        <p:cTn id="2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" y="1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465 0.08055 C 0.1309 0.07824 0.13732 0.07639 0.14375 0.07523 C 0.15989 0.07615 0.16406 0.07754 0.17673 0.08055 C 0.17864 0.08148 0.18073 0.0824 0.18264 0.08333 C 0.18368 0.08379 0.18576 0.08472 0.18576 0.08495 C 0.2184 0.08356 0.25104 0.08171 0.28368 0.08055 C 0.28732 0.07963 0.29114 0.07731 0.29462 0.07662 C 0.30156 0.07523 0.30798 0.07546 0.31475 0.07268 C 0.31962 0.07083 0.32205 0.06528 0.32673 0.06342 C 0.33055 0.05995 0.33455 0.05856 0.33871 0.05671 C 0.34062 0.05578 0.34271 0.05486 0.34462 0.05393 C 0.34566 0.05347 0.34774 0.05254 0.34774 0.05278 " pathEditMode="relative" rAng="0" ptsTypes="fffffffffffA">
                                      <p:cBhvr>
                                        <p:cTn id="26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" y="-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38066\Desktop\АНАИТ. НЕ УДАЛЯТЬ\картинки\смайлики\1568622566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28813" cy="2678435"/>
          </a:xfrm>
          <a:prstGeom prst="rect">
            <a:avLst/>
          </a:prstGeom>
          <a:noFill/>
        </p:spPr>
      </p:pic>
      <p:pic>
        <p:nvPicPr>
          <p:cNvPr id="3074" name="Picture 2" descr="C:\Users\38066\Desktop\АНАИТ. НЕ УДАЛЯТЬ\картинки\5\яблоки-разрезанные-на-кусочки-закрытые-осенний-урожай-тарелке-1451466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8639"/>
            <a:ext cx="3456384" cy="249890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491880" y="2492896"/>
            <a:ext cx="345638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 descr="C:\Users\38066\Desktop\АНАИТ. НЕ УДАЛЯТЬ\картинки\5\яблоки-разрезанные-на-кусочки-закрытые-осенний-урожай-тарелке-1451467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068960"/>
            <a:ext cx="4176464" cy="301950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5877272"/>
            <a:ext cx="41764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2636912"/>
            <a:ext cx="152400" cy="617538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0747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851920" y="2996952"/>
            <a:ext cx="1656184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22295" y="3573016"/>
            <a:ext cx="2406089" cy="1656184"/>
          </a:xfrm>
          <a:prstGeom prst="rect">
            <a:avLst/>
          </a:prstGeom>
          <a:noFill/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1196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38066\Desktop\АНАИТ. НЕ УДАЛЯТЬ\картинки\смайлики\depositphotos_30306219-stock-photo-smiling-scientist-or-professor-wi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645024"/>
            <a:ext cx="2583568" cy="250787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260648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i="1" dirty="0" smtClean="0">
                <a:solidFill>
                  <a:srgbClr val="FF0000"/>
                </a:solidFill>
                <a:latin typeface="Bookman Old Style" pitchFamily="18" charset="0"/>
              </a:rPr>
              <a:t>Дробова риска – знак ділення</a:t>
            </a:r>
            <a:endParaRPr lang="ru-RU" sz="54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977924">
            <a:off x="3315895" y="2258549"/>
            <a:ext cx="2912932" cy="1509457"/>
          </a:xfrm>
          <a:prstGeom prst="rect">
            <a:avLst/>
          </a:prstGeom>
          <a:noFill/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203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89233">
            <a:off x="3693032" y="4749624"/>
            <a:ext cx="2662906" cy="1368152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55576" y="134076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Выноска-облако 9"/>
          <p:cNvSpPr/>
          <p:nvPr/>
        </p:nvSpPr>
        <p:spPr>
          <a:xfrm>
            <a:off x="539552" y="116632"/>
            <a:ext cx="7776864" cy="2124816"/>
          </a:xfrm>
          <a:prstGeom prst="cloudCallout">
            <a:avLst>
              <a:gd name="adj1" fmla="val -28255"/>
              <a:gd name="adj2" fmla="val 154475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C:\Users\38066\Desktop\АНАИТ. НЕ УДАЛЯТЬ\картинки\смайлики\depositphotos_30306219-stock-photo-smiling-scientist-or-professor-wi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717032"/>
            <a:ext cx="2583568" cy="25078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38066\Desktop\АНАИТ. НЕ УДАЛЯТЬ\картинки\смайлики\depositphotos_30306219-stock-photo-smiling-scientist-or-professor-wi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645024"/>
            <a:ext cx="2583568" cy="2507878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539552" y="260648"/>
            <a:ext cx="7632848" cy="3060920"/>
          </a:xfrm>
          <a:prstGeom prst="cloudCallout">
            <a:avLst>
              <a:gd name="adj1" fmla="val -28260"/>
              <a:gd name="adj2" fmla="val 8878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547664" y="980728"/>
            <a:ext cx="56886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FF0000"/>
                </a:solidFill>
                <a:latin typeface="Bookman Old Style" pitchFamily="18" charset="0"/>
              </a:rPr>
              <a:t>Результат ділення двох натуральних чисел може бути натуральним або дробовим числом.</a:t>
            </a:r>
            <a:endParaRPr lang="ru-RU" sz="28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303638">
            <a:off x="3700760" y="3623418"/>
            <a:ext cx="3282451" cy="1212855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3528" y="12687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4869160"/>
            <a:ext cx="1800200" cy="1239133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1196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4797152"/>
            <a:ext cx="2254190" cy="1008112"/>
          </a:xfrm>
          <a:prstGeom prst="rect">
            <a:avLst/>
          </a:prstGeom>
          <a:noFill/>
        </p:spPr>
      </p:pic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1196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084168" y="4725144"/>
            <a:ext cx="2880320" cy="13681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38066\Desktop\АНАИТ. НЕ УДАЛЯТЬ\картинки\смайлики\depositphotos_30306219-stock-photo-smiling-scientist-or-professor-wi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645024"/>
            <a:ext cx="2583568" cy="2507878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395536" y="332656"/>
            <a:ext cx="7920880" cy="2304256"/>
          </a:xfrm>
          <a:prstGeom prst="cloudCallout">
            <a:avLst>
              <a:gd name="adj1" fmla="val -26259"/>
              <a:gd name="adj2" fmla="val 13035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59632" y="836712"/>
            <a:ext cx="6192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Будь – яке натуральне число можна записати у вигляді дробу із яким завгодно знаменником.</a:t>
            </a:r>
          </a:p>
          <a:p>
            <a:endParaRPr lang="ru-RU" dirty="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1203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4725143"/>
            <a:ext cx="3312368" cy="1071919"/>
          </a:xfrm>
          <a:prstGeom prst="rect">
            <a:avLst/>
          </a:prstGeom>
          <a:noFill/>
        </p:spPr>
      </p:pic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1196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3140968"/>
            <a:ext cx="3309304" cy="1080120"/>
          </a:xfrm>
          <a:prstGeom prst="rect">
            <a:avLst/>
          </a:prstGeom>
          <a:noFill/>
        </p:spPr>
      </p:pic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1203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38066\Desktop\АНАИТ. НЕ УДАЛЯТЬ\картинки\смайлики\depositphotos_30306219-stock-photo-smiling-scientist-or-professor-wi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645024"/>
            <a:ext cx="2583568" cy="2507878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60648"/>
            <a:ext cx="1722438" cy="1371600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828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556792"/>
            <a:ext cx="2087563" cy="1493838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19510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347864" y="2132856"/>
            <a:ext cx="978408" cy="484632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1988840"/>
            <a:ext cx="2087563" cy="822325"/>
          </a:xfrm>
          <a:prstGeom prst="rect">
            <a:avLst/>
          </a:prstGeom>
          <a:noFill/>
        </p:spPr>
      </p:pic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1279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2996952"/>
            <a:ext cx="1889125" cy="1493838"/>
          </a:xfrm>
          <a:prstGeom prst="rect">
            <a:avLst/>
          </a:prstGeom>
          <a:noFill/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19510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4653136"/>
            <a:ext cx="2255838" cy="1493838"/>
          </a:xfrm>
          <a:prstGeom prst="rect">
            <a:avLst/>
          </a:prstGeom>
          <a:noFill/>
        </p:spPr>
      </p:pic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0" y="19510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5940152" y="5229200"/>
            <a:ext cx="978408" cy="484632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6" name="Picture 1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5157192"/>
            <a:ext cx="1531938" cy="822325"/>
          </a:xfrm>
          <a:prstGeom prst="rect">
            <a:avLst/>
          </a:prstGeom>
          <a:noFill/>
        </p:spPr>
      </p:pic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0" y="1279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216</TotalTime>
  <Words>41</Words>
  <Application>Microsoft Office PowerPoint</Application>
  <PresentationFormat>Экран 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Начальная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380666188532</dc:creator>
  <cp:lastModifiedBy>Sch</cp:lastModifiedBy>
  <cp:revision>23</cp:revision>
  <dcterms:created xsi:type="dcterms:W3CDTF">2021-01-19T08:35:44Z</dcterms:created>
  <dcterms:modified xsi:type="dcterms:W3CDTF">2021-02-11T07:21:35Z</dcterms:modified>
</cp:coreProperties>
</file>