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  <p:sldMasterId id="2147483659" r:id="rId2"/>
    <p:sldMasterId id="2147483660" r:id="rId3"/>
    <p:sldMasterId id="2147483662" r:id="rId4"/>
    <p:sldMasterId id="2147483664" r:id="rId5"/>
    <p:sldMasterId id="2147483665" r:id="rId6"/>
    <p:sldMasterId id="2147483868" r:id="rId7"/>
  </p:sldMasterIdLst>
  <p:handoutMasterIdLst>
    <p:handoutMasterId r:id="rId45"/>
  </p:handoutMasterIdLst>
  <p:sldIdLst>
    <p:sldId id="514" r:id="rId8"/>
    <p:sldId id="362" r:id="rId9"/>
    <p:sldId id="363" r:id="rId10"/>
    <p:sldId id="337" r:id="rId11"/>
    <p:sldId id="360" r:id="rId12"/>
    <p:sldId id="358" r:id="rId13"/>
    <p:sldId id="345" r:id="rId14"/>
    <p:sldId id="344" r:id="rId15"/>
    <p:sldId id="359" r:id="rId16"/>
    <p:sldId id="338" r:id="rId17"/>
    <p:sldId id="361" r:id="rId18"/>
    <p:sldId id="330" r:id="rId19"/>
    <p:sldId id="332" r:id="rId20"/>
    <p:sldId id="515" r:id="rId21"/>
    <p:sldId id="364" r:id="rId22"/>
    <p:sldId id="516" r:id="rId23"/>
    <p:sldId id="331" r:id="rId24"/>
    <p:sldId id="334" r:id="rId25"/>
    <p:sldId id="342" r:id="rId26"/>
    <p:sldId id="395" r:id="rId27"/>
    <p:sldId id="346" r:id="rId28"/>
    <p:sldId id="335" r:id="rId29"/>
    <p:sldId id="341" r:id="rId30"/>
    <p:sldId id="367" r:id="rId31"/>
    <p:sldId id="350" r:id="rId32"/>
    <p:sldId id="349" r:id="rId33"/>
    <p:sldId id="365" r:id="rId34"/>
    <p:sldId id="343" r:id="rId35"/>
    <p:sldId id="285" r:id="rId36"/>
    <p:sldId id="366" r:id="rId37"/>
    <p:sldId id="371" r:id="rId38"/>
    <p:sldId id="369" r:id="rId39"/>
    <p:sldId id="368" r:id="rId40"/>
    <p:sldId id="374" r:id="rId41"/>
    <p:sldId id="375" r:id="rId42"/>
    <p:sldId id="376" r:id="rId43"/>
    <p:sldId id="517" r:id="rId44"/>
  </p:sldIdLst>
  <p:sldSz cx="9144000" cy="6858000" type="screen4x3"/>
  <p:notesSz cx="7102475" cy="8991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2A"/>
    <a:srgbClr val="06180E"/>
    <a:srgbClr val="FFFF00"/>
    <a:srgbClr val="000022"/>
    <a:srgbClr val="000026"/>
    <a:srgbClr val="000000"/>
    <a:srgbClr val="3399FF"/>
    <a:srgbClr val="092114"/>
    <a:srgbClr val="46466A"/>
    <a:srgbClr val="1A32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0142" autoAdjust="0"/>
    <p:restoredTop sz="99796" autoAdjust="0"/>
  </p:normalViewPr>
  <p:slideViewPr>
    <p:cSldViewPr showGuides="1">
      <p:cViewPr varScale="1">
        <p:scale>
          <a:sx n="44" d="100"/>
          <a:sy n="44" d="100"/>
        </p:scale>
        <p:origin x="-5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BF1018C-2B2D-46BE-BE67-77C271441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2AE11-3B1B-44BE-A4C7-0BBBB28AFE0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B84D6-7B6B-4B86-9E51-6EC3F62DE5D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65F28-6467-42FE-B4B9-C0F0973AAA9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11B9-8F20-45D6-A76A-4F342076377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5CDC5-18C0-4FD2-A6A1-A7C1E1B5C9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870DB-1E76-4596-B98D-96326EF508A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C9130-F04C-489B-A905-9750A645F7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6DA73-4E51-4518-BE2A-12C07E84E8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248F0-D8F4-4BD8-8AB3-5F0135C65F4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ED376-2D49-4EA4-91E2-F24B55BA48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EA1C0-46C5-4BC2-B689-390294183D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9684B-0082-4CEF-9A71-6167AF6296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9AC00-F5AE-448F-90B0-6EBFFFF7BED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3054C-9E8B-42CF-88B2-92548DFE2D0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D6670-E29D-49D2-A548-9DF1400952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06510-73D8-4017-832D-B465C7F8DC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57780-F84F-417C-9343-3DF18A00EAC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A953A-36A8-4A57-BE58-94179BDA5A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A1EEF-7B06-4FAE-BC7B-B9E605BB86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B6265-912F-425D-BAF8-7C2F949233E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9FA61-6992-4878-B902-F7939569FF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BA585-F0F5-44B6-8B2D-029D61A5DB0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14237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14237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5FD72-1ED1-4AC6-A5B6-30D5BA6D574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2E178-69A4-4759-9CD5-1D34E489101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B345D-45F5-4BEE-BB37-0D17ED68F9A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AAFA9-55F3-444E-9859-78AE556FA7D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32992-528B-46E4-96BF-13085913A9C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4CEF5-4B0D-48FA-8989-6C19857AC5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4EA3C-7164-4FE6-9666-F39F35A9430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702A7-FC65-4313-97CE-439B4B933FA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DD9C6-6513-4684-8B00-B31F45A659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CBEBF-020E-40F6-9CC4-3E6CB33F376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68057-CB16-402B-BDD3-EF2CEEFCE5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1607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21607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13A94-C860-4CAD-A4C2-877423BDF57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770A2-B3A0-4A26-8A96-AAB42E432F6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33C64-BF15-4411-BC26-99170424D5A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ED440-06B3-4613-A304-B1DFC26A9A7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9DF52-B330-4C4D-AE8D-62A28A8EDE4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47A46-1446-4447-A796-EBEC952FB9C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DC1DE-5659-445A-BAA5-7FEEE6EA87C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C5775-DF10-400A-980F-BBFE47CA715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0F657-E53B-4C48-A22C-B6443961699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3E4A5-2913-4A0E-B76E-FE54D203072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0BF72-C32B-4A46-A9F2-FF269E0B0ED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B1D28-E867-4643-B48F-40CC0106459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1F4B8-4E7B-4C53-9869-245E1893941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BE29F-421B-4EDD-A1E3-19DC0792455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68C49-8F63-499F-A45C-03A06319294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53AD2-78E7-4C48-A0A3-864A5403E9F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6EA03-BC74-4111-9F8D-FFC19CF521B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DADE6-0325-4797-9BDE-A5E8C330A8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A00F9-6A4F-4463-ABC7-388CBCBD5BB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C46EC-5B82-4776-8022-69B505ED4D2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41F78-14ED-404C-8E40-A57F503D86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14BB8-4B2F-4915-9673-A0BFDD7F13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269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24270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D9BE3-0853-44A3-8635-ECFAD32E1EE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B2F2F-DD09-45E3-A000-14D57D05434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E6678-19D2-4A1B-82AF-929CDA34043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885AF-C76B-4AD1-A32B-6EAC0026C97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A8360-C058-4486-B421-EB43B8DF777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52298-6221-4DAA-8D10-E41EB98629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8B140-A575-4FA1-9585-9ACFA6DC5A9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4766A-2802-47EA-B941-9577FD5C43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50363-E2A3-4BFE-9286-52A91709A70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F39F6-4F32-446B-988C-5CC17686941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0E7C2-7FFF-4BD8-8AA3-718EA11E74E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589205"/>
      </p:ext>
    </p:extLst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029581"/>
      </p:ext>
    </p:extLst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5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631606"/>
      </p:ext>
    </p:extLst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106408"/>
      </p:ext>
    </p:extLst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46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46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039454"/>
      </p:ext>
    </p:extLst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187202"/>
      </p:ext>
    </p:extLst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331309"/>
      </p:ext>
    </p:extLst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40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597205"/>
      </p:ext>
    </p:extLst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68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703916"/>
      </p:ext>
    </p:extLst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225373"/>
      </p:ext>
    </p:extLst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58055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F9163F0E-E41E-4693-9BA1-44C855022DC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A446733C-6944-40D0-A868-E5F394288F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4131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1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1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08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4131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2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3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3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14133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3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4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4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4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09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4134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4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4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4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34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14134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4135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14135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4135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4135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4135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3FBDB1E-E1CD-4D01-80D0-4CC7AF8A85B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14135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5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21504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504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504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504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504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504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504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1505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1505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1505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1505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1505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80C3799-8B44-4F67-A453-EAF5B28EF3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6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33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33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9673439A-FFD8-4DA7-84B6-005172F38BC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34C35EE-E3FF-4678-AF38-B194C2F773B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15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4167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167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167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167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167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24167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167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167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4167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4167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7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3.xml"/><Relationship Id="rId5" Type="http://schemas.openxmlformats.org/officeDocument/2006/relationships/hyperlink" Target="http://naurok.com.ua/" TargetMode="External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323850" y="4581525"/>
            <a:ext cx="8229600" cy="2016125"/>
          </a:xfrm>
          <a:prstGeom prst="rect">
            <a:avLst/>
          </a:prstGeom>
          <a:solidFill>
            <a:schemeClr val="accent2">
              <a:alpha val="2901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uk-UA" sz="3200">
                <a:solidFill>
                  <a:schemeClr val="bg1"/>
                </a:solidFill>
                <a:latin typeface="Arial" charset="0"/>
              </a:rPr>
              <a:t>Формування льодовиків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uk-UA" sz="3200">
                <a:solidFill>
                  <a:schemeClr val="bg1"/>
                </a:solidFill>
                <a:latin typeface="Arial" charset="0"/>
              </a:rPr>
              <a:t>Гірські та покривні льодовики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uk-UA" sz="3200">
                <a:solidFill>
                  <a:schemeClr val="bg1"/>
                </a:solidFill>
                <a:latin typeface="Arial" charset="0"/>
              </a:rPr>
              <a:t>Багаторічна мерзлота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214282" y="1071546"/>
            <a:ext cx="821537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uk-UA" sz="4400" b="1" spc="15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Льодовики та </a:t>
            </a:r>
            <a:br>
              <a:rPr lang="uk-UA" sz="4400" b="1" spc="15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uk-UA" sz="4400" b="1" spc="15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багаторічна мерзлота</a:t>
            </a:r>
            <a:endParaRPr lang="uk-UA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2" name="Rectangle 4"/>
          <p:cNvSpPr>
            <a:spLocks noChangeArrowheads="1"/>
          </p:cNvSpPr>
          <p:nvPr/>
        </p:nvSpPr>
        <p:spPr bwMode="gray">
          <a:xfrm>
            <a:off x="0" y="4500570"/>
            <a:ext cx="9144000" cy="2357430"/>
          </a:xfrm>
          <a:prstGeom prst="rect">
            <a:avLst/>
          </a:prstGeom>
          <a:solidFill>
            <a:srgbClr val="00004C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Високо в горах на певній висоті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температура</a:t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 повітря  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рідко піднімається вище 0</a:t>
            </a:r>
            <a:r>
              <a:rPr lang="uk-UA" sz="2800" baseline="30000" dirty="0">
                <a:solidFill>
                  <a:schemeClr val="bg1"/>
                </a:solidFill>
                <a:latin typeface="+mn-lt"/>
              </a:rPr>
              <a:t>0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С.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Сніг нагромаджується і перетворюється на лід.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Тому вершини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високих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гір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вкриті</a:t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льодовиками і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снігами.</a:t>
            </a:r>
            <a:endParaRPr lang="uk-UA" sz="28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8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ChangeArrowheads="1"/>
          </p:cNvSpPr>
          <p:nvPr/>
        </p:nvSpPr>
        <p:spPr bwMode="gray">
          <a:xfrm>
            <a:off x="395288" y="333375"/>
            <a:ext cx="8748712" cy="1727200"/>
          </a:xfrm>
          <a:prstGeom prst="rect">
            <a:avLst/>
          </a:prstGeom>
          <a:solidFill>
            <a:srgbClr val="00004C">
              <a:alpha val="3137"/>
            </a:srgbClr>
          </a:solidFill>
          <a:ln w="9525">
            <a:solidFill>
              <a:srgbClr val="00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Лінія, вище якої снігу випадає більше,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ніж встигає розтанути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називається</a:t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uk-UA" sz="2800" i="1" dirty="0">
                <a:solidFill>
                  <a:schemeClr val="bg1"/>
                </a:solidFill>
                <a:latin typeface="+mn-lt"/>
              </a:rPr>
              <a:t>сніговою лінією.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Вона є нижньою межею утворення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льодовиків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9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9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ar40_Arct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" y="0"/>
            <a:ext cx="9086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1187" name="Rectangle 3"/>
          <p:cNvSpPr>
            <a:spLocks noChangeArrowheads="1"/>
          </p:cNvSpPr>
          <p:nvPr/>
        </p:nvSpPr>
        <p:spPr bwMode="gray">
          <a:xfrm>
            <a:off x="0" y="3429001"/>
            <a:ext cx="9144000" cy="3303588"/>
          </a:xfrm>
          <a:prstGeom prst="rect">
            <a:avLst/>
          </a:prstGeom>
          <a:solidFill>
            <a:srgbClr val="00002A">
              <a:alpha val="7490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+mn-lt"/>
              </a:rPr>
              <a:t>Найнижча снігова лінія у полярних районах, </a:t>
            </a:r>
            <a:br>
              <a:rPr lang="uk-UA" sz="3200" dirty="0">
                <a:solidFill>
                  <a:schemeClr val="bg1"/>
                </a:solidFill>
                <a:latin typeface="+mn-lt"/>
              </a:rPr>
            </a:br>
            <a:r>
              <a:rPr lang="uk-UA" sz="3200" dirty="0">
                <a:solidFill>
                  <a:schemeClr val="bg1"/>
                </a:solidFill>
                <a:latin typeface="+mn-lt"/>
              </a:rPr>
              <a:t>бо там найхолодніше. </a:t>
            </a:r>
            <a:br>
              <a:rPr lang="uk-UA" sz="3200" dirty="0">
                <a:solidFill>
                  <a:schemeClr val="bg1"/>
                </a:solidFill>
                <a:latin typeface="+mn-lt"/>
              </a:rPr>
            </a:br>
            <a:r>
              <a:rPr lang="uk-UA" sz="3200" dirty="0">
                <a:solidFill>
                  <a:schemeClr val="bg1"/>
                </a:solidFill>
                <a:latin typeface="+mn-lt"/>
              </a:rPr>
              <a:t>В Антарктиді вона опускається до рівня моря. </a:t>
            </a:r>
            <a:br>
              <a:rPr lang="uk-UA" sz="3200" dirty="0">
                <a:solidFill>
                  <a:schemeClr val="bg1"/>
                </a:solidFill>
                <a:latin typeface="+mn-lt"/>
              </a:rPr>
            </a:br>
            <a:r>
              <a:rPr lang="uk-UA" sz="3200" dirty="0">
                <a:solidFill>
                  <a:schemeClr val="bg1"/>
                </a:solidFill>
                <a:latin typeface="+mn-lt"/>
              </a:rPr>
              <a:t>Від полярних районів снігова лінія поступово </a:t>
            </a:r>
          </a:p>
          <a:p>
            <a:pPr algn="ctr"/>
            <a:r>
              <a:rPr lang="uk-UA" sz="3200" dirty="0">
                <a:solidFill>
                  <a:schemeClr val="bg1"/>
                </a:solidFill>
                <a:latin typeface="+mn-lt"/>
              </a:rPr>
              <a:t>підвищується до тропічних широт </a:t>
            </a:r>
            <a:r>
              <a:rPr lang="uk-UA" sz="32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uk-UA" sz="3200" dirty="0" smtClean="0">
                <a:solidFill>
                  <a:schemeClr val="bg1"/>
                </a:solidFill>
                <a:latin typeface="+mn-lt"/>
              </a:rPr>
            </a:br>
            <a:r>
              <a:rPr lang="uk-UA" sz="3200" dirty="0" smtClean="0">
                <a:solidFill>
                  <a:schemeClr val="bg1"/>
                </a:solidFill>
                <a:latin typeface="+mn-lt"/>
              </a:rPr>
              <a:t>де </a:t>
            </a:r>
            <a:r>
              <a:rPr lang="uk-UA" sz="3200" dirty="0">
                <a:solidFill>
                  <a:schemeClr val="bg1"/>
                </a:solidFill>
                <a:latin typeface="+mn-lt"/>
              </a:rPr>
              <a:t>її висота – </a:t>
            </a:r>
            <a:r>
              <a:rPr lang="uk-UA" sz="3200" dirty="0" smtClean="0">
                <a:solidFill>
                  <a:schemeClr val="bg1"/>
                </a:solidFill>
                <a:latin typeface="+mn-lt"/>
              </a:rPr>
              <a:t> найбільша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900113" y="6237288"/>
            <a:ext cx="4103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uk-UA"/>
          </a:p>
        </p:txBody>
      </p:sp>
      <p:sp>
        <p:nvSpPr>
          <p:cNvPr id="281608" name="Rectangle 8"/>
          <p:cNvSpPr>
            <a:spLocks noChangeArrowheads="1"/>
          </p:cNvSpPr>
          <p:nvPr/>
        </p:nvSpPr>
        <p:spPr bwMode="gray">
          <a:xfrm>
            <a:off x="0" y="4643446"/>
            <a:ext cx="9144000" cy="1428759"/>
          </a:xfrm>
          <a:prstGeom prst="rect">
            <a:avLst/>
          </a:prstGeom>
          <a:gradFill rotWithShape="1">
            <a:gsLst>
              <a:gs pos="0">
                <a:srgbClr val="0000FF">
                  <a:alpha val="2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+mn-lt"/>
              </a:rPr>
              <a:t>У полярних широтах снігова лінія лежить</a:t>
            </a:r>
          </a:p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+mn-lt"/>
              </a:rPr>
              <a:t> від нуля до кількох сотень метрів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gray">
          <a:xfrm>
            <a:off x="0" y="5929330"/>
            <a:ext cx="9144000" cy="785818"/>
          </a:xfrm>
          <a:prstGeom prst="rect">
            <a:avLst/>
          </a:prstGeom>
          <a:gradFill rotWithShape="1">
            <a:gsLst>
              <a:gs pos="0">
                <a:srgbClr val="0000FF">
                  <a:alpha val="2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Північна Америка,  Аляска,  65</a:t>
            </a:r>
            <a:r>
              <a:rPr lang="uk-UA" sz="2800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Пн. Ш.</a:t>
            </a:r>
          </a:p>
          <a:p>
            <a:pPr algn="ctr">
              <a:defRPr/>
            </a:pP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1520024" y="5903893"/>
            <a:ext cx="61039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719138">
              <a:spcBef>
                <a:spcPct val="50000"/>
              </a:spcBef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Вулкан </a:t>
            </a:r>
            <a:r>
              <a:rPr lang="uk-UA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Шаста</a:t>
            </a: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uk-U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Північна Америка    40</a:t>
            </a:r>
            <a:r>
              <a:rPr lang="uk-UA" sz="2800" b="1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uk-UA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40-1-3 Оріса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8838" name="Rectangle 6"/>
          <p:cNvSpPr>
            <a:spLocks noChangeArrowheads="1"/>
          </p:cNvSpPr>
          <p:nvPr/>
        </p:nvSpPr>
        <p:spPr bwMode="gray">
          <a:xfrm>
            <a:off x="0" y="5715016"/>
            <a:ext cx="9144000" cy="1142984"/>
          </a:xfrm>
          <a:prstGeom prst="rect">
            <a:avLst/>
          </a:prstGeom>
          <a:gradFill rotWithShape="1">
            <a:gsLst>
              <a:gs pos="0">
                <a:srgbClr val="0000FF">
                  <a:alpha val="2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+mn-lt"/>
              </a:rPr>
              <a:t> Вулкан </a:t>
            </a:r>
            <a:r>
              <a:rPr lang="uk-UA" sz="2800" dirty="0" err="1">
                <a:solidFill>
                  <a:schemeClr val="bg1"/>
                </a:solidFill>
                <a:latin typeface="+mn-lt"/>
              </a:rPr>
              <a:t>Орисаба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 5700м</a:t>
            </a:r>
          </a:p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+mn-lt"/>
              </a:rPr>
              <a:t>Північна Америка (Мексика</a:t>
            </a:r>
            <a:r>
              <a:rPr lang="uk-UA" sz="2800" dirty="0">
                <a:solidFill>
                  <a:schemeClr val="bg1"/>
                </a:solidFill>
                <a:latin typeface="+mn-lt"/>
                <a:cs typeface="Arial" pitchFamily="34" charset="0"/>
              </a:rPr>
              <a:t>),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 20</a:t>
            </a:r>
            <a:r>
              <a:rPr lang="uk-UA" sz="2800" baseline="30000" dirty="0">
                <a:solidFill>
                  <a:schemeClr val="bg1"/>
                </a:solidFill>
                <a:latin typeface="+mn-lt"/>
              </a:rPr>
              <a:t>0 </a:t>
            </a:r>
            <a:r>
              <a:rPr lang="uk-UA" sz="2800" dirty="0" err="1">
                <a:solidFill>
                  <a:schemeClr val="bg1"/>
                </a:solidFill>
                <a:latin typeface="+mn-lt"/>
              </a:rPr>
              <a:t>Пн.Ш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sp>
        <p:nvSpPr>
          <p:cNvPr id="248839" name="Rectangle 7"/>
          <p:cNvSpPr>
            <a:spLocks noChangeArrowheads="1"/>
          </p:cNvSpPr>
          <p:nvPr/>
        </p:nvSpPr>
        <p:spPr bwMode="gray">
          <a:xfrm>
            <a:off x="0" y="4429132"/>
            <a:ext cx="9144000" cy="1230307"/>
          </a:xfrm>
          <a:prstGeom prst="rect">
            <a:avLst/>
          </a:prstGeom>
          <a:solidFill>
            <a:srgbClr val="00004C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тропічних широтах снігова лінія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починається</a:t>
            </a:r>
            <a:b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висоти 5400м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що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повязано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сухістю повітря.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40-1-4 Кіліманжаро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813" name="Text Box 5"/>
          <p:cNvSpPr txBox="1">
            <a:spLocks noChangeArrowheads="1"/>
          </p:cNvSpPr>
          <p:nvPr/>
        </p:nvSpPr>
        <p:spPr bwMode="auto">
          <a:xfrm>
            <a:off x="4572000" y="5929330"/>
            <a:ext cx="3384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Африка  2</a:t>
            </a:r>
            <a:r>
              <a:rPr lang="uk-UA" sz="2800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47814" name="Rectangle 6"/>
          <p:cNvSpPr>
            <a:spLocks noChangeArrowheads="1"/>
          </p:cNvSpPr>
          <p:nvPr/>
        </p:nvSpPr>
        <p:spPr bwMode="gray">
          <a:xfrm>
            <a:off x="0" y="2210589"/>
            <a:ext cx="9144000" cy="2436822"/>
          </a:xfrm>
          <a:prstGeom prst="rect">
            <a:avLst/>
          </a:prstGeom>
          <a:gradFill rotWithShape="1">
            <a:gsLst>
              <a:gs pos="0">
                <a:srgbClr val="0000FF">
                  <a:alpha val="2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Киліманжаро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має три вершини: </a:t>
            </a:r>
          </a:p>
          <a:p>
            <a:pPr algn="ctr">
              <a:defRPr/>
            </a:pP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Шира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(4300м),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Мавензі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(6355м),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Кабо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(6010м). </a:t>
            </a:r>
          </a:p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Останні покриті  вічними снігами і льодом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висоти 4500м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оскільки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тут випадає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багато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атмосферних опадів </a:t>
            </a:r>
          </a:p>
        </p:txBody>
      </p:sp>
      <p:sp>
        <p:nvSpPr>
          <p:cNvPr id="247815" name="Rectangle 7"/>
          <p:cNvSpPr>
            <a:spLocks noChangeArrowheads="1"/>
          </p:cNvSpPr>
          <p:nvPr/>
        </p:nvSpPr>
        <p:spPr bwMode="gray">
          <a:xfrm>
            <a:off x="1042988" y="4868863"/>
            <a:ext cx="7200900" cy="504825"/>
          </a:xfrm>
          <a:prstGeom prst="rect">
            <a:avLst/>
          </a:prstGeom>
          <a:gradFill rotWithShape="1">
            <a:gsLst>
              <a:gs pos="0">
                <a:srgbClr val="0000FF">
                  <a:alpha val="2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+mn-lt"/>
              </a:rPr>
              <a:t> Назва з мови негрів </a:t>
            </a:r>
            <a:r>
              <a:rPr lang="uk-UA" sz="2800" dirty="0" err="1">
                <a:solidFill>
                  <a:schemeClr val="bg1"/>
                </a:solidFill>
                <a:latin typeface="+mn-lt"/>
              </a:rPr>
              <a:t>суагелі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 – </a:t>
            </a:r>
            <a:r>
              <a:rPr lang="uk-UA" sz="2800" i="1" dirty="0">
                <a:solidFill>
                  <a:schemeClr val="bg1"/>
                </a:solidFill>
                <a:latin typeface="+mn-lt"/>
              </a:rPr>
              <a:t>гора бога холоду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3468"/>
            </a:gs>
            <a:gs pos="100000">
              <a:srgbClr val="000A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4"/>
          <p:cNvSpPr>
            <a:spLocks noChangeArrowheads="1"/>
          </p:cNvSpPr>
          <p:nvPr/>
        </p:nvSpPr>
        <p:spPr bwMode="auto">
          <a:xfrm>
            <a:off x="323850" y="4724400"/>
            <a:ext cx="8496300" cy="14430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7559675" y="6092825"/>
            <a:ext cx="158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/>
              <a:t>ПН полюс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395288" y="623728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/>
              <a:t>ПД полюс</a:t>
            </a: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3851275" y="623728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/>
              <a:t>Екватор</a:t>
            </a:r>
          </a:p>
        </p:txBody>
      </p:sp>
      <p:grpSp>
        <p:nvGrpSpPr>
          <p:cNvPr id="18438" name="Group 13"/>
          <p:cNvGrpSpPr>
            <a:grpSpLocks/>
          </p:cNvGrpSpPr>
          <p:nvPr/>
        </p:nvGrpSpPr>
        <p:grpSpPr bwMode="auto">
          <a:xfrm>
            <a:off x="3492500" y="1773238"/>
            <a:ext cx="2016125" cy="4392612"/>
            <a:chOff x="3136" y="1104"/>
            <a:chExt cx="693" cy="502"/>
          </a:xfrm>
        </p:grpSpPr>
        <p:sp>
          <p:nvSpPr>
            <p:cNvPr id="18455" name="Freeform 14"/>
            <p:cNvSpPr>
              <a:spLocks/>
            </p:cNvSpPr>
            <p:nvPr/>
          </p:nvSpPr>
          <p:spPr bwMode="gray">
            <a:xfrm>
              <a:off x="3446" y="1104"/>
              <a:ext cx="383" cy="502"/>
            </a:xfrm>
            <a:custGeom>
              <a:avLst/>
              <a:gdLst>
                <a:gd name="T0" fmla="*/ 311 w 477"/>
                <a:gd name="T1" fmla="*/ 501 h 625"/>
                <a:gd name="T2" fmla="*/ 382 w 477"/>
                <a:gd name="T3" fmla="*/ 423 h 625"/>
                <a:gd name="T4" fmla="*/ 0 w 477"/>
                <a:gd name="T5" fmla="*/ 0 h 625"/>
                <a:gd name="T6" fmla="*/ 311 w 477"/>
                <a:gd name="T7" fmla="*/ 501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7"/>
                <a:gd name="T13" fmla="*/ 0 h 625"/>
                <a:gd name="T14" fmla="*/ 477 w 477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7" h="625">
                  <a:moveTo>
                    <a:pt x="387" y="624"/>
                  </a:moveTo>
                  <a:lnTo>
                    <a:pt x="476" y="527"/>
                  </a:lnTo>
                  <a:lnTo>
                    <a:pt x="0" y="0"/>
                  </a:lnTo>
                  <a:lnTo>
                    <a:pt x="387" y="624"/>
                  </a:lnTo>
                </a:path>
              </a:pathLst>
            </a:custGeom>
            <a:gradFill rotWithShape="1">
              <a:gsLst>
                <a:gs pos="0">
                  <a:srgbClr val="3CB679"/>
                </a:gs>
                <a:gs pos="100000">
                  <a:srgbClr val="0E2A1C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456" name="Freeform 15"/>
            <p:cNvSpPr>
              <a:spLocks/>
            </p:cNvSpPr>
            <p:nvPr/>
          </p:nvSpPr>
          <p:spPr bwMode="gray">
            <a:xfrm>
              <a:off x="3136" y="1104"/>
              <a:ext cx="621" cy="502"/>
            </a:xfrm>
            <a:custGeom>
              <a:avLst/>
              <a:gdLst>
                <a:gd name="T0" fmla="*/ 0 w 773"/>
                <a:gd name="T1" fmla="*/ 501 h 625"/>
                <a:gd name="T2" fmla="*/ 620 w 773"/>
                <a:gd name="T3" fmla="*/ 501 h 625"/>
                <a:gd name="T4" fmla="*/ 311 w 773"/>
                <a:gd name="T5" fmla="*/ 0 h 625"/>
                <a:gd name="T6" fmla="*/ 0 w 773"/>
                <a:gd name="T7" fmla="*/ 501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3"/>
                <a:gd name="T13" fmla="*/ 0 h 625"/>
                <a:gd name="T14" fmla="*/ 773 w 773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3" h="625">
                  <a:moveTo>
                    <a:pt x="0" y="624"/>
                  </a:moveTo>
                  <a:lnTo>
                    <a:pt x="772" y="624"/>
                  </a:lnTo>
                  <a:lnTo>
                    <a:pt x="387" y="0"/>
                  </a:lnTo>
                  <a:lnTo>
                    <a:pt x="0" y="624"/>
                  </a:lnTo>
                </a:path>
              </a:pathLst>
            </a:custGeom>
            <a:gradFill rotWithShape="1">
              <a:gsLst>
                <a:gs pos="0">
                  <a:srgbClr val="113523"/>
                </a:gs>
                <a:gs pos="100000">
                  <a:srgbClr val="00FF00"/>
                </a:gs>
              </a:gsLst>
              <a:lin ang="189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8439" name="AutoShape 16"/>
          <p:cNvSpPr>
            <a:spLocks noChangeArrowheads="1"/>
          </p:cNvSpPr>
          <p:nvPr/>
        </p:nvSpPr>
        <p:spPr bwMode="ltGray">
          <a:xfrm rot="10738817" flipH="1">
            <a:off x="322263" y="4643438"/>
            <a:ext cx="2084387" cy="1527175"/>
          </a:xfrm>
          <a:custGeom>
            <a:avLst/>
            <a:gdLst>
              <a:gd name="T0" fmla="*/ 100571082 w 21600"/>
              <a:gd name="T1" fmla="*/ 107976147 h 21600"/>
              <a:gd name="T2" fmla="*/ 154050667 w 21600"/>
              <a:gd name="T3" fmla="*/ 50223907 h 21600"/>
              <a:gd name="T4" fmla="*/ 100571082 w 21600"/>
              <a:gd name="T5" fmla="*/ 57912170 h 21600"/>
              <a:gd name="T6" fmla="*/ 47091508 w 21600"/>
              <a:gd name="T7" fmla="*/ 5022390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491 w 21600"/>
              <a:gd name="T13" fmla="*/ 0 h 21600"/>
              <a:gd name="T14" fmla="*/ 109 w 21600"/>
              <a:gd name="T15" fmla="*/ 1068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578" y="10698"/>
                </a:moveTo>
                <a:cubicBezTo>
                  <a:pt x="11582" y="10731"/>
                  <a:pt x="11585" y="10765"/>
                  <a:pt x="11585" y="10800"/>
                </a:cubicBezTo>
                <a:cubicBezTo>
                  <a:pt x="11585" y="11233"/>
                  <a:pt x="11233" y="11585"/>
                  <a:pt x="10800" y="11585"/>
                </a:cubicBezTo>
                <a:cubicBezTo>
                  <a:pt x="10366" y="11585"/>
                  <a:pt x="10015" y="11233"/>
                  <a:pt x="10015" y="10800"/>
                </a:cubicBezTo>
                <a:cubicBezTo>
                  <a:pt x="10014" y="10765"/>
                  <a:pt x="10017" y="10731"/>
                  <a:pt x="10021" y="10698"/>
                </a:cubicBezTo>
                <a:lnTo>
                  <a:pt x="91" y="9397"/>
                </a:lnTo>
                <a:cubicBezTo>
                  <a:pt x="30" y="9862"/>
                  <a:pt x="-1" y="10331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10331"/>
                  <a:pt x="21569" y="9862"/>
                  <a:pt x="21508" y="9397"/>
                </a:cubicBezTo>
                <a:close/>
              </a:path>
            </a:pathLst>
          </a:custGeom>
          <a:gradFill rotWithShape="1">
            <a:gsLst>
              <a:gs pos="0">
                <a:srgbClr val="1B9AD9">
                  <a:alpha val="90999"/>
                </a:srgbClr>
              </a:gs>
              <a:gs pos="100000">
                <a:schemeClr val="tx1"/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8440" name="AutoShape 17"/>
          <p:cNvSpPr>
            <a:spLocks noChangeArrowheads="1"/>
          </p:cNvSpPr>
          <p:nvPr/>
        </p:nvSpPr>
        <p:spPr bwMode="ltGray">
          <a:xfrm rot="10738817" flipH="1">
            <a:off x="7234238" y="4857750"/>
            <a:ext cx="1581150" cy="1095375"/>
          </a:xfrm>
          <a:custGeom>
            <a:avLst/>
            <a:gdLst>
              <a:gd name="T0" fmla="*/ 57871185 w 21600"/>
              <a:gd name="T1" fmla="*/ 55565793 h 21600"/>
              <a:gd name="T2" fmla="*/ 88232128 w 21600"/>
              <a:gd name="T3" fmla="*/ 25817529 h 21600"/>
              <a:gd name="T4" fmla="*/ 57871185 w 21600"/>
              <a:gd name="T5" fmla="*/ 29418985 h 21600"/>
              <a:gd name="T6" fmla="*/ 27510252 w 21600"/>
              <a:gd name="T7" fmla="*/ 25817529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485 w 21600"/>
              <a:gd name="T13" fmla="*/ 0 h 21600"/>
              <a:gd name="T14" fmla="*/ 115 w 21600"/>
              <a:gd name="T15" fmla="*/ 1070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430" y="10715"/>
                </a:moveTo>
                <a:cubicBezTo>
                  <a:pt x="11434" y="10743"/>
                  <a:pt x="11436" y="10771"/>
                  <a:pt x="11436" y="10800"/>
                </a:cubicBezTo>
                <a:cubicBezTo>
                  <a:pt x="11436" y="11151"/>
                  <a:pt x="11151" y="11436"/>
                  <a:pt x="10800" y="11436"/>
                </a:cubicBezTo>
                <a:cubicBezTo>
                  <a:pt x="10448" y="11436"/>
                  <a:pt x="10164" y="11151"/>
                  <a:pt x="10164" y="10800"/>
                </a:cubicBezTo>
                <a:cubicBezTo>
                  <a:pt x="10163" y="10771"/>
                  <a:pt x="10165" y="10743"/>
                  <a:pt x="10169" y="10715"/>
                </a:cubicBezTo>
                <a:lnTo>
                  <a:pt x="96" y="9358"/>
                </a:lnTo>
                <a:cubicBezTo>
                  <a:pt x="32" y="9836"/>
                  <a:pt x="-1" y="10317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10317"/>
                  <a:pt x="21567" y="9836"/>
                  <a:pt x="21503" y="9358"/>
                </a:cubicBezTo>
                <a:close/>
              </a:path>
            </a:pathLst>
          </a:custGeom>
          <a:gradFill rotWithShape="1">
            <a:gsLst>
              <a:gs pos="0">
                <a:srgbClr val="167BAE">
                  <a:alpha val="90999"/>
                </a:srgbClr>
              </a:gs>
              <a:gs pos="100000">
                <a:schemeClr val="tx1"/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18441" name="Group 18"/>
          <p:cNvGrpSpPr>
            <a:grpSpLocks/>
          </p:cNvGrpSpPr>
          <p:nvPr/>
        </p:nvGrpSpPr>
        <p:grpSpPr bwMode="auto">
          <a:xfrm>
            <a:off x="5795963" y="4149725"/>
            <a:ext cx="1152525" cy="1655763"/>
            <a:chOff x="3136" y="1104"/>
            <a:chExt cx="693" cy="502"/>
          </a:xfrm>
        </p:grpSpPr>
        <p:sp>
          <p:nvSpPr>
            <p:cNvPr id="18453" name="Freeform 19"/>
            <p:cNvSpPr>
              <a:spLocks/>
            </p:cNvSpPr>
            <p:nvPr/>
          </p:nvSpPr>
          <p:spPr bwMode="gray">
            <a:xfrm>
              <a:off x="3446" y="1104"/>
              <a:ext cx="383" cy="502"/>
            </a:xfrm>
            <a:custGeom>
              <a:avLst/>
              <a:gdLst>
                <a:gd name="T0" fmla="*/ 311 w 477"/>
                <a:gd name="T1" fmla="*/ 501 h 625"/>
                <a:gd name="T2" fmla="*/ 382 w 477"/>
                <a:gd name="T3" fmla="*/ 423 h 625"/>
                <a:gd name="T4" fmla="*/ 0 w 477"/>
                <a:gd name="T5" fmla="*/ 0 h 625"/>
                <a:gd name="T6" fmla="*/ 311 w 477"/>
                <a:gd name="T7" fmla="*/ 501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7"/>
                <a:gd name="T13" fmla="*/ 0 h 625"/>
                <a:gd name="T14" fmla="*/ 477 w 477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7" h="625">
                  <a:moveTo>
                    <a:pt x="387" y="624"/>
                  </a:moveTo>
                  <a:lnTo>
                    <a:pt x="476" y="527"/>
                  </a:lnTo>
                  <a:lnTo>
                    <a:pt x="0" y="0"/>
                  </a:lnTo>
                  <a:lnTo>
                    <a:pt x="387" y="624"/>
                  </a:lnTo>
                </a:path>
              </a:pathLst>
            </a:custGeom>
            <a:gradFill rotWithShape="1">
              <a:gsLst>
                <a:gs pos="0">
                  <a:srgbClr val="00FF00"/>
                </a:gs>
                <a:gs pos="100000">
                  <a:srgbClr val="001D00"/>
                </a:gs>
              </a:gsLst>
              <a:lin ang="54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454" name="Freeform 20"/>
            <p:cNvSpPr>
              <a:spLocks/>
            </p:cNvSpPr>
            <p:nvPr/>
          </p:nvSpPr>
          <p:spPr bwMode="gray">
            <a:xfrm>
              <a:off x="3136" y="1104"/>
              <a:ext cx="621" cy="502"/>
            </a:xfrm>
            <a:custGeom>
              <a:avLst/>
              <a:gdLst>
                <a:gd name="T0" fmla="*/ 0 w 773"/>
                <a:gd name="T1" fmla="*/ 501 h 625"/>
                <a:gd name="T2" fmla="*/ 620 w 773"/>
                <a:gd name="T3" fmla="*/ 501 h 625"/>
                <a:gd name="T4" fmla="*/ 311 w 773"/>
                <a:gd name="T5" fmla="*/ 0 h 625"/>
                <a:gd name="T6" fmla="*/ 0 w 773"/>
                <a:gd name="T7" fmla="*/ 501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3"/>
                <a:gd name="T13" fmla="*/ 0 h 625"/>
                <a:gd name="T14" fmla="*/ 773 w 773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3" h="625">
                  <a:moveTo>
                    <a:pt x="0" y="624"/>
                  </a:moveTo>
                  <a:lnTo>
                    <a:pt x="772" y="624"/>
                  </a:lnTo>
                  <a:lnTo>
                    <a:pt x="387" y="0"/>
                  </a:lnTo>
                  <a:lnTo>
                    <a:pt x="0" y="624"/>
                  </a:lnTo>
                </a:path>
              </a:pathLst>
            </a:custGeom>
            <a:gradFill rotWithShape="1">
              <a:gsLst>
                <a:gs pos="0">
                  <a:srgbClr val="008080"/>
                </a:gs>
                <a:gs pos="100000">
                  <a:srgbClr val="003B3B"/>
                </a:gs>
              </a:gsLst>
              <a:lin ang="54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70357" name="AutoShape 21"/>
          <p:cNvSpPr>
            <a:spLocks noChangeArrowheads="1"/>
          </p:cNvSpPr>
          <p:nvPr/>
        </p:nvSpPr>
        <p:spPr bwMode="ltGray">
          <a:xfrm>
            <a:off x="179388" y="2714625"/>
            <a:ext cx="8821737" cy="7065963"/>
          </a:xfrm>
          <a:custGeom>
            <a:avLst/>
            <a:gdLst>
              <a:gd name="T0" fmla="*/ 1801465841 w 21600"/>
              <a:gd name="T1" fmla="*/ 0 h 21600"/>
              <a:gd name="T2" fmla="*/ 42701289 w 21600"/>
              <a:gd name="T3" fmla="*/ 949416794 h 21600"/>
              <a:gd name="T4" fmla="*/ 1801465841 w 21600"/>
              <a:gd name="T5" fmla="*/ 17550084 h 21600"/>
              <a:gd name="T6" fmla="*/ 2147483647 w 21600"/>
              <a:gd name="T7" fmla="*/ 949416794 h 21600"/>
              <a:gd name="T8" fmla="*/ 0 60000 65536"/>
              <a:gd name="T9" fmla="*/ 0 60000 65536"/>
              <a:gd name="T10" fmla="*/ 0 60000 65536"/>
              <a:gd name="T11" fmla="*/ 0 60000 65536"/>
              <a:gd name="T12" fmla="*/ 46 w 21600"/>
              <a:gd name="T13" fmla="*/ 0 h 21600"/>
              <a:gd name="T14" fmla="*/ 21554 w 21600"/>
              <a:gd name="T15" fmla="*/ 117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37" y="8887"/>
                </a:moveTo>
                <a:cubicBezTo>
                  <a:pt x="1261" y="3834"/>
                  <a:pt x="5663" y="163"/>
                  <a:pt x="10800" y="164"/>
                </a:cubicBezTo>
                <a:cubicBezTo>
                  <a:pt x="15936" y="164"/>
                  <a:pt x="20338" y="3834"/>
                  <a:pt x="21262" y="8887"/>
                </a:cubicBezTo>
                <a:lnTo>
                  <a:pt x="21423" y="8857"/>
                </a:lnTo>
                <a:cubicBezTo>
                  <a:pt x="20485" y="3727"/>
                  <a:pt x="16015" y="-1"/>
                  <a:pt x="10799" y="0"/>
                </a:cubicBezTo>
                <a:cubicBezTo>
                  <a:pt x="5584" y="0"/>
                  <a:pt x="1114" y="3727"/>
                  <a:pt x="176" y="8857"/>
                </a:cubicBezTo>
                <a:close/>
              </a:path>
            </a:pathLst>
          </a:cu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8443" name="Text Box 22"/>
          <p:cNvSpPr txBox="1">
            <a:spLocks noChangeArrowheads="1"/>
          </p:cNvSpPr>
          <p:nvPr/>
        </p:nvSpPr>
        <p:spPr bwMode="auto">
          <a:xfrm>
            <a:off x="323850" y="3860800"/>
            <a:ext cx="2176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Антарктида</a:t>
            </a:r>
          </a:p>
        </p:txBody>
      </p:sp>
      <p:sp>
        <p:nvSpPr>
          <p:cNvPr id="18444" name="Text Box 23"/>
          <p:cNvSpPr txBox="1">
            <a:spLocks noChangeArrowheads="1"/>
          </p:cNvSpPr>
          <p:nvPr/>
        </p:nvSpPr>
        <p:spPr bwMode="auto">
          <a:xfrm>
            <a:off x="6786563" y="4365625"/>
            <a:ext cx="2105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Гренландія</a:t>
            </a:r>
          </a:p>
        </p:txBody>
      </p:sp>
      <p:sp>
        <p:nvSpPr>
          <p:cNvPr id="18445" name="Text Box 24"/>
          <p:cNvSpPr txBox="1">
            <a:spLocks noChangeArrowheads="1"/>
          </p:cNvSpPr>
          <p:nvPr/>
        </p:nvSpPr>
        <p:spPr bwMode="auto">
          <a:xfrm>
            <a:off x="4643438" y="1285875"/>
            <a:ext cx="3744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FF0000"/>
                </a:solidFill>
              </a:rPr>
              <a:t>Кіліманджаро 5898 м</a:t>
            </a:r>
          </a:p>
        </p:txBody>
      </p:sp>
      <p:sp>
        <p:nvSpPr>
          <p:cNvPr id="18446" name="Text Box 25"/>
          <p:cNvSpPr txBox="1">
            <a:spLocks noChangeArrowheads="1"/>
          </p:cNvSpPr>
          <p:nvPr/>
        </p:nvSpPr>
        <p:spPr bwMode="auto">
          <a:xfrm>
            <a:off x="5292725" y="3716338"/>
            <a:ext cx="2636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>
                <a:solidFill>
                  <a:srgbClr val="FF0000"/>
                </a:solidFill>
              </a:rPr>
              <a:t>Говерла 2061 м</a:t>
            </a:r>
          </a:p>
        </p:txBody>
      </p:sp>
      <p:sp>
        <p:nvSpPr>
          <p:cNvPr id="18447" name="Line 26"/>
          <p:cNvSpPr>
            <a:spLocks noChangeShapeType="1"/>
          </p:cNvSpPr>
          <p:nvPr/>
        </p:nvSpPr>
        <p:spPr bwMode="auto">
          <a:xfrm>
            <a:off x="1187450" y="2781300"/>
            <a:ext cx="2376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8448" name="Text Box 27"/>
          <p:cNvSpPr txBox="1">
            <a:spLocks noChangeArrowheads="1"/>
          </p:cNvSpPr>
          <p:nvPr/>
        </p:nvSpPr>
        <p:spPr bwMode="auto">
          <a:xfrm>
            <a:off x="1143000" y="2357438"/>
            <a:ext cx="2643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>
                <a:solidFill>
                  <a:srgbClr val="3399FF"/>
                </a:solidFill>
              </a:rPr>
              <a:t>Снігова лінія4500 м</a:t>
            </a: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4211638" y="1557338"/>
            <a:ext cx="433387" cy="1152525"/>
            <a:chOff x="3136" y="1104"/>
            <a:chExt cx="693" cy="502"/>
          </a:xfrm>
        </p:grpSpPr>
        <p:sp>
          <p:nvSpPr>
            <p:cNvPr id="18451" name="Freeform 30"/>
            <p:cNvSpPr>
              <a:spLocks/>
            </p:cNvSpPr>
            <p:nvPr/>
          </p:nvSpPr>
          <p:spPr bwMode="gray">
            <a:xfrm>
              <a:off x="3446" y="1104"/>
              <a:ext cx="383" cy="502"/>
            </a:xfrm>
            <a:custGeom>
              <a:avLst/>
              <a:gdLst>
                <a:gd name="T0" fmla="*/ 311 w 477"/>
                <a:gd name="T1" fmla="*/ 501 h 625"/>
                <a:gd name="T2" fmla="*/ 382 w 477"/>
                <a:gd name="T3" fmla="*/ 423 h 625"/>
                <a:gd name="T4" fmla="*/ 0 w 477"/>
                <a:gd name="T5" fmla="*/ 0 h 625"/>
                <a:gd name="T6" fmla="*/ 311 w 477"/>
                <a:gd name="T7" fmla="*/ 501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7"/>
                <a:gd name="T13" fmla="*/ 0 h 625"/>
                <a:gd name="T14" fmla="*/ 477 w 477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7" h="625">
                  <a:moveTo>
                    <a:pt x="387" y="624"/>
                  </a:moveTo>
                  <a:lnTo>
                    <a:pt x="476" y="527"/>
                  </a:lnTo>
                  <a:lnTo>
                    <a:pt x="0" y="0"/>
                  </a:lnTo>
                  <a:lnTo>
                    <a:pt x="387" y="624"/>
                  </a:lnTo>
                </a:path>
              </a:pathLst>
            </a:custGeom>
            <a:gradFill rotWithShape="0">
              <a:gsLst>
                <a:gs pos="0">
                  <a:srgbClr val="0051CA"/>
                </a:gs>
                <a:gs pos="100000">
                  <a:srgbClr val="0066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452" name="Freeform 31"/>
            <p:cNvSpPr>
              <a:spLocks/>
            </p:cNvSpPr>
            <p:nvPr/>
          </p:nvSpPr>
          <p:spPr bwMode="gray">
            <a:xfrm>
              <a:off x="3136" y="1104"/>
              <a:ext cx="621" cy="502"/>
            </a:xfrm>
            <a:custGeom>
              <a:avLst/>
              <a:gdLst>
                <a:gd name="T0" fmla="*/ 0 w 773"/>
                <a:gd name="T1" fmla="*/ 501 h 625"/>
                <a:gd name="T2" fmla="*/ 620 w 773"/>
                <a:gd name="T3" fmla="*/ 501 h 625"/>
                <a:gd name="T4" fmla="*/ 311 w 773"/>
                <a:gd name="T5" fmla="*/ 0 h 625"/>
                <a:gd name="T6" fmla="*/ 0 w 773"/>
                <a:gd name="T7" fmla="*/ 501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3"/>
                <a:gd name="T13" fmla="*/ 0 h 625"/>
                <a:gd name="T14" fmla="*/ 773 w 773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3" h="625">
                  <a:moveTo>
                    <a:pt x="0" y="624"/>
                  </a:moveTo>
                  <a:lnTo>
                    <a:pt x="772" y="624"/>
                  </a:lnTo>
                  <a:lnTo>
                    <a:pt x="387" y="0"/>
                  </a:lnTo>
                  <a:lnTo>
                    <a:pt x="0" y="624"/>
                  </a:lnTo>
                </a:path>
              </a:pathLst>
            </a:custGeom>
            <a:solidFill>
              <a:srgbClr val="FBFDFF"/>
            </a:soli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8450" name="Text Box 32"/>
          <p:cNvSpPr txBox="1">
            <a:spLocks noChangeArrowheads="1"/>
          </p:cNvSpPr>
          <p:nvPr/>
        </p:nvSpPr>
        <p:spPr bwMode="auto">
          <a:xfrm>
            <a:off x="1116013" y="404813"/>
            <a:ext cx="72421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Снігова лінія на різних широтах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0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0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снимок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6785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211" name="Rectangle 3"/>
          <p:cNvSpPr>
            <a:spLocks noChangeArrowheads="1"/>
          </p:cNvSpPr>
          <p:nvPr/>
        </p:nvSpPr>
        <p:spPr bwMode="gray">
          <a:xfrm>
            <a:off x="0" y="5475300"/>
            <a:ext cx="9572660" cy="1382700"/>
          </a:xfrm>
          <a:prstGeom prst="rect">
            <a:avLst/>
          </a:prstGeom>
          <a:solidFill>
            <a:srgbClr val="00004C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Виділяють два типи льодовиків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uk-UA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гірськ</a:t>
            </a:r>
            <a:r>
              <a:rPr lang="uk-UA" sz="2800" i="1" dirty="0" smtClean="0">
                <a:latin typeface="Arial" pitchFamily="34" charset="0"/>
                <a:cs typeface="Arial" pitchFamily="34" charset="0"/>
              </a:rPr>
              <a:t>і 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й</a:t>
            </a:r>
            <a:r>
              <a:rPr lang="uk-UA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покривні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uk-UA" sz="2800" dirty="0">
                <a:latin typeface="Arial" pitchFamily="34" charset="0"/>
                <a:cs typeface="Arial" pitchFamily="34" charset="0"/>
              </a:rPr>
              <a:t>У свою чергу гірські льодовики поділяють на</a:t>
            </a:r>
          </a:p>
          <a:p>
            <a:pPr algn="ctr"/>
            <a:r>
              <a:rPr lang="uk-UA" sz="28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льодовики вершин</a:t>
            </a:r>
            <a:r>
              <a:rPr lang="uk-UA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та </a:t>
            </a:r>
            <a:r>
              <a:rPr lang="uk-UA" sz="28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долинні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8" name="Rectangle 4"/>
          <p:cNvSpPr>
            <a:spLocks noChangeArrowheads="1"/>
          </p:cNvSpPr>
          <p:nvPr/>
        </p:nvSpPr>
        <p:spPr bwMode="gray">
          <a:xfrm>
            <a:off x="0" y="5373688"/>
            <a:ext cx="9144000" cy="936625"/>
          </a:xfrm>
          <a:prstGeom prst="rect">
            <a:avLst/>
          </a:prstGeom>
          <a:solidFill>
            <a:srgbClr val="00004C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i="1" dirty="0">
                <a:solidFill>
                  <a:srgbClr val="FFFF00"/>
                </a:solidFill>
                <a:latin typeface="+mn-lt"/>
              </a:rPr>
              <a:t>Льодовики вершин</a:t>
            </a:r>
            <a:r>
              <a:rPr lang="uk-UA" sz="2800" dirty="0">
                <a:solidFill>
                  <a:srgbClr val="FFFF00"/>
                </a:solidFill>
                <a:latin typeface="+mn-lt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мають невеликі розміри і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схожі на білі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"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шапки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2" name="Rectangle 4"/>
          <p:cNvSpPr>
            <a:spLocks noChangeArrowheads="1"/>
          </p:cNvSpPr>
          <p:nvPr/>
        </p:nvSpPr>
        <p:spPr bwMode="gray">
          <a:xfrm>
            <a:off x="0" y="5707062"/>
            <a:ext cx="9144000" cy="1150938"/>
          </a:xfrm>
          <a:prstGeom prst="rect">
            <a:avLst/>
          </a:prstGeom>
          <a:solidFill>
            <a:srgbClr val="000022">
              <a:alpha val="6784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Під дією сили тяжіння лід рухається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згори</a:t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до низу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, 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змінюючи рельєф і гірські породи.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снимок_0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5" name="Rectangle 5"/>
          <p:cNvSpPr>
            <a:spLocks noChangeArrowheads="1"/>
          </p:cNvSpPr>
          <p:nvPr/>
        </p:nvSpPr>
        <p:spPr bwMode="gray">
          <a:xfrm>
            <a:off x="0" y="5189548"/>
            <a:ext cx="9144000" cy="1668452"/>
          </a:xfrm>
          <a:prstGeom prst="rect">
            <a:avLst/>
          </a:prstGeom>
          <a:solidFill>
            <a:srgbClr val="00004C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Гірські льодовики сповзають нижче по схилах, </a:t>
            </a:r>
          </a:p>
          <a:p>
            <a:pPr algn="ctr"/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 значно тепліше, й поступово тануть.</a:t>
            </a:r>
          </a:p>
          <a:p>
            <a:pPr algn="ctr"/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Космічний знімок</a:t>
            </a:r>
            <a:endParaRPr lang="uk-UA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0" name="Rectangle 4"/>
          <p:cNvSpPr>
            <a:spLocks noChangeArrowheads="1"/>
          </p:cNvSpPr>
          <p:nvPr/>
        </p:nvSpPr>
        <p:spPr bwMode="gray">
          <a:xfrm>
            <a:off x="0" y="5705475"/>
            <a:ext cx="9144000" cy="1152525"/>
          </a:xfrm>
          <a:prstGeom prst="rect">
            <a:avLst/>
          </a:prstGeom>
          <a:solidFill>
            <a:srgbClr val="00004C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Вони тягнуть за собою й пізніше відкладають морену –</a:t>
            </a:r>
          </a:p>
          <a:p>
            <a:pPr algn="ctr"/>
            <a:r>
              <a:rPr lang="uk-UA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нагромадження уламків різних гірських порід.</a:t>
            </a:r>
            <a:endParaRPr lang="uk-UA" sz="2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8" name="Rectangle 4"/>
          <p:cNvSpPr>
            <a:spLocks noChangeArrowheads="1"/>
          </p:cNvSpPr>
          <p:nvPr/>
        </p:nvSpPr>
        <p:spPr bwMode="gray">
          <a:xfrm>
            <a:off x="755650" y="5949950"/>
            <a:ext cx="3744913" cy="647700"/>
          </a:xfrm>
          <a:prstGeom prst="rect">
            <a:avLst/>
          </a:prstGeom>
          <a:solidFill>
            <a:schemeClr val="accent4">
              <a:lumMod val="95000"/>
              <a:lumOff val="5000"/>
              <a:alpha val="53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400" dirty="0">
                <a:solidFill>
                  <a:schemeClr val="bg1"/>
                </a:solidFill>
              </a:rPr>
              <a:t>  </a:t>
            </a:r>
            <a:r>
              <a:rPr lang="uk-UA" sz="2800" dirty="0">
                <a:solidFill>
                  <a:schemeClr val="bg1"/>
                </a:solidFill>
              </a:rPr>
              <a:t>Обточують скелі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0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0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ChangeArrowheads="1"/>
          </p:cNvSpPr>
          <p:nvPr/>
        </p:nvSpPr>
        <p:spPr bwMode="gray">
          <a:xfrm>
            <a:off x="0" y="5561012"/>
            <a:ext cx="9144000" cy="1296988"/>
          </a:xfrm>
          <a:prstGeom prst="rect">
            <a:avLst/>
          </a:prstGeom>
          <a:solidFill>
            <a:srgbClr val="06180E">
              <a:alpha val="6784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У гірських долинах розташовуються долинні льодовики.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Вони мають звивисту форму, значну довжину,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їх можна порівняти із замерзлими річками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ChangeArrowheads="1"/>
          </p:cNvSpPr>
          <p:nvPr/>
        </p:nvSpPr>
        <p:spPr bwMode="gray">
          <a:xfrm>
            <a:off x="0" y="333375"/>
            <a:ext cx="9144000" cy="1439863"/>
          </a:xfrm>
          <a:prstGeom prst="rect">
            <a:avLst/>
          </a:prstGeom>
          <a:solidFill>
            <a:srgbClr val="000026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Одним з найдовших є льодовик </a:t>
            </a:r>
            <a:r>
              <a:rPr lang="uk-UA" sz="2800" i="1">
                <a:solidFill>
                  <a:schemeClr val="bg1"/>
                </a:solidFill>
                <a:latin typeface="+mn-lt"/>
              </a:rPr>
              <a:t>Берінга </a:t>
            </a:r>
          </a:p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на Алясці в Північній Америці.</a:t>
            </a:r>
          </a:p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Його довжина складає 220 км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4" name="Rectangle 4"/>
          <p:cNvSpPr>
            <a:spLocks noChangeArrowheads="1"/>
          </p:cNvSpPr>
          <p:nvPr/>
        </p:nvSpPr>
        <p:spPr bwMode="gray">
          <a:xfrm>
            <a:off x="0" y="5805488"/>
            <a:ext cx="9144000" cy="647700"/>
          </a:xfrm>
          <a:prstGeom prst="rect">
            <a:avLst/>
          </a:prstGeom>
          <a:solidFill>
            <a:srgbClr val="00004C">
              <a:alpha val="4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chemeClr val="bg1"/>
                </a:solidFill>
              </a:rPr>
              <a:t> Льодовики живлять  річки та високогірні озера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3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снимок_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9861" name="Rectangle 5"/>
          <p:cNvSpPr>
            <a:spLocks noChangeArrowheads="1"/>
          </p:cNvSpPr>
          <p:nvPr/>
        </p:nvSpPr>
        <p:spPr bwMode="gray">
          <a:xfrm>
            <a:off x="0" y="4841875"/>
            <a:ext cx="9144000" cy="2016125"/>
          </a:xfrm>
          <a:prstGeom prst="rect">
            <a:avLst/>
          </a:prstGeom>
          <a:gradFill rotWithShape="1">
            <a:gsLst>
              <a:gs pos="0">
                <a:srgbClr val="00004C">
                  <a:alpha val="41000"/>
                </a:srgbClr>
              </a:gs>
              <a:gs pos="50000">
                <a:srgbClr val="00004C">
                  <a:gamma/>
                  <a:shade val="46275"/>
                  <a:invGamma/>
                  <a:alpha val="87000"/>
                </a:srgbClr>
              </a:gs>
              <a:gs pos="100000">
                <a:srgbClr val="00004C">
                  <a:alpha val="41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</a:rPr>
              <a:t>Потужні, великі за площею льодовики </a:t>
            </a:r>
          </a:p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</a:rPr>
              <a:t>називають </a:t>
            </a:r>
            <a:r>
              <a:rPr lang="uk-UA" sz="2800" i="1" dirty="0">
                <a:solidFill>
                  <a:srgbClr val="FFFF00"/>
                </a:solidFill>
              </a:rPr>
              <a:t>покривними</a:t>
            </a:r>
            <a:r>
              <a:rPr lang="uk-UA" sz="2800" i="1" dirty="0">
                <a:solidFill>
                  <a:schemeClr val="bg1"/>
                </a:solidFill>
              </a:rPr>
              <a:t>. </a:t>
            </a:r>
          </a:p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</a:rPr>
              <a:t>Вони поділяються на</a:t>
            </a:r>
          </a:p>
          <a:p>
            <a:pPr algn="ctr">
              <a:defRPr/>
            </a:pPr>
            <a:r>
              <a:rPr lang="uk-UA" sz="2800" i="1" dirty="0">
                <a:solidFill>
                  <a:srgbClr val="FFFF00"/>
                </a:solidFill>
              </a:rPr>
              <a:t>льодовикові куполи </a:t>
            </a:r>
            <a:r>
              <a:rPr lang="uk-UA" sz="2800" dirty="0">
                <a:solidFill>
                  <a:schemeClr val="bg1"/>
                </a:solidFill>
              </a:rPr>
              <a:t>та</a:t>
            </a:r>
            <a:r>
              <a:rPr lang="uk-UA" sz="2800" i="1" dirty="0">
                <a:solidFill>
                  <a:schemeClr val="bg1"/>
                </a:solidFill>
              </a:rPr>
              <a:t> </a:t>
            </a:r>
            <a:r>
              <a:rPr lang="uk-UA" sz="2800" i="1" dirty="0">
                <a:solidFill>
                  <a:srgbClr val="FFFF00"/>
                </a:solidFill>
              </a:rPr>
              <a:t>щити</a:t>
            </a:r>
            <a:r>
              <a:rPr lang="uk-UA" sz="2800" i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9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ChangeArrowheads="1"/>
          </p:cNvSpPr>
          <p:nvPr/>
        </p:nvSpPr>
        <p:spPr bwMode="gray">
          <a:xfrm>
            <a:off x="0" y="5857892"/>
            <a:ext cx="9144000" cy="1000108"/>
          </a:xfrm>
          <a:prstGeom prst="rect">
            <a:avLst/>
          </a:prstGeom>
          <a:solidFill>
            <a:srgbClr val="000022">
              <a:alpha val="7215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i="1" dirty="0">
                <a:solidFill>
                  <a:srgbClr val="FFFF00"/>
                </a:solidFill>
                <a:latin typeface="+mn-lt"/>
              </a:rPr>
              <a:t>Льодовикові куполи</a:t>
            </a:r>
            <a:r>
              <a:rPr lang="uk-UA" sz="2800" dirty="0">
                <a:solidFill>
                  <a:srgbClr val="FFFF00"/>
                </a:solidFill>
                <a:latin typeface="+mn-lt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це покривні льодовики,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що покривають рівну поверхню арктичних островів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снимок_0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3929063" y="3286125"/>
            <a:ext cx="2076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FF0066"/>
                </a:solidFill>
              </a:rPr>
              <a:t>Гренландія</a:t>
            </a:r>
          </a:p>
        </p:txBody>
      </p:sp>
      <p:sp>
        <p:nvSpPr>
          <p:cNvPr id="240645" name="Text Box 5"/>
          <p:cNvSpPr txBox="1">
            <a:spLocks noChangeArrowheads="1"/>
          </p:cNvSpPr>
          <p:nvPr/>
        </p:nvSpPr>
        <p:spPr bwMode="auto">
          <a:xfrm>
            <a:off x="250825" y="0"/>
            <a:ext cx="88931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/>
              <a:t>Найбільший острів Гренландія має площу 2176 </a:t>
            </a:r>
            <a:r>
              <a:rPr lang="uk-UA" sz="2400" dirty="0" err="1"/>
              <a:t>тис.кв.км</a:t>
            </a:r>
            <a:r>
              <a:rPr lang="uk-UA" sz="2400" dirty="0"/>
              <a:t>.  на 90% покритий </a:t>
            </a:r>
            <a:r>
              <a:rPr lang="uk-UA" sz="2400" i="1" dirty="0">
                <a:solidFill>
                  <a:srgbClr val="FFFF00"/>
                </a:solidFill>
              </a:rPr>
              <a:t>льодовиковим  куполо</a:t>
            </a:r>
            <a:r>
              <a:rPr lang="uk-UA" sz="2400" i="1" dirty="0"/>
              <a:t>м.</a:t>
            </a:r>
          </a:p>
          <a:p>
            <a:pPr>
              <a:spcBef>
                <a:spcPct val="50000"/>
              </a:spcBef>
            </a:pPr>
            <a:r>
              <a:rPr lang="uk-UA" sz="2400" dirty="0"/>
              <a:t>Товщина покривного льодовика в центрі острова - 3400 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Гренланді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367843">
            <a:off x="1042988" y="141288"/>
            <a:ext cx="6913562" cy="671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 rot="1235326">
            <a:off x="4176713" y="827088"/>
            <a:ext cx="25923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Є в р а з і я</a:t>
            </a: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3059113" y="2924175"/>
            <a:ext cx="16557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>
                <a:solidFill>
                  <a:srgbClr val="FF0066"/>
                </a:solidFill>
              </a:rPr>
              <a:t>Північний Льодовитийокеан</a:t>
            </a:r>
          </a:p>
        </p:txBody>
      </p:sp>
      <p:sp>
        <p:nvSpPr>
          <p:cNvPr id="32773" name="Text Box 8"/>
          <p:cNvSpPr txBox="1">
            <a:spLocks noChangeArrowheads="1"/>
          </p:cNvSpPr>
          <p:nvPr/>
        </p:nvSpPr>
        <p:spPr bwMode="auto">
          <a:xfrm rot="3882277">
            <a:off x="272257" y="4055268"/>
            <a:ext cx="3644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/>
              <a:t>Північна Америка</a:t>
            </a:r>
          </a:p>
        </p:txBody>
      </p:sp>
      <p:sp>
        <p:nvSpPr>
          <p:cNvPr id="32774" name="Text Box 9"/>
          <p:cNvSpPr txBox="1">
            <a:spLocks noChangeArrowheads="1"/>
          </p:cNvSpPr>
          <p:nvPr/>
        </p:nvSpPr>
        <p:spPr bwMode="auto">
          <a:xfrm rot="4485822">
            <a:off x="3760788" y="5100637"/>
            <a:ext cx="2139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FF0066"/>
                </a:solidFill>
              </a:rPr>
              <a:t>Гренландія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снимок_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435600" y="3429000"/>
            <a:ext cx="194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66"/>
                </a:solidFill>
              </a:rPr>
              <a:t>Антарктида</a:t>
            </a: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gray">
          <a:xfrm>
            <a:off x="0" y="404813"/>
            <a:ext cx="9144000" cy="936625"/>
          </a:xfrm>
          <a:prstGeom prst="rect">
            <a:avLst/>
          </a:prstGeom>
          <a:solidFill>
            <a:srgbClr val="00004C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Антарктида вкрита </a:t>
            </a:r>
            <a:r>
              <a:rPr lang="uk-UA" sz="2800" i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льодовиковим щитом,</a:t>
            </a:r>
          </a:p>
          <a:p>
            <a:pPr algn="ctr"/>
            <a:r>
              <a:rPr lang="uk-UA" sz="2800" i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 опускається до рівня моря </a:t>
            </a:r>
          </a:p>
        </p:txBody>
      </p:sp>
      <p:sp>
        <p:nvSpPr>
          <p:cNvPr id="253959" name="Rectangle 7"/>
          <p:cNvSpPr>
            <a:spLocks noChangeArrowheads="1"/>
          </p:cNvSpPr>
          <p:nvPr/>
        </p:nvSpPr>
        <p:spPr bwMode="gray">
          <a:xfrm>
            <a:off x="0" y="5300663"/>
            <a:ext cx="9144000" cy="1008062"/>
          </a:xfrm>
          <a:prstGeom prst="rect">
            <a:avLst/>
          </a:prstGeom>
          <a:solidFill>
            <a:srgbClr val="00004C">
              <a:alpha val="3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 Середня товщина льодовикового покрову Антарктиди</a:t>
            </a:r>
          </a:p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близько 4 кілометрів.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7" grpId="0" animBg="1"/>
      <p:bldP spid="25395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2010-12-26 10 36 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5"/>
          <p:cNvSpPr>
            <a:spLocks noChangeArrowheads="1"/>
          </p:cNvSpPr>
          <p:nvPr/>
        </p:nvSpPr>
        <p:spPr bwMode="gray">
          <a:xfrm>
            <a:off x="0" y="5157788"/>
            <a:ext cx="9144000" cy="1700212"/>
          </a:xfrm>
          <a:prstGeom prst="rect">
            <a:avLst/>
          </a:prstGeom>
          <a:solidFill>
            <a:srgbClr val="00004C">
              <a:alpha val="1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 Висунуті в море частини льодовика в </a:t>
            </a:r>
            <a:r>
              <a:rPr lang="uk-UA" sz="2800" dirty="0" err="1">
                <a:solidFill>
                  <a:schemeClr val="bg1"/>
                </a:solidFill>
                <a:latin typeface="+mn-lt"/>
              </a:rPr>
              <a:t>деякиї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 місцях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утворюють льодяні стіни – </a:t>
            </a:r>
            <a:r>
              <a:rPr lang="uk-UA" sz="2800" i="1" dirty="0">
                <a:solidFill>
                  <a:schemeClr val="bg1"/>
                </a:solidFill>
                <a:latin typeface="+mn-lt"/>
              </a:rPr>
              <a:t>бар</a:t>
            </a:r>
            <a:r>
              <a:rPr lang="he-IL" sz="2800" i="1" dirty="0">
                <a:solidFill>
                  <a:schemeClr val="bg1"/>
                </a:solidFill>
                <a:latin typeface="+mn-lt"/>
              </a:rPr>
              <a:t>י</a:t>
            </a:r>
            <a:r>
              <a:rPr lang="uk-UA" sz="2800" i="1" dirty="0" err="1">
                <a:solidFill>
                  <a:schemeClr val="bg1"/>
                </a:solidFill>
                <a:latin typeface="+mn-lt"/>
              </a:rPr>
              <a:t>єри</a:t>
            </a:r>
            <a:r>
              <a:rPr lang="uk-UA" sz="2800" i="1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ctr"/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висотою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від 4,5 до 73 метрів</a:t>
            </a:r>
            <a:endParaRPr lang="uk-UA" sz="2000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4" name="Rectangle 4"/>
          <p:cNvSpPr>
            <a:spLocks noChangeArrowheads="1"/>
          </p:cNvSpPr>
          <p:nvPr/>
        </p:nvSpPr>
        <p:spPr bwMode="gray">
          <a:xfrm>
            <a:off x="0" y="5357827"/>
            <a:ext cx="9144000" cy="1500174"/>
          </a:xfrm>
          <a:prstGeom prst="rect">
            <a:avLst/>
          </a:prstGeom>
          <a:solidFill>
            <a:srgbClr val="000026">
              <a:alpha val="7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+mn-lt"/>
              </a:rPr>
              <a:t>  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Найбільший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бар'єр – Великий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Бар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'</a:t>
            </a:r>
            <a:r>
              <a:rPr lang="uk-UA" sz="2800" dirty="0" err="1">
                <a:solidFill>
                  <a:schemeClr val="bg1"/>
                </a:solidFill>
                <a:latin typeface="+mn-lt"/>
              </a:rPr>
              <a:t>єр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бар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'</a:t>
            </a:r>
            <a:r>
              <a:rPr lang="uk-UA" sz="2800" dirty="0" err="1">
                <a:solidFill>
                  <a:schemeClr val="bg1"/>
                </a:solidFill>
                <a:latin typeface="+mn-lt"/>
              </a:rPr>
              <a:t>єр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 Роса),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який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на більший частині </a:t>
            </a:r>
            <a:r>
              <a:rPr lang="uk-UA" sz="28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bg1"/>
                </a:solidFill>
                <a:latin typeface="+mn-lt"/>
              </a:rPr>
            </a:br>
            <a:r>
              <a:rPr lang="uk-UA" sz="2800" dirty="0" smtClean="0">
                <a:solidFill>
                  <a:schemeClr val="bg1"/>
                </a:solidFill>
                <a:latin typeface="+mn-lt"/>
              </a:rPr>
              <a:t>протяжності </a:t>
            </a:r>
            <a:r>
              <a:rPr lang="uk-UA" sz="2800" dirty="0">
                <a:solidFill>
                  <a:schemeClr val="bg1"/>
                </a:solidFill>
                <a:latin typeface="+mn-lt"/>
              </a:rPr>
              <a:t>має висоту 30 – 40 м  </a:t>
            </a:r>
            <a:endParaRPr lang="uk-UA" sz="2800" i="1" dirty="0">
              <a:latin typeface="+mn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ChangeArrowheads="1"/>
          </p:cNvSpPr>
          <p:nvPr/>
        </p:nvSpPr>
        <p:spPr bwMode="gray">
          <a:xfrm>
            <a:off x="0" y="333375"/>
            <a:ext cx="9144000" cy="1223963"/>
          </a:xfrm>
          <a:prstGeom prst="rect">
            <a:avLst/>
          </a:prstGeom>
          <a:solidFill>
            <a:srgbClr val="00004C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chemeClr val="bg1"/>
                </a:solidFill>
              </a:rPr>
              <a:t> Покровні льодовики сповзають від центру до окраїн – </a:t>
            </a:r>
          </a:p>
          <a:p>
            <a:pPr algn="ctr"/>
            <a:r>
              <a:rPr lang="uk-UA" sz="2400">
                <a:solidFill>
                  <a:schemeClr val="bg1"/>
                </a:solidFill>
              </a:rPr>
              <a:t>у нижні широти чи до океанічних вод. </a:t>
            </a:r>
            <a:endParaRPr lang="uk-UA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046788" y="6092825"/>
            <a:ext cx="309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Космічний знімок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6" descr="айсберг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5" name="Rectangle 7"/>
          <p:cNvSpPr>
            <a:spLocks noChangeArrowheads="1"/>
          </p:cNvSpPr>
          <p:nvPr/>
        </p:nvSpPr>
        <p:spPr bwMode="gray">
          <a:xfrm>
            <a:off x="0" y="5876925"/>
            <a:ext cx="9144000" cy="981075"/>
          </a:xfrm>
          <a:prstGeom prst="rect">
            <a:avLst/>
          </a:prstGeom>
          <a:solidFill>
            <a:srgbClr val="000022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dirty="0">
                <a:solidFill>
                  <a:schemeClr val="bg1"/>
                </a:solidFill>
              </a:rPr>
              <a:t>    </a:t>
            </a:r>
            <a:r>
              <a:rPr lang="uk-UA" sz="2800" dirty="0" smtClean="0">
                <a:solidFill>
                  <a:schemeClr val="bg1"/>
                </a:solidFill>
              </a:rPr>
              <a:t>Льодовики </a:t>
            </a:r>
            <a:r>
              <a:rPr lang="uk-UA" sz="2800" dirty="0">
                <a:solidFill>
                  <a:schemeClr val="bg1"/>
                </a:solidFill>
              </a:rPr>
              <a:t>в океані відколюються й утворюють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</a:rPr>
              <a:t>величезні айсберги, що дрейфують в океані.</a:t>
            </a:r>
            <a:endParaRPr lang="uk-UA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8" name="Rectangle 4"/>
          <p:cNvSpPr>
            <a:spLocks noChangeArrowheads="1"/>
          </p:cNvSpPr>
          <p:nvPr/>
        </p:nvSpPr>
        <p:spPr bwMode="gray">
          <a:xfrm>
            <a:off x="0" y="5143512"/>
            <a:ext cx="9144000" cy="1454138"/>
          </a:xfrm>
          <a:prstGeom prst="rect">
            <a:avLst/>
          </a:prstGeom>
          <a:solidFill>
            <a:srgbClr val="000022">
              <a:alpha val="5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 Айсберги досягають величезних розмірів –</a:t>
            </a:r>
          </a:p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до кількох десятків кілометрів  завдовжки і</a:t>
            </a:r>
          </a:p>
          <a:p>
            <a:pPr algn="ctr"/>
            <a:r>
              <a:rPr lang="uk-UA" sz="2800">
                <a:solidFill>
                  <a:schemeClr val="bg1"/>
                </a:solidFill>
                <a:latin typeface="+mn-lt"/>
              </a:rPr>
              <a:t> близько 200 м заввишки </a:t>
            </a:r>
            <a:endParaRPr lang="uk-UA" sz="2000">
              <a:latin typeface="+mn-lt"/>
            </a:endParaRPr>
          </a:p>
        </p:txBody>
      </p:sp>
      <p:sp>
        <p:nvSpPr>
          <p:cNvPr id="38915" name="Line 5"/>
          <p:cNvSpPr>
            <a:spLocks noChangeShapeType="1"/>
          </p:cNvSpPr>
          <p:nvPr/>
        </p:nvSpPr>
        <p:spPr bwMode="auto">
          <a:xfrm>
            <a:off x="6227763" y="1052513"/>
            <a:ext cx="2232025" cy="0"/>
          </a:xfrm>
          <a:prstGeom prst="line">
            <a:avLst/>
          </a:prstGeom>
          <a:noFill/>
          <a:ln w="254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38916" name="Line 6"/>
          <p:cNvSpPr>
            <a:spLocks noChangeShapeType="1"/>
          </p:cNvSpPr>
          <p:nvPr/>
        </p:nvSpPr>
        <p:spPr bwMode="auto">
          <a:xfrm>
            <a:off x="6659563" y="4941888"/>
            <a:ext cx="1873250" cy="0"/>
          </a:xfrm>
          <a:prstGeom prst="line">
            <a:avLst/>
          </a:prstGeom>
          <a:noFill/>
          <a:ln w="254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38917" name="Line 8"/>
          <p:cNvSpPr>
            <a:spLocks noChangeShapeType="1"/>
          </p:cNvSpPr>
          <p:nvPr/>
        </p:nvSpPr>
        <p:spPr bwMode="auto">
          <a:xfrm>
            <a:off x="8388350" y="1052513"/>
            <a:ext cx="0" cy="3889375"/>
          </a:xfrm>
          <a:prstGeom prst="line">
            <a:avLst/>
          </a:prstGeom>
          <a:noFill/>
          <a:ln w="25400">
            <a:solidFill>
              <a:srgbClr val="FF0066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38918" name="Text Box 9"/>
          <p:cNvSpPr txBox="1">
            <a:spLocks noChangeArrowheads="1"/>
          </p:cNvSpPr>
          <p:nvPr/>
        </p:nvSpPr>
        <p:spPr bwMode="auto">
          <a:xfrm rot="-5400000">
            <a:off x="7225507" y="2791619"/>
            <a:ext cx="163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66"/>
                </a:solidFill>
              </a:rPr>
              <a:t>200 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mtClean="0">
                <a:solidFill>
                  <a:schemeClr val="bg1"/>
                </a:solidFill>
              </a:rPr>
              <a:t>Багаторічна мерзлота</a:t>
            </a:r>
          </a:p>
        </p:txBody>
      </p:sp>
      <p:sp>
        <p:nvSpPr>
          <p:cNvPr id="303109" name="Rectangle 5"/>
          <p:cNvSpPr>
            <a:spLocks noChangeArrowheads="1"/>
          </p:cNvSpPr>
          <p:nvPr/>
        </p:nvSpPr>
        <p:spPr bwMode="gray">
          <a:xfrm>
            <a:off x="0" y="5634038"/>
            <a:ext cx="9144000" cy="1223962"/>
          </a:xfrm>
          <a:prstGeom prst="rect">
            <a:avLst/>
          </a:prstGeom>
          <a:solidFill>
            <a:srgbClr val="000022">
              <a:alpha val="9098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dirty="0">
                <a:solidFill>
                  <a:schemeClr val="bg1"/>
                </a:solidFill>
              </a:rPr>
              <a:t>  Багаторічна мерзлота утворилася в льодовикову епоху, </a:t>
            </a:r>
          </a:p>
          <a:p>
            <a:pPr algn="ctr"/>
            <a:r>
              <a:rPr lang="uk-UA" sz="2400" dirty="0">
                <a:solidFill>
                  <a:schemeClr val="bg1"/>
                </a:solidFill>
              </a:rPr>
              <a:t>де територія  земної поверхні не була вкрита льодом,</a:t>
            </a:r>
          </a:p>
          <a:p>
            <a:pPr algn="ctr"/>
            <a:r>
              <a:rPr lang="uk-UA" sz="2400" dirty="0">
                <a:solidFill>
                  <a:schemeClr val="bg1"/>
                </a:solidFill>
              </a:rPr>
              <a:t>а середньомісячні температури були дуже низькими.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ChangeArrowheads="1"/>
          </p:cNvSpPr>
          <p:nvPr/>
        </p:nvSpPr>
        <p:spPr bwMode="gray">
          <a:xfrm>
            <a:off x="0" y="5634038"/>
            <a:ext cx="9144000" cy="1223962"/>
          </a:xfrm>
          <a:prstGeom prst="rect">
            <a:avLst/>
          </a:prstGeom>
          <a:solidFill>
            <a:srgbClr val="00004C">
              <a:alpha val="5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chemeClr val="bg1"/>
                </a:solidFill>
              </a:rPr>
              <a:t>  </a:t>
            </a:r>
            <a:r>
              <a:rPr lang="uk-UA" sz="2800">
                <a:solidFill>
                  <a:schemeClr val="bg1"/>
                </a:solidFill>
              </a:rPr>
              <a:t>Багаторічна мерзлота – шар  мерзлої землі,</a:t>
            </a:r>
          </a:p>
          <a:p>
            <a:pPr algn="ctr"/>
            <a:r>
              <a:rPr lang="uk-UA" sz="2800">
                <a:solidFill>
                  <a:schemeClr val="bg1"/>
                </a:solidFill>
              </a:rPr>
              <a:t> що постійно має температуру 0</a:t>
            </a:r>
            <a:r>
              <a:rPr lang="uk-UA" sz="2800" baseline="30000">
                <a:solidFill>
                  <a:schemeClr val="bg1"/>
                </a:solidFill>
              </a:rPr>
              <a:t>0</a:t>
            </a:r>
            <a:r>
              <a:rPr lang="uk-UA" sz="2800">
                <a:solidFill>
                  <a:schemeClr val="bg1"/>
                </a:solidFill>
              </a:rPr>
              <a:t>С</a:t>
            </a:r>
            <a:endParaRPr lang="uk-UA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4" name="Rectangle 4"/>
          <p:cNvSpPr>
            <a:spLocks noChangeArrowheads="1"/>
          </p:cNvSpPr>
          <p:nvPr/>
        </p:nvSpPr>
        <p:spPr bwMode="gray">
          <a:xfrm>
            <a:off x="0" y="5000636"/>
            <a:ext cx="9144000" cy="1597014"/>
          </a:xfrm>
          <a:prstGeom prst="rect">
            <a:avLst/>
          </a:prstGeom>
          <a:solidFill>
            <a:srgbClr val="00004C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Багаторічна мерзлота поширена в Північній півкулі.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Північній Америці та Євразії </a:t>
            </a:r>
            <a:endParaRPr lang="uk-UA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вона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охоплює 25% площі.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2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2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29" name="Rectangle 5"/>
          <p:cNvSpPr>
            <a:spLocks noChangeArrowheads="1"/>
          </p:cNvSpPr>
          <p:nvPr/>
        </p:nvSpPr>
        <p:spPr bwMode="gray">
          <a:xfrm>
            <a:off x="0" y="4786313"/>
            <a:ext cx="9144000" cy="1800225"/>
          </a:xfrm>
          <a:prstGeom prst="rect">
            <a:avLst/>
          </a:prstGeom>
          <a:solidFill>
            <a:srgbClr val="00004C">
              <a:alpha val="5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 Товщина шару мерзлоти різна – від кількох метрів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до кілометра. Іноді в районах багаторічної мерзлоти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на глибині кількох  метрів трапляються товщі льоду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+mn-lt"/>
              </a:rPr>
              <a:t> близько 60 м. Його називають </a:t>
            </a:r>
            <a:r>
              <a:rPr lang="uk-UA" sz="2800" i="1" dirty="0">
                <a:solidFill>
                  <a:schemeClr val="bg1"/>
                </a:solidFill>
                <a:latin typeface="+mn-lt"/>
              </a:rPr>
              <a:t>викопним льодом</a:t>
            </a:r>
            <a:endParaRPr lang="uk-UA" sz="2000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1500188" y="6143625"/>
            <a:ext cx="68087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chemeClr val="bg1"/>
                </a:solidFill>
                <a:latin typeface="+mn-lt"/>
              </a:rPr>
              <a:t>Поселення на острові Гренландія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hang10_q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5"/>
          <p:cNvSpPr>
            <a:spLocks noChangeArrowheads="1"/>
          </p:cNvSpPr>
          <p:nvPr/>
        </p:nvSpPr>
        <p:spPr bwMode="gray">
          <a:xfrm>
            <a:off x="0" y="1125538"/>
            <a:ext cx="9144000" cy="494666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marL="174625"/>
            <a:r>
              <a:rPr lang="uk-UA" sz="2800" dirty="0">
                <a:solidFill>
                  <a:srgbClr val="000000"/>
                </a:solidFill>
              </a:rPr>
              <a:t>    Льодовики – скупчення багаторічного прісного </a:t>
            </a:r>
            <a:br>
              <a:rPr lang="uk-UA" sz="2800" dirty="0">
                <a:solidFill>
                  <a:srgbClr val="000000"/>
                </a:solidFill>
              </a:rPr>
            </a:br>
            <a:r>
              <a:rPr lang="uk-UA" sz="2800" dirty="0">
                <a:solidFill>
                  <a:srgbClr val="000000"/>
                </a:solidFill>
              </a:rPr>
              <a:t>льоду на суходолі, що утворюється  вище снігової лінії. </a:t>
            </a:r>
          </a:p>
          <a:p>
            <a:r>
              <a:rPr lang="uk-UA" sz="2800" dirty="0">
                <a:solidFill>
                  <a:srgbClr val="000000"/>
                </a:solidFill>
              </a:rPr>
              <a:t>    Розрізняють  </a:t>
            </a:r>
            <a:r>
              <a:rPr lang="uk-UA" sz="2800" dirty="0" smtClean="0">
                <a:solidFill>
                  <a:srgbClr val="000000"/>
                </a:solidFill>
              </a:rPr>
              <a:t>льодовики </a:t>
            </a:r>
            <a:r>
              <a:rPr lang="uk-UA" sz="2800" i="1" dirty="0">
                <a:solidFill>
                  <a:srgbClr val="000000"/>
                </a:solidFill>
              </a:rPr>
              <a:t>гірські і покривні.</a:t>
            </a:r>
          </a:p>
          <a:p>
            <a:r>
              <a:rPr lang="uk-UA" sz="2800" dirty="0">
                <a:solidFill>
                  <a:srgbClr val="000000"/>
                </a:solidFill>
              </a:rPr>
              <a:t>    У свою чергу гірські льодовики поділяють на</a:t>
            </a:r>
          </a:p>
          <a:p>
            <a:pPr marL="174625" indent="87313"/>
            <a:r>
              <a:rPr lang="uk-UA" sz="2800" i="1" dirty="0">
                <a:solidFill>
                  <a:srgbClr val="000000"/>
                </a:solidFill>
              </a:rPr>
              <a:t>льодовики вершин</a:t>
            </a:r>
            <a:r>
              <a:rPr lang="uk-UA" sz="2800" dirty="0">
                <a:solidFill>
                  <a:srgbClr val="000000"/>
                </a:solidFill>
              </a:rPr>
              <a:t> та </a:t>
            </a:r>
            <a:r>
              <a:rPr lang="uk-UA" sz="2800" i="1" dirty="0">
                <a:solidFill>
                  <a:srgbClr val="000000"/>
                </a:solidFill>
              </a:rPr>
              <a:t>долинні.</a:t>
            </a:r>
          </a:p>
          <a:p>
            <a:r>
              <a:rPr lang="uk-UA" sz="2800" i="1" dirty="0">
                <a:solidFill>
                  <a:srgbClr val="000000"/>
                </a:solidFill>
              </a:rPr>
              <a:t>    Покривні льодовики  </a:t>
            </a:r>
            <a:r>
              <a:rPr lang="uk-UA" sz="2800" dirty="0">
                <a:solidFill>
                  <a:srgbClr val="000000"/>
                </a:solidFill>
              </a:rPr>
              <a:t>поділяють на</a:t>
            </a:r>
            <a:r>
              <a:rPr lang="uk-UA" sz="2800" i="1" dirty="0">
                <a:solidFill>
                  <a:srgbClr val="000000"/>
                </a:solidFill>
              </a:rPr>
              <a:t> куполи </a:t>
            </a:r>
            <a:r>
              <a:rPr lang="uk-UA" sz="2800" dirty="0">
                <a:solidFill>
                  <a:srgbClr val="000000"/>
                </a:solidFill>
              </a:rPr>
              <a:t>та</a:t>
            </a:r>
            <a:r>
              <a:rPr lang="uk-UA" sz="2800" i="1" dirty="0">
                <a:solidFill>
                  <a:srgbClr val="000000"/>
                </a:solidFill>
              </a:rPr>
              <a:t> щити.</a:t>
            </a:r>
          </a:p>
          <a:p>
            <a:r>
              <a:rPr lang="uk-UA" sz="2800" dirty="0">
                <a:solidFill>
                  <a:srgbClr val="000000"/>
                </a:solidFill>
              </a:rPr>
              <a:t>    Льодовики виконують не тільки руйнівну роботу,</a:t>
            </a:r>
          </a:p>
          <a:p>
            <a:pPr marL="174625" indent="87313"/>
            <a:r>
              <a:rPr lang="uk-UA" sz="2800" dirty="0">
                <a:solidFill>
                  <a:srgbClr val="000000"/>
                </a:solidFill>
              </a:rPr>
              <a:t>а й живлять гірські річки.</a:t>
            </a:r>
          </a:p>
          <a:p>
            <a:r>
              <a:rPr lang="uk-UA" sz="2800" dirty="0">
                <a:solidFill>
                  <a:srgbClr val="000000"/>
                </a:solidFill>
              </a:rPr>
              <a:t>    Багаторічна мерзлота </a:t>
            </a:r>
            <a:r>
              <a:rPr lang="uk-UA" sz="2800" dirty="0" smtClean="0">
                <a:solidFill>
                  <a:srgbClr val="000000"/>
                </a:solidFill>
              </a:rPr>
              <a:t>– шар  </a:t>
            </a:r>
            <a:r>
              <a:rPr lang="uk-UA" sz="2800" dirty="0">
                <a:solidFill>
                  <a:srgbClr val="000000"/>
                </a:solidFill>
              </a:rPr>
              <a:t>мерзлої землі, </a:t>
            </a:r>
          </a:p>
          <a:p>
            <a:pPr marL="261938"/>
            <a:r>
              <a:rPr lang="uk-UA" sz="2800" dirty="0">
                <a:solidFill>
                  <a:srgbClr val="000000"/>
                </a:solidFill>
              </a:rPr>
              <a:t>що постійно зберігає температуру, нижчу від 0</a:t>
            </a:r>
            <a:r>
              <a:rPr lang="uk-UA" sz="2800" baseline="30000" dirty="0">
                <a:solidFill>
                  <a:srgbClr val="000000"/>
                </a:solidFill>
              </a:rPr>
              <a:t>0</a:t>
            </a:r>
            <a:r>
              <a:rPr lang="uk-UA" sz="2800" dirty="0">
                <a:solidFill>
                  <a:srgbClr val="000000"/>
                </a:solidFill>
              </a:rPr>
              <a:t>С</a:t>
            </a:r>
            <a:r>
              <a:rPr lang="uk-UA" sz="2800" dirty="0" smtClean="0">
                <a:solidFill>
                  <a:srgbClr val="000000"/>
                </a:solidFill>
              </a:rPr>
              <a:t>.</a:t>
            </a:r>
            <a:endParaRPr lang="uk-UA" sz="2800" dirty="0">
              <a:solidFill>
                <a:srgbClr val="000000"/>
              </a:solidFill>
            </a:endParaRPr>
          </a:p>
        </p:txBody>
      </p:sp>
      <p:sp>
        <p:nvSpPr>
          <p:cNvPr id="45060" name="Rectangle 6"/>
          <p:cNvSpPr>
            <a:spLocks noChangeArrowheads="1"/>
          </p:cNvSpPr>
          <p:nvPr/>
        </p:nvSpPr>
        <p:spPr bwMode="auto">
          <a:xfrm>
            <a:off x="2987675" y="260350"/>
            <a:ext cx="30972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>
                <a:solidFill>
                  <a:schemeClr val="bg1"/>
                </a:solidFill>
              </a:rPr>
              <a:t>    </a:t>
            </a:r>
            <a:r>
              <a:rPr lang="uk-UA" sz="3200" b="1">
                <a:solidFill>
                  <a:srgbClr val="00008A"/>
                </a:solidFill>
              </a:rPr>
              <a:t>Висновок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6" name="Picture 4" descr="D:\Презентації\для презен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"/>
            <a:ext cx="7858148" cy="5707292"/>
          </a:xfrm>
          <a:prstGeom prst="rect">
            <a:avLst/>
          </a:prstGeom>
          <a:noFill/>
        </p:spPr>
      </p:pic>
      <p:pic>
        <p:nvPicPr>
          <p:cNvPr id="20" name="Picture 16" descr="safari_man_with_a_map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9560" y="2786058"/>
            <a:ext cx="4232440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214546" y="1000108"/>
            <a:ext cx="6218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1.  </a:t>
            </a:r>
            <a:r>
              <a:rPr lang="uk-UA" dirty="0" err="1" smtClean="0"/>
              <a:t>КобернікС</a:t>
            </a:r>
            <a:r>
              <a:rPr lang="uk-UA" dirty="0" smtClean="0"/>
              <a:t>. Г., </a:t>
            </a:r>
            <a:r>
              <a:rPr lang="uk-UA" dirty="0" err="1" smtClean="0"/>
              <a:t>КоваленкоР.Р</a:t>
            </a:r>
            <a:r>
              <a:rPr lang="uk-UA" dirty="0" smtClean="0"/>
              <a:t>. </a:t>
            </a:r>
            <a:r>
              <a:rPr lang="uk-UA" b="1" dirty="0" smtClean="0"/>
              <a:t>Географія: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Довідник для абітурієнтів та школярів загальноосвітніх навчальних закладів: </a:t>
            </a:r>
            <a:r>
              <a:rPr lang="uk-UA" dirty="0" smtClean="0"/>
              <a:t>Навчально-методичний </a:t>
            </a:r>
            <a:r>
              <a:rPr lang="uk-UA" dirty="0" err="1" smtClean="0"/>
              <a:t>посібник.—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Видання друге, доповнене. —К.: Літера ЛТД,2007.</a:t>
            </a:r>
          </a:p>
          <a:p>
            <a:r>
              <a:rPr lang="uk-UA" dirty="0" smtClean="0"/>
              <a:t>2.  </a:t>
            </a:r>
            <a:r>
              <a:rPr lang="uk-UA" b="1" dirty="0" smtClean="0"/>
              <a:t>Географія:</a:t>
            </a:r>
            <a:r>
              <a:rPr lang="uk-UA" dirty="0" smtClean="0"/>
              <a:t> підручник для 6 кл. </a:t>
            </a:r>
            <a:r>
              <a:rPr lang="uk-UA" dirty="0" err="1" smtClean="0"/>
              <a:t>загальноосвіт</a:t>
            </a:r>
            <a:r>
              <a:rPr lang="uk-UA" dirty="0" smtClean="0"/>
              <a:t>. </a:t>
            </a:r>
            <a:r>
              <a:rPr lang="uk-UA" dirty="0" err="1" smtClean="0"/>
              <a:t>навч</a:t>
            </a:r>
            <a:r>
              <a:rPr lang="uk-UA" dirty="0" smtClean="0"/>
              <a:t>. </a:t>
            </a:r>
            <a:r>
              <a:rPr lang="uk-UA" dirty="0" err="1" smtClean="0"/>
              <a:t>закл</a:t>
            </a:r>
            <a:r>
              <a:rPr lang="uk-UA" dirty="0" smtClean="0"/>
              <a:t>./ </a:t>
            </a:r>
            <a:r>
              <a:rPr lang="uk-UA" b="1" dirty="0" smtClean="0"/>
              <a:t>В.М.Бойко, </a:t>
            </a:r>
            <a:r>
              <a:rPr lang="uk-UA" dirty="0" smtClean="0"/>
              <a:t>С.В.</a:t>
            </a:r>
            <a:r>
              <a:rPr lang="uk-UA" dirty="0" err="1" smtClean="0"/>
              <a:t>Мікелі</a:t>
            </a:r>
            <a:r>
              <a:rPr lang="uk-UA" dirty="0" smtClean="0"/>
              <a:t> .̶  ХАРКІВ: СИЦИЯ, 2014</a:t>
            </a:r>
          </a:p>
          <a:p>
            <a:r>
              <a:rPr lang="uk-UA" b="1" dirty="0" smtClean="0"/>
              <a:t>3.  Загальна географія.6 клас: посібник для вчителя/</a:t>
            </a:r>
            <a:r>
              <a:rPr lang="uk-UA" dirty="0" smtClean="0"/>
              <a:t>О.О.</a:t>
            </a:r>
            <a:r>
              <a:rPr lang="uk-UA" dirty="0" err="1" smtClean="0"/>
              <a:t>Байназарова</a:t>
            </a:r>
            <a:r>
              <a:rPr lang="uk-UA" dirty="0" smtClean="0"/>
              <a:t> – Харків: </a:t>
            </a:r>
            <a:r>
              <a:rPr lang="uk-UA" dirty="0" err="1" smtClean="0"/>
              <a:t>Веста</a:t>
            </a:r>
            <a:r>
              <a:rPr lang="uk-UA" dirty="0" smtClean="0"/>
              <a:t> «</a:t>
            </a:r>
            <a:r>
              <a:rPr lang="uk-UA" dirty="0" err="1" smtClean="0"/>
              <a:t>Ранрк</a:t>
            </a:r>
            <a:r>
              <a:rPr lang="uk-UA" dirty="0" smtClean="0"/>
              <a:t>», 2002. (На допомогу вчителю)</a:t>
            </a:r>
          </a:p>
          <a:p>
            <a:r>
              <a:rPr lang="uk-UA" dirty="0" smtClean="0"/>
              <a:t>4.  </a:t>
            </a:r>
            <a:r>
              <a:rPr lang="en-US" u="sng" dirty="0" smtClean="0">
                <a:hlinkClick r:id="rId5"/>
              </a:rPr>
              <a:t>http</a:t>
            </a:r>
            <a:r>
              <a:rPr lang="ru-RU" u="sng" dirty="0" smtClean="0">
                <a:hlinkClick r:id="rId5"/>
              </a:rPr>
              <a:t>://</a:t>
            </a:r>
            <a:r>
              <a:rPr lang="en-US" u="sng" dirty="0" err="1" smtClean="0">
                <a:hlinkClick r:id="rId5"/>
              </a:rPr>
              <a:t>naurok</a:t>
            </a:r>
            <a:r>
              <a:rPr lang="ru-RU" u="sng" dirty="0" smtClean="0">
                <a:hlinkClick r:id="rId5"/>
              </a:rPr>
              <a:t>.</a:t>
            </a:r>
            <a:r>
              <a:rPr lang="en-US" u="sng" dirty="0" smtClean="0">
                <a:hlinkClick r:id="rId5"/>
              </a:rPr>
              <a:t>com</a:t>
            </a:r>
            <a:r>
              <a:rPr lang="ru-RU" u="sng" dirty="0" smtClean="0">
                <a:hlinkClick r:id="rId5"/>
              </a:rPr>
              <a:t>.</a:t>
            </a:r>
            <a:r>
              <a:rPr lang="en-US" u="sng" dirty="0" err="1" smtClean="0">
                <a:hlinkClick r:id="rId5"/>
              </a:rPr>
              <a:t>ua</a:t>
            </a:r>
            <a:endParaRPr lang="uk-UA" dirty="0"/>
          </a:p>
        </p:txBody>
      </p:sp>
      <p:sp>
        <p:nvSpPr>
          <p:cNvPr id="24" name="WordArt 4"/>
          <p:cNvSpPr>
            <a:spLocks noChangeArrowheads="1" noChangeShapeType="1" noTextEdit="1"/>
          </p:cNvSpPr>
          <p:nvPr/>
        </p:nvSpPr>
        <p:spPr bwMode="gray">
          <a:xfrm>
            <a:off x="207579" y="320412"/>
            <a:ext cx="2895600" cy="78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Flat3" dir="t"/>
            </a:scene3d>
            <a:sp3d extrusionH="430200" prstMaterial="legacyMetal">
              <a:extrusionClr>
                <a:srgbClr val="65B8E1"/>
              </a:extrusionClr>
            </a:sp3d>
          </a:bodyPr>
          <a:lstStyle/>
          <a:p>
            <a:pPr algn="ctr"/>
            <a:r>
              <a:rPr lang="uk-UA" sz="3600" b="1" kern="10" dirty="0">
                <a:ln w="6350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latin typeface="Palatino Linotype"/>
              </a:rPr>
              <a:t>Джерела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3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2106</TotalTime>
  <Words>547</Words>
  <Application>Microsoft PowerPoint</Application>
  <PresentationFormat>Экран (4:3)</PresentationFormat>
  <Paragraphs>112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37</vt:i4>
      </vt:variant>
    </vt:vector>
  </HeadingPairs>
  <TitlesOfParts>
    <vt:vector size="50" baseType="lpstr">
      <vt:lpstr>Verdana</vt:lpstr>
      <vt:lpstr>Arial</vt:lpstr>
      <vt:lpstr>Calibri</vt:lpstr>
      <vt:lpstr>Wingdings</vt:lpstr>
      <vt:lpstr>Garamond</vt:lpstr>
      <vt:lpstr>Kristen ITC</vt:lpstr>
      <vt:lpstr>1_Оформление по умолчанию</vt:lpstr>
      <vt:lpstr>2_Оформление по умолчанию</vt:lpstr>
      <vt:lpstr>Глобус</vt:lpstr>
      <vt:lpstr>Орбита</vt:lpstr>
      <vt:lpstr>3_Оформление по умолчанию</vt:lpstr>
      <vt:lpstr>Течение</vt:lpstr>
      <vt:lpstr>6_Тема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Багаторічна мерзлота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Alex</dc:creator>
  <cp:lastModifiedBy>Олександр</cp:lastModifiedBy>
  <cp:revision>86</cp:revision>
  <dcterms:created xsi:type="dcterms:W3CDTF">2012-01-05T15:37:55Z</dcterms:created>
  <dcterms:modified xsi:type="dcterms:W3CDTF">2018-03-08T10:45:50Z</dcterms:modified>
</cp:coreProperties>
</file>