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2" r:id="rId1"/>
  </p:sldMasterIdLst>
  <p:notesMasterIdLst>
    <p:notesMasterId r:id="rId19"/>
  </p:notesMasterIdLst>
  <p:sldIdLst>
    <p:sldId id="256" r:id="rId2"/>
    <p:sldId id="264" r:id="rId3"/>
    <p:sldId id="263" r:id="rId4"/>
    <p:sldId id="268" r:id="rId5"/>
    <p:sldId id="265" r:id="rId6"/>
    <p:sldId id="257" r:id="rId7"/>
    <p:sldId id="258" r:id="rId8"/>
    <p:sldId id="273" r:id="rId9"/>
    <p:sldId id="259" r:id="rId10"/>
    <p:sldId id="271" r:id="rId11"/>
    <p:sldId id="260" r:id="rId12"/>
    <p:sldId id="261" r:id="rId13"/>
    <p:sldId id="262" r:id="rId14"/>
    <p:sldId id="272" r:id="rId15"/>
    <p:sldId id="266" r:id="rId16"/>
    <p:sldId id="267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E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57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4974AB-58EE-4265-B399-440B6CBAEDF3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62577-D590-4D71-8874-454123E1E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923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8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51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55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853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7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83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3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206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437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56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515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765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67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80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010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298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924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992A5EF-A4EA-4BAC-BCB7-1F7A2623400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A67C6EC-30E7-4FBC-8722-085A898F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882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  <p:sldLayoutId id="214748390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Транспорт </a:t>
            </a:r>
            <a:r>
              <a:rPr lang="uk-UA" dirty="0" smtClean="0"/>
              <a:t>світу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402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392" y="155863"/>
            <a:ext cx="10018713" cy="4814455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/>
              <a:t>Всі шляхи сполучення, транспортні підприємства і транспортні засоби в сукупності утворюють </a:t>
            </a:r>
            <a:r>
              <a:rPr lang="uk-UA" b="1" u="sng" dirty="0"/>
              <a:t>світову транспортну систему</a:t>
            </a:r>
            <a:r>
              <a:rPr lang="uk-UA" dirty="0"/>
              <a:t>. </a:t>
            </a:r>
            <a:endParaRPr lang="uk-UA" dirty="0" smtClean="0"/>
          </a:p>
          <a:p>
            <a:pPr marL="0" indent="0" algn="ctr">
              <a:buNone/>
            </a:pPr>
            <a:r>
              <a:rPr lang="uk-UA" dirty="0" smtClean="0"/>
              <a:t>У </a:t>
            </a:r>
            <a:r>
              <a:rPr lang="uk-UA" dirty="0"/>
              <a:t>світовому транспорті зайнято понад 100 млн людей. </a:t>
            </a:r>
            <a:endParaRPr lang="uk-UA" dirty="0" smtClean="0"/>
          </a:p>
          <a:p>
            <a:pPr marL="0" indent="0" algn="ctr">
              <a:buNone/>
            </a:pPr>
            <a:r>
              <a:rPr lang="uk-UA" dirty="0" smtClean="0"/>
              <a:t>Загальна </a:t>
            </a:r>
            <a:r>
              <a:rPr lang="uk-UA" dirty="0"/>
              <a:t>протяжність транспортної мережі світу (без морських та авіатрас) складає </a:t>
            </a:r>
            <a:r>
              <a:rPr lang="uk-UA" dirty="0" smtClean="0"/>
              <a:t>близько </a:t>
            </a:r>
            <a:r>
              <a:rPr lang="uk-UA" dirty="0"/>
              <a:t>40 млн км. </a:t>
            </a:r>
            <a:endParaRPr lang="uk-UA" dirty="0" smtClean="0"/>
          </a:p>
          <a:p>
            <a:pPr marL="0" indent="0" algn="ctr">
              <a:buNone/>
            </a:pPr>
            <a:r>
              <a:rPr lang="uk-UA" dirty="0" smtClean="0"/>
              <a:t>Щорічно </a:t>
            </a:r>
            <a:r>
              <a:rPr lang="uk-UA" dirty="0"/>
              <a:t>всіма видами транспорту перевозить­ся понад 100 млрд. т вантажів і понад 1 трлн. пасажирів.</a:t>
            </a:r>
            <a:endParaRPr lang="en-US" dirty="0"/>
          </a:p>
          <a:p>
            <a:pPr algn="ctr"/>
            <a:endParaRPr lang="en-US" dirty="0"/>
          </a:p>
        </p:txBody>
      </p:sp>
      <p:pic>
        <p:nvPicPr>
          <p:cNvPr id="15362" name="Picture 2" descr="Обурені пасажири заблокували термінал в аеропорту &quot;Бориспіль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148" y="3915090"/>
            <a:ext cx="6723207" cy="265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919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548245"/>
            <a:ext cx="10018713" cy="4998028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b="1" dirty="0" err="1" smtClean="0"/>
              <a:t>Північноамериканський</a:t>
            </a:r>
            <a:r>
              <a:rPr lang="ru-RU" b="1" dirty="0" smtClean="0"/>
              <a:t> </a:t>
            </a:r>
            <a:r>
              <a:rPr lang="ru-RU" b="1" dirty="0"/>
              <a:t>тип</a:t>
            </a:r>
            <a:r>
              <a:rPr lang="ru-RU" dirty="0"/>
              <a:t>. </a:t>
            </a:r>
            <a:r>
              <a:rPr lang="ru-RU" dirty="0" err="1"/>
              <a:t>Особливостями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є </a:t>
            </a:r>
            <a:r>
              <a:rPr lang="ru-RU" dirty="0" err="1"/>
              <a:t>високий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розвиненості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smtClean="0"/>
              <a:t>транспорту.</a:t>
            </a:r>
          </a:p>
          <a:p>
            <a:pPr marL="457200" indent="-457200">
              <a:buAutoNum type="arabicPeriod"/>
            </a:pPr>
            <a:r>
              <a:rPr lang="ru-RU" b="1" dirty="0" err="1" smtClean="0"/>
              <a:t>Європейський</a:t>
            </a:r>
            <a:r>
              <a:rPr lang="ru-RU" b="1" dirty="0" smtClean="0"/>
              <a:t> </a:t>
            </a:r>
            <a:r>
              <a:rPr lang="ru-RU" b="1" dirty="0"/>
              <a:t>тип</a:t>
            </a:r>
            <a:r>
              <a:rPr lang="ru-RU" dirty="0"/>
              <a:t>. </a:t>
            </a:r>
            <a:r>
              <a:rPr lang="ru-RU" dirty="0" err="1"/>
              <a:t>Найгустіша</a:t>
            </a:r>
            <a:r>
              <a:rPr lang="ru-RU" dirty="0"/>
              <a:t> у </a:t>
            </a:r>
            <a:r>
              <a:rPr lang="ru-RU" dirty="0" err="1"/>
              <a:t>світі</a:t>
            </a:r>
            <a:r>
              <a:rPr lang="ru-RU" dirty="0"/>
              <a:t> </a:t>
            </a:r>
            <a:r>
              <a:rPr lang="ru-RU" dirty="0" err="1"/>
              <a:t>транспортна</a:t>
            </a:r>
            <a:r>
              <a:rPr lang="ru-RU" dirty="0"/>
              <a:t> мережа. </a:t>
            </a:r>
            <a:r>
              <a:rPr lang="ru-RU" dirty="0" err="1"/>
              <a:t>Пасажирські</a:t>
            </a:r>
            <a:r>
              <a:rPr lang="ru-RU" dirty="0"/>
              <a:t> </a:t>
            </a:r>
            <a:r>
              <a:rPr lang="ru-RU" dirty="0" err="1"/>
              <a:t>перевезення</a:t>
            </a:r>
            <a:r>
              <a:rPr lang="ru-RU" dirty="0"/>
              <a:t> — </a:t>
            </a:r>
            <a:r>
              <a:rPr lang="ru-RU" dirty="0" err="1"/>
              <a:t>залізничний</a:t>
            </a:r>
            <a:r>
              <a:rPr lang="ru-RU" dirty="0"/>
              <a:t> транспорт; </a:t>
            </a:r>
            <a:r>
              <a:rPr lang="ru-RU" dirty="0" err="1"/>
              <a:t>вантажні</a:t>
            </a:r>
            <a:r>
              <a:rPr lang="ru-RU" dirty="0"/>
              <a:t> — </a:t>
            </a:r>
            <a:r>
              <a:rPr lang="ru-RU" dirty="0" err="1"/>
              <a:t>автомобільний</a:t>
            </a:r>
            <a:r>
              <a:rPr lang="ru-RU" dirty="0"/>
              <a:t> </a:t>
            </a:r>
            <a:r>
              <a:rPr lang="ru-RU" dirty="0" smtClean="0"/>
              <a:t>транспорт.</a:t>
            </a:r>
          </a:p>
          <a:p>
            <a:pPr marL="457200" indent="-457200">
              <a:buAutoNum type="arabicPeriod"/>
            </a:pPr>
            <a:r>
              <a:rPr lang="ru-RU" b="1" dirty="0" err="1" smtClean="0"/>
              <a:t>Євроазійський</a:t>
            </a:r>
            <a:r>
              <a:rPr lang="ru-RU" b="1" dirty="0" smtClean="0"/>
              <a:t> </a:t>
            </a:r>
            <a:r>
              <a:rPr lang="ru-RU" b="1" dirty="0"/>
              <a:t>тип</a:t>
            </a:r>
            <a:r>
              <a:rPr lang="ru-RU" dirty="0"/>
              <a:t> (</a:t>
            </a:r>
            <a:r>
              <a:rPr lang="ru-RU" dirty="0" err="1"/>
              <a:t>країни</a:t>
            </a:r>
            <a:r>
              <a:rPr lang="ru-RU" dirty="0"/>
              <a:t> СНД, </a:t>
            </a:r>
            <a:r>
              <a:rPr lang="ru-RU" dirty="0" err="1"/>
              <a:t>Монголія</a:t>
            </a:r>
            <a:r>
              <a:rPr lang="ru-RU" dirty="0"/>
              <a:t>). </a:t>
            </a:r>
            <a:r>
              <a:rPr lang="ru-RU" dirty="0" err="1"/>
              <a:t>Відмінними</a:t>
            </a:r>
            <a:r>
              <a:rPr lang="ru-RU" dirty="0"/>
              <a:t> рисами є </a:t>
            </a:r>
            <a:r>
              <a:rPr lang="ru-RU" dirty="0" err="1"/>
              <a:t>недостатній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 </a:t>
            </a:r>
            <a:r>
              <a:rPr lang="ru-RU" dirty="0" err="1"/>
              <a:t>автошляхів</a:t>
            </a:r>
            <a:r>
              <a:rPr lang="ru-RU" dirty="0"/>
              <a:t> та </a:t>
            </a:r>
            <a:r>
              <a:rPr lang="ru-RU" dirty="0" err="1"/>
              <a:t>низька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 smtClean="0"/>
              <a:t>якість</a:t>
            </a:r>
            <a:r>
              <a:rPr lang="ru-RU" dirty="0" smtClean="0"/>
              <a:t>.</a:t>
            </a:r>
          </a:p>
          <a:p>
            <a:pPr marL="457200" indent="-457200">
              <a:buAutoNum type="arabicPeriod"/>
            </a:pPr>
            <a:r>
              <a:rPr lang="ru-RU" b="1" dirty="0" err="1" smtClean="0"/>
              <a:t>Азійський</a:t>
            </a:r>
            <a:r>
              <a:rPr lang="ru-RU" b="1" dirty="0" smtClean="0"/>
              <a:t> </a:t>
            </a:r>
            <a:r>
              <a:rPr lang="ru-RU" b="1" dirty="0"/>
              <a:t>тип</a:t>
            </a:r>
            <a:r>
              <a:rPr lang="ru-RU" dirty="0"/>
              <a:t> (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ru-RU" dirty="0"/>
              <a:t> </a:t>
            </a:r>
            <a:r>
              <a:rPr lang="ru-RU" dirty="0" err="1"/>
              <a:t>Азії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 </a:t>
            </a:r>
            <a:r>
              <a:rPr lang="ru-RU" dirty="0" err="1"/>
              <a:t>Японії</a:t>
            </a:r>
            <a:r>
              <a:rPr lang="ru-RU" dirty="0"/>
              <a:t> та «</a:t>
            </a:r>
            <a:r>
              <a:rPr lang="ru-RU" dirty="0" err="1"/>
              <a:t>далекосхідних</a:t>
            </a:r>
            <a:r>
              <a:rPr lang="ru-RU" dirty="0"/>
              <a:t> </a:t>
            </a:r>
            <a:r>
              <a:rPr lang="ru-RU" dirty="0" err="1"/>
              <a:t>тигрів</a:t>
            </a:r>
            <a:r>
              <a:rPr lang="ru-RU" dirty="0"/>
              <a:t>»). </a:t>
            </a:r>
            <a:r>
              <a:rPr lang="ru-RU" dirty="0" err="1"/>
              <a:t>Основну</a:t>
            </a:r>
            <a:r>
              <a:rPr lang="ru-RU" dirty="0"/>
              <a:t> роботу </a:t>
            </a:r>
            <a:r>
              <a:rPr lang="ru-RU" dirty="0" err="1"/>
              <a:t>виконують</a:t>
            </a:r>
            <a:r>
              <a:rPr lang="ru-RU" dirty="0"/>
              <a:t> </a:t>
            </a:r>
            <a:r>
              <a:rPr lang="ru-RU" dirty="0" err="1"/>
              <a:t>залізниці</a:t>
            </a:r>
            <a:r>
              <a:rPr lang="ru-RU" dirty="0"/>
              <a:t>. На </a:t>
            </a:r>
            <a:r>
              <a:rPr lang="ru-RU" dirty="0" err="1"/>
              <a:t>Близькому</a:t>
            </a:r>
            <a:r>
              <a:rPr lang="ru-RU" dirty="0"/>
              <a:t> </a:t>
            </a:r>
            <a:r>
              <a:rPr lang="ru-RU" dirty="0" err="1"/>
              <a:t>Сході</a:t>
            </a:r>
            <a:r>
              <a:rPr lang="ru-RU" dirty="0"/>
              <a:t> </a:t>
            </a:r>
            <a:r>
              <a:rPr lang="ru-RU" dirty="0" err="1"/>
              <a:t>найрозвинутішим</a:t>
            </a:r>
            <a:r>
              <a:rPr lang="ru-RU" dirty="0"/>
              <a:t> є автотранспорт, у </a:t>
            </a:r>
            <a:r>
              <a:rPr lang="ru-RU" dirty="0" err="1"/>
              <a:t>приморських</a:t>
            </a:r>
            <a:r>
              <a:rPr lang="ru-RU" dirty="0"/>
              <a:t> районах </a:t>
            </a:r>
            <a:r>
              <a:rPr lang="ru-RU" dirty="0" err="1"/>
              <a:t>Південно-Східної</a:t>
            </a:r>
            <a:r>
              <a:rPr lang="ru-RU" dirty="0"/>
              <a:t> </a:t>
            </a:r>
            <a:r>
              <a:rPr lang="ru-RU" dirty="0" err="1"/>
              <a:t>Азії</a:t>
            </a:r>
            <a:r>
              <a:rPr lang="ru-RU" dirty="0"/>
              <a:t> — </a:t>
            </a:r>
            <a:r>
              <a:rPr lang="ru-RU" dirty="0" err="1"/>
              <a:t>каботажне</a:t>
            </a:r>
            <a:r>
              <a:rPr lang="ru-RU" dirty="0"/>
              <a:t> </a:t>
            </a:r>
            <a:r>
              <a:rPr lang="ru-RU" dirty="0" err="1"/>
              <a:t>судноплавство</a:t>
            </a:r>
            <a:r>
              <a:rPr lang="ru-RU" dirty="0"/>
              <a:t>.</a:t>
            </a:r>
          </a:p>
          <a:p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41822" y="366053"/>
            <a:ext cx="70509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Регіональні</a:t>
            </a:r>
            <a:r>
              <a:rPr lang="uk-UA" sz="3600" b="1" i="1" dirty="0" smtClean="0"/>
              <a:t> </a:t>
            </a:r>
            <a:r>
              <a:rPr lang="uk-UA" sz="3600" b="1" dirty="0" smtClean="0"/>
              <a:t>транспортні системи: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575627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20783"/>
            <a:ext cx="12192000" cy="6982691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uk-UA" b="1" dirty="0" smtClean="0"/>
              <a:t>В рамках Критської конференції було визначено </a:t>
            </a:r>
            <a:r>
              <a:rPr lang="uk-UA" b="1" dirty="0"/>
              <a:t>такі </a:t>
            </a:r>
            <a:r>
              <a:rPr lang="uk-UA" b="1" dirty="0" smtClean="0"/>
              <a:t>європейські транспортні </a:t>
            </a:r>
            <a:r>
              <a:rPr lang="uk-UA" b="1" dirty="0"/>
              <a:t>коридори:</a:t>
            </a:r>
            <a:endParaRPr lang="en-US" dirty="0"/>
          </a:p>
          <a:p>
            <a:pPr marL="0" lvl="0" indent="0">
              <a:buNone/>
            </a:pPr>
            <a:r>
              <a:rPr lang="uk-UA" dirty="0">
                <a:solidFill>
                  <a:srgbClr val="FF0000"/>
                </a:solidFill>
              </a:rPr>
              <a:t>Коридор №1. </a:t>
            </a:r>
            <a:r>
              <a:rPr lang="uk-UA" u="sng" dirty="0">
                <a:solidFill>
                  <a:srgbClr val="FF0000"/>
                </a:solidFill>
              </a:rPr>
              <a:t>Гельсінкі</a:t>
            </a:r>
            <a:r>
              <a:rPr lang="uk-UA" dirty="0">
                <a:solidFill>
                  <a:srgbClr val="FF0000"/>
                </a:solidFill>
              </a:rPr>
              <a:t> — </a:t>
            </a:r>
            <a:r>
              <a:rPr lang="uk-UA" u="sng" dirty="0">
                <a:solidFill>
                  <a:srgbClr val="FF0000"/>
                </a:solidFill>
              </a:rPr>
              <a:t>Таллінн</a:t>
            </a:r>
            <a:r>
              <a:rPr lang="uk-UA" dirty="0">
                <a:solidFill>
                  <a:srgbClr val="FF0000"/>
                </a:solidFill>
              </a:rPr>
              <a:t> — </a:t>
            </a:r>
            <a:r>
              <a:rPr lang="uk-UA" u="sng" dirty="0">
                <a:solidFill>
                  <a:srgbClr val="FF0000"/>
                </a:solidFill>
              </a:rPr>
              <a:t>Рига</a:t>
            </a:r>
            <a:r>
              <a:rPr lang="uk-UA" dirty="0">
                <a:solidFill>
                  <a:srgbClr val="FF0000"/>
                </a:solidFill>
              </a:rPr>
              <a:t> — </a:t>
            </a:r>
            <a:r>
              <a:rPr lang="uk-UA" u="sng" dirty="0">
                <a:solidFill>
                  <a:srgbClr val="FF0000"/>
                </a:solidFill>
              </a:rPr>
              <a:t>Каунас</a:t>
            </a:r>
            <a:r>
              <a:rPr lang="uk-UA" dirty="0">
                <a:solidFill>
                  <a:srgbClr val="FF0000"/>
                </a:solidFill>
              </a:rPr>
              <a:t> і </a:t>
            </a:r>
            <a:r>
              <a:rPr lang="uk-UA" u="sng" dirty="0">
                <a:solidFill>
                  <a:srgbClr val="FF0000"/>
                </a:solidFill>
              </a:rPr>
              <a:t>Клайпеда</a:t>
            </a:r>
            <a:r>
              <a:rPr lang="uk-UA" dirty="0">
                <a:solidFill>
                  <a:srgbClr val="FF0000"/>
                </a:solidFill>
              </a:rPr>
              <a:t> — </a:t>
            </a:r>
            <a:r>
              <a:rPr lang="uk-UA" u="sng" dirty="0">
                <a:solidFill>
                  <a:srgbClr val="FF0000"/>
                </a:solidFill>
              </a:rPr>
              <a:t>Варшава</a:t>
            </a:r>
            <a:r>
              <a:rPr lang="uk-UA" dirty="0">
                <a:solidFill>
                  <a:srgbClr val="FF0000"/>
                </a:solidFill>
              </a:rPr>
              <a:t> і </a:t>
            </a:r>
            <a:r>
              <a:rPr lang="uk-UA" u="sng" dirty="0">
                <a:solidFill>
                  <a:srgbClr val="FF0000"/>
                </a:solidFill>
              </a:rPr>
              <a:t>Гданськ</a:t>
            </a:r>
            <a:r>
              <a:rPr lang="uk-UA" dirty="0">
                <a:solidFill>
                  <a:srgbClr val="FF0000"/>
                </a:solidFill>
              </a:rPr>
              <a:t>;</a:t>
            </a:r>
            <a:endParaRPr lang="en-US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uk-UA" dirty="0">
                <a:solidFill>
                  <a:schemeClr val="accent2"/>
                </a:solidFill>
              </a:rPr>
              <a:t>Коридор №2. </a:t>
            </a:r>
            <a:r>
              <a:rPr lang="uk-UA" u="sng" dirty="0">
                <a:solidFill>
                  <a:schemeClr val="accent2"/>
                </a:solidFill>
              </a:rPr>
              <a:t>Берлін</a:t>
            </a:r>
            <a:r>
              <a:rPr lang="uk-UA" dirty="0">
                <a:solidFill>
                  <a:schemeClr val="accent2"/>
                </a:solidFill>
              </a:rPr>
              <a:t> — </a:t>
            </a:r>
            <a:r>
              <a:rPr lang="uk-UA" u="sng" dirty="0">
                <a:solidFill>
                  <a:schemeClr val="accent2"/>
                </a:solidFill>
              </a:rPr>
              <a:t>Познань</a:t>
            </a:r>
            <a:r>
              <a:rPr lang="uk-UA" dirty="0">
                <a:solidFill>
                  <a:schemeClr val="accent2"/>
                </a:solidFill>
              </a:rPr>
              <a:t> — </a:t>
            </a:r>
            <a:r>
              <a:rPr lang="uk-UA" u="sng" dirty="0">
                <a:solidFill>
                  <a:schemeClr val="accent2"/>
                </a:solidFill>
              </a:rPr>
              <a:t>Варшава</a:t>
            </a:r>
            <a:r>
              <a:rPr lang="uk-UA" dirty="0">
                <a:solidFill>
                  <a:schemeClr val="accent2"/>
                </a:solidFill>
              </a:rPr>
              <a:t> — </a:t>
            </a:r>
            <a:r>
              <a:rPr lang="uk-UA" u="sng" dirty="0" err="1">
                <a:solidFill>
                  <a:schemeClr val="accent2"/>
                </a:solidFill>
              </a:rPr>
              <a:t>Берестя</a:t>
            </a:r>
            <a:r>
              <a:rPr lang="uk-UA" dirty="0">
                <a:solidFill>
                  <a:schemeClr val="accent2"/>
                </a:solidFill>
              </a:rPr>
              <a:t> — </a:t>
            </a:r>
            <a:r>
              <a:rPr lang="uk-UA" u="sng" dirty="0">
                <a:solidFill>
                  <a:schemeClr val="accent2"/>
                </a:solidFill>
              </a:rPr>
              <a:t>Мінськ</a:t>
            </a:r>
            <a:r>
              <a:rPr lang="uk-UA" dirty="0">
                <a:solidFill>
                  <a:schemeClr val="accent2"/>
                </a:solidFill>
              </a:rPr>
              <a:t> — </a:t>
            </a:r>
            <a:r>
              <a:rPr lang="uk-UA" u="sng" dirty="0">
                <a:solidFill>
                  <a:schemeClr val="accent2"/>
                </a:solidFill>
              </a:rPr>
              <a:t>Смоленськ</a:t>
            </a:r>
            <a:r>
              <a:rPr lang="uk-UA" dirty="0">
                <a:solidFill>
                  <a:schemeClr val="accent2"/>
                </a:solidFill>
              </a:rPr>
              <a:t> — </a:t>
            </a:r>
            <a:r>
              <a:rPr lang="uk-UA" u="sng" dirty="0">
                <a:solidFill>
                  <a:schemeClr val="accent2"/>
                </a:solidFill>
              </a:rPr>
              <a:t>Москва</a:t>
            </a:r>
            <a:r>
              <a:rPr lang="uk-UA" dirty="0">
                <a:solidFill>
                  <a:schemeClr val="accent2"/>
                </a:solidFill>
              </a:rPr>
              <a:t> — </a:t>
            </a:r>
            <a:r>
              <a:rPr lang="uk-UA" u="sng" dirty="0">
                <a:solidFill>
                  <a:schemeClr val="accent2"/>
                </a:solidFill>
              </a:rPr>
              <a:t>Нижній Новгород</a:t>
            </a:r>
            <a:r>
              <a:rPr lang="uk-UA" dirty="0">
                <a:solidFill>
                  <a:schemeClr val="accent2"/>
                </a:solidFill>
              </a:rPr>
              <a:t>;</a:t>
            </a:r>
            <a:endParaRPr lang="en-US" dirty="0">
              <a:solidFill>
                <a:schemeClr val="accent2"/>
              </a:solidFill>
            </a:endParaRPr>
          </a:p>
          <a:p>
            <a:pPr marL="0" lvl="0" indent="0">
              <a:buNone/>
            </a:pPr>
            <a:r>
              <a:rPr lang="uk-UA" dirty="0">
                <a:solidFill>
                  <a:schemeClr val="accent6"/>
                </a:solidFill>
              </a:rPr>
              <a:t>Коридор №3. </a:t>
            </a:r>
            <a:r>
              <a:rPr lang="uk-UA" u="sng" dirty="0" smtClean="0">
                <a:solidFill>
                  <a:schemeClr val="accent6"/>
                </a:solidFill>
              </a:rPr>
              <a:t>Брюссель</a:t>
            </a:r>
            <a:r>
              <a:rPr lang="uk-UA" dirty="0">
                <a:solidFill>
                  <a:schemeClr val="accent6"/>
                </a:solidFill>
              </a:rPr>
              <a:t> </a:t>
            </a:r>
            <a:r>
              <a:rPr lang="uk-UA" dirty="0" smtClean="0">
                <a:solidFill>
                  <a:schemeClr val="accent6"/>
                </a:solidFill>
              </a:rPr>
              <a:t>—</a:t>
            </a:r>
            <a:r>
              <a:rPr lang="uk-UA" dirty="0">
                <a:solidFill>
                  <a:schemeClr val="accent6"/>
                </a:solidFill>
              </a:rPr>
              <a:t> </a:t>
            </a:r>
            <a:r>
              <a:rPr lang="uk-UA" u="sng" dirty="0" err="1">
                <a:solidFill>
                  <a:schemeClr val="accent6"/>
                </a:solidFill>
              </a:rPr>
              <a:t>Ахен</a:t>
            </a:r>
            <a:r>
              <a:rPr lang="uk-UA" dirty="0">
                <a:solidFill>
                  <a:schemeClr val="accent6"/>
                </a:solidFill>
              </a:rPr>
              <a:t> — </a:t>
            </a:r>
            <a:r>
              <a:rPr lang="uk-UA" u="sng" dirty="0">
                <a:solidFill>
                  <a:schemeClr val="accent6"/>
                </a:solidFill>
              </a:rPr>
              <a:t>Кельн</a:t>
            </a:r>
            <a:r>
              <a:rPr lang="uk-UA" dirty="0">
                <a:solidFill>
                  <a:schemeClr val="accent6"/>
                </a:solidFill>
              </a:rPr>
              <a:t> — </a:t>
            </a:r>
            <a:r>
              <a:rPr lang="uk-UA" u="sng" dirty="0">
                <a:solidFill>
                  <a:schemeClr val="accent6"/>
                </a:solidFill>
              </a:rPr>
              <a:t>Дрезден</a:t>
            </a:r>
            <a:r>
              <a:rPr lang="uk-UA" dirty="0">
                <a:solidFill>
                  <a:schemeClr val="accent6"/>
                </a:solidFill>
              </a:rPr>
              <a:t> — </a:t>
            </a:r>
            <a:r>
              <a:rPr lang="uk-UA" u="sng" dirty="0">
                <a:solidFill>
                  <a:schemeClr val="accent6"/>
                </a:solidFill>
              </a:rPr>
              <a:t>Вроцлав</a:t>
            </a:r>
            <a:r>
              <a:rPr lang="uk-UA" dirty="0">
                <a:solidFill>
                  <a:schemeClr val="accent6"/>
                </a:solidFill>
              </a:rPr>
              <a:t> — </a:t>
            </a:r>
            <a:r>
              <a:rPr lang="uk-UA" u="sng" dirty="0">
                <a:solidFill>
                  <a:schemeClr val="accent6"/>
                </a:solidFill>
              </a:rPr>
              <a:t>Катовіце</a:t>
            </a:r>
            <a:r>
              <a:rPr lang="uk-UA" dirty="0">
                <a:solidFill>
                  <a:schemeClr val="accent6"/>
                </a:solidFill>
              </a:rPr>
              <a:t> — </a:t>
            </a:r>
            <a:r>
              <a:rPr lang="uk-UA" u="sng" dirty="0">
                <a:solidFill>
                  <a:schemeClr val="accent6"/>
                </a:solidFill>
              </a:rPr>
              <a:t>Краків</a:t>
            </a:r>
            <a:r>
              <a:rPr lang="uk-UA" dirty="0">
                <a:solidFill>
                  <a:schemeClr val="accent6"/>
                </a:solidFill>
              </a:rPr>
              <a:t> — </a:t>
            </a:r>
            <a:r>
              <a:rPr lang="uk-UA" u="sng" dirty="0">
                <a:solidFill>
                  <a:schemeClr val="accent6"/>
                </a:solidFill>
              </a:rPr>
              <a:t>Львів</a:t>
            </a:r>
            <a:r>
              <a:rPr lang="uk-UA" dirty="0">
                <a:solidFill>
                  <a:schemeClr val="accent6"/>
                </a:solidFill>
              </a:rPr>
              <a:t> — </a:t>
            </a:r>
            <a:r>
              <a:rPr lang="uk-UA" u="sng" dirty="0">
                <a:solidFill>
                  <a:schemeClr val="accent6"/>
                </a:solidFill>
              </a:rPr>
              <a:t>Київ</a:t>
            </a:r>
            <a:r>
              <a:rPr lang="uk-UA" b="1" dirty="0">
                <a:solidFill>
                  <a:schemeClr val="accent6"/>
                </a:solidFill>
              </a:rPr>
              <a:t>;</a:t>
            </a:r>
            <a:endParaRPr lang="en-US" dirty="0">
              <a:solidFill>
                <a:schemeClr val="accent6"/>
              </a:solidFill>
            </a:endParaRPr>
          </a:p>
          <a:p>
            <a:pPr marL="0" lvl="0" indent="0">
              <a:buNone/>
            </a:pPr>
            <a:r>
              <a:rPr lang="uk-UA" dirty="0">
                <a:solidFill>
                  <a:schemeClr val="accent3"/>
                </a:solidFill>
              </a:rPr>
              <a:t>Коридор №4. </a:t>
            </a:r>
            <a:r>
              <a:rPr lang="uk-UA" u="sng" dirty="0">
                <a:solidFill>
                  <a:schemeClr val="accent3"/>
                </a:solidFill>
              </a:rPr>
              <a:t>Дрезден</a:t>
            </a:r>
            <a:r>
              <a:rPr lang="uk-UA" dirty="0">
                <a:solidFill>
                  <a:schemeClr val="accent3"/>
                </a:solidFill>
              </a:rPr>
              <a:t>/</a:t>
            </a:r>
            <a:r>
              <a:rPr lang="uk-UA" u="sng" dirty="0">
                <a:solidFill>
                  <a:schemeClr val="accent3"/>
                </a:solidFill>
              </a:rPr>
              <a:t>Нюрнберг</a:t>
            </a:r>
            <a:r>
              <a:rPr lang="uk-UA" dirty="0">
                <a:solidFill>
                  <a:schemeClr val="accent3"/>
                </a:solidFill>
              </a:rPr>
              <a:t> — </a:t>
            </a:r>
            <a:r>
              <a:rPr lang="uk-UA" u="sng" dirty="0">
                <a:solidFill>
                  <a:schemeClr val="accent3"/>
                </a:solidFill>
              </a:rPr>
              <a:t>Прага</a:t>
            </a:r>
            <a:r>
              <a:rPr lang="uk-UA" dirty="0">
                <a:solidFill>
                  <a:schemeClr val="accent3"/>
                </a:solidFill>
              </a:rPr>
              <a:t> — </a:t>
            </a:r>
            <a:r>
              <a:rPr lang="uk-UA" u="sng" dirty="0">
                <a:solidFill>
                  <a:schemeClr val="accent3"/>
                </a:solidFill>
              </a:rPr>
              <a:t>Відень</a:t>
            </a:r>
            <a:r>
              <a:rPr lang="uk-UA" dirty="0">
                <a:solidFill>
                  <a:schemeClr val="accent3"/>
                </a:solidFill>
              </a:rPr>
              <a:t> — </a:t>
            </a:r>
            <a:r>
              <a:rPr lang="uk-UA" u="sng" dirty="0">
                <a:solidFill>
                  <a:schemeClr val="accent3"/>
                </a:solidFill>
              </a:rPr>
              <a:t>Братислава</a:t>
            </a:r>
            <a:r>
              <a:rPr lang="uk-UA" dirty="0">
                <a:solidFill>
                  <a:schemeClr val="accent3"/>
                </a:solidFill>
              </a:rPr>
              <a:t> — </a:t>
            </a:r>
            <a:r>
              <a:rPr lang="uk-UA" u="sng" dirty="0" err="1">
                <a:solidFill>
                  <a:schemeClr val="accent3"/>
                </a:solidFill>
              </a:rPr>
              <a:t>Дєр</a:t>
            </a:r>
            <a:r>
              <a:rPr lang="uk-UA" dirty="0">
                <a:solidFill>
                  <a:schemeClr val="accent3"/>
                </a:solidFill>
              </a:rPr>
              <a:t> — </a:t>
            </a:r>
            <a:r>
              <a:rPr lang="uk-UA" u="sng" dirty="0">
                <a:solidFill>
                  <a:schemeClr val="accent3"/>
                </a:solidFill>
              </a:rPr>
              <a:t>Будапешт</a:t>
            </a:r>
            <a:r>
              <a:rPr lang="uk-UA" dirty="0">
                <a:solidFill>
                  <a:schemeClr val="accent3"/>
                </a:solidFill>
              </a:rPr>
              <a:t> — </a:t>
            </a:r>
            <a:r>
              <a:rPr lang="uk-UA" u="sng" dirty="0" err="1">
                <a:solidFill>
                  <a:schemeClr val="accent3"/>
                </a:solidFill>
              </a:rPr>
              <a:t>Арад</a:t>
            </a:r>
            <a:r>
              <a:rPr lang="uk-UA" dirty="0">
                <a:solidFill>
                  <a:schemeClr val="accent3"/>
                </a:solidFill>
              </a:rPr>
              <a:t> — </a:t>
            </a:r>
            <a:r>
              <a:rPr lang="uk-UA" u="sng" dirty="0">
                <a:solidFill>
                  <a:schemeClr val="accent3"/>
                </a:solidFill>
              </a:rPr>
              <a:t>Бухарест</a:t>
            </a:r>
            <a:r>
              <a:rPr lang="uk-UA" dirty="0">
                <a:solidFill>
                  <a:schemeClr val="accent3"/>
                </a:solidFill>
              </a:rPr>
              <a:t> — </a:t>
            </a:r>
            <a:r>
              <a:rPr lang="uk-UA" u="sng" dirty="0">
                <a:solidFill>
                  <a:schemeClr val="accent3"/>
                </a:solidFill>
              </a:rPr>
              <a:t>Констанца</a:t>
            </a:r>
            <a:r>
              <a:rPr lang="uk-UA" dirty="0">
                <a:solidFill>
                  <a:schemeClr val="accent3"/>
                </a:solidFill>
              </a:rPr>
              <a:t>/</a:t>
            </a:r>
            <a:r>
              <a:rPr lang="uk-UA" u="sng" dirty="0">
                <a:solidFill>
                  <a:schemeClr val="accent3"/>
                </a:solidFill>
              </a:rPr>
              <a:t>Крайова</a:t>
            </a:r>
            <a:r>
              <a:rPr lang="uk-UA" dirty="0">
                <a:solidFill>
                  <a:schemeClr val="accent3"/>
                </a:solidFill>
              </a:rPr>
              <a:t> — </a:t>
            </a:r>
            <a:r>
              <a:rPr lang="uk-UA" u="sng" dirty="0">
                <a:solidFill>
                  <a:schemeClr val="accent3"/>
                </a:solidFill>
              </a:rPr>
              <a:t>Софія</a:t>
            </a:r>
            <a:r>
              <a:rPr lang="uk-UA" dirty="0">
                <a:solidFill>
                  <a:schemeClr val="accent3"/>
                </a:solidFill>
              </a:rPr>
              <a:t> — </a:t>
            </a:r>
            <a:r>
              <a:rPr lang="uk-UA" u="sng" dirty="0">
                <a:solidFill>
                  <a:schemeClr val="accent3"/>
                </a:solidFill>
              </a:rPr>
              <a:t>Салоніки</a:t>
            </a:r>
            <a:r>
              <a:rPr lang="uk-UA" dirty="0">
                <a:solidFill>
                  <a:schemeClr val="accent3"/>
                </a:solidFill>
              </a:rPr>
              <a:t> — </a:t>
            </a:r>
            <a:r>
              <a:rPr lang="uk-UA" u="sng" dirty="0" err="1" smtClean="0">
                <a:solidFill>
                  <a:schemeClr val="accent3"/>
                </a:solidFill>
              </a:rPr>
              <a:t>Пловдив</a:t>
            </a:r>
            <a:r>
              <a:rPr lang="uk-UA" dirty="0">
                <a:solidFill>
                  <a:schemeClr val="accent3"/>
                </a:solidFill>
              </a:rPr>
              <a:t> </a:t>
            </a:r>
            <a:r>
              <a:rPr lang="uk-UA" dirty="0" smtClean="0">
                <a:solidFill>
                  <a:schemeClr val="accent3"/>
                </a:solidFill>
              </a:rPr>
              <a:t>—</a:t>
            </a:r>
            <a:r>
              <a:rPr lang="uk-UA" dirty="0">
                <a:solidFill>
                  <a:schemeClr val="accent3"/>
                </a:solidFill>
              </a:rPr>
              <a:t> </a:t>
            </a:r>
            <a:r>
              <a:rPr lang="uk-UA" u="sng" dirty="0">
                <a:solidFill>
                  <a:schemeClr val="accent3"/>
                </a:solidFill>
              </a:rPr>
              <a:t>Стамбул</a:t>
            </a:r>
            <a:r>
              <a:rPr lang="uk-UA" dirty="0">
                <a:solidFill>
                  <a:schemeClr val="accent3"/>
                </a:solidFill>
              </a:rPr>
              <a:t>;</a:t>
            </a:r>
            <a:endParaRPr lang="en-US" dirty="0">
              <a:solidFill>
                <a:schemeClr val="accent3"/>
              </a:solidFill>
            </a:endParaRPr>
          </a:p>
          <a:p>
            <a:pPr marL="0" lvl="0" indent="0">
              <a:buNone/>
            </a:pPr>
            <a:r>
              <a:rPr lang="uk-UA" dirty="0">
                <a:solidFill>
                  <a:schemeClr val="accent5"/>
                </a:solidFill>
              </a:rPr>
              <a:t>Коридор №5. </a:t>
            </a:r>
            <a:r>
              <a:rPr lang="uk-UA" u="sng" dirty="0">
                <a:solidFill>
                  <a:schemeClr val="accent5"/>
                </a:solidFill>
              </a:rPr>
              <a:t>Венеція</a:t>
            </a:r>
            <a:r>
              <a:rPr lang="uk-UA" dirty="0">
                <a:solidFill>
                  <a:schemeClr val="accent5"/>
                </a:solidFill>
              </a:rPr>
              <a:t> — </a:t>
            </a:r>
            <a:r>
              <a:rPr lang="uk-UA" u="sng" dirty="0">
                <a:solidFill>
                  <a:schemeClr val="accent5"/>
                </a:solidFill>
              </a:rPr>
              <a:t>Трієст</a:t>
            </a:r>
            <a:r>
              <a:rPr lang="uk-UA" dirty="0">
                <a:solidFill>
                  <a:schemeClr val="accent5"/>
                </a:solidFill>
              </a:rPr>
              <a:t>/</a:t>
            </a:r>
            <a:r>
              <a:rPr lang="uk-UA" u="sng" dirty="0">
                <a:solidFill>
                  <a:schemeClr val="accent5"/>
                </a:solidFill>
              </a:rPr>
              <a:t>Копер</a:t>
            </a:r>
            <a:r>
              <a:rPr lang="uk-UA" dirty="0">
                <a:solidFill>
                  <a:schemeClr val="accent5"/>
                </a:solidFill>
              </a:rPr>
              <a:t> — </a:t>
            </a:r>
            <a:r>
              <a:rPr lang="uk-UA" u="sng" dirty="0">
                <a:solidFill>
                  <a:schemeClr val="accent5"/>
                </a:solidFill>
              </a:rPr>
              <a:t>Любляна</a:t>
            </a:r>
            <a:r>
              <a:rPr lang="uk-UA" dirty="0">
                <a:solidFill>
                  <a:schemeClr val="accent5"/>
                </a:solidFill>
              </a:rPr>
              <a:t> — </a:t>
            </a:r>
            <a:r>
              <a:rPr lang="uk-UA" u="sng" dirty="0" err="1">
                <a:solidFill>
                  <a:schemeClr val="accent5"/>
                </a:solidFill>
              </a:rPr>
              <a:t>Марибор</a:t>
            </a:r>
            <a:r>
              <a:rPr lang="uk-UA" dirty="0">
                <a:solidFill>
                  <a:schemeClr val="accent5"/>
                </a:solidFill>
              </a:rPr>
              <a:t> — </a:t>
            </a:r>
            <a:r>
              <a:rPr lang="uk-UA" u="sng" dirty="0">
                <a:solidFill>
                  <a:schemeClr val="accent5"/>
                </a:solidFill>
              </a:rPr>
              <a:t>Будапешт</a:t>
            </a:r>
            <a:r>
              <a:rPr lang="uk-UA" dirty="0">
                <a:solidFill>
                  <a:schemeClr val="accent5"/>
                </a:solidFill>
              </a:rPr>
              <a:t> — </a:t>
            </a:r>
            <a:r>
              <a:rPr lang="uk-UA" u="sng" dirty="0">
                <a:solidFill>
                  <a:schemeClr val="accent5"/>
                </a:solidFill>
              </a:rPr>
              <a:t>Ужгород</a:t>
            </a:r>
            <a:r>
              <a:rPr lang="uk-UA" dirty="0">
                <a:solidFill>
                  <a:schemeClr val="accent5"/>
                </a:solidFill>
              </a:rPr>
              <a:t> — </a:t>
            </a:r>
            <a:r>
              <a:rPr lang="uk-UA" u="sng" dirty="0">
                <a:solidFill>
                  <a:schemeClr val="accent5"/>
                </a:solidFill>
              </a:rPr>
              <a:t>Львів</a:t>
            </a:r>
            <a:r>
              <a:rPr lang="uk-UA" dirty="0">
                <a:solidFill>
                  <a:schemeClr val="accent5"/>
                </a:solidFill>
              </a:rPr>
              <a:t> — </a:t>
            </a:r>
            <a:r>
              <a:rPr lang="uk-UA" u="sng" dirty="0">
                <a:solidFill>
                  <a:schemeClr val="accent5"/>
                </a:solidFill>
              </a:rPr>
              <a:t>Київ</a:t>
            </a:r>
            <a:r>
              <a:rPr lang="uk-UA" b="1" dirty="0">
                <a:solidFill>
                  <a:schemeClr val="accent5"/>
                </a:solidFill>
              </a:rPr>
              <a:t>;</a:t>
            </a:r>
            <a:endParaRPr lang="en-US" dirty="0">
              <a:solidFill>
                <a:schemeClr val="accent5"/>
              </a:solidFill>
            </a:endParaRPr>
          </a:p>
          <a:p>
            <a:pPr marL="0" lvl="0" indent="0">
              <a:buNone/>
            </a:pPr>
            <a:r>
              <a:rPr lang="uk-UA" dirty="0">
                <a:solidFill>
                  <a:schemeClr val="accent1"/>
                </a:solidFill>
              </a:rPr>
              <a:t>Коридор №6. </a:t>
            </a:r>
            <a:r>
              <a:rPr lang="uk-UA" u="sng" dirty="0">
                <a:solidFill>
                  <a:schemeClr val="accent1"/>
                </a:solidFill>
              </a:rPr>
              <a:t>Гданськ</a:t>
            </a:r>
            <a:r>
              <a:rPr lang="uk-UA" dirty="0">
                <a:solidFill>
                  <a:schemeClr val="accent1"/>
                </a:solidFill>
              </a:rPr>
              <a:t> — </a:t>
            </a:r>
            <a:r>
              <a:rPr lang="uk-UA" u="sng" dirty="0">
                <a:solidFill>
                  <a:schemeClr val="accent1"/>
                </a:solidFill>
              </a:rPr>
              <a:t>Катовіце</a:t>
            </a:r>
            <a:r>
              <a:rPr lang="uk-UA" dirty="0">
                <a:solidFill>
                  <a:schemeClr val="accent1"/>
                </a:solidFill>
              </a:rPr>
              <a:t> — </a:t>
            </a:r>
            <a:r>
              <a:rPr lang="uk-UA" u="sng" dirty="0" err="1">
                <a:solidFill>
                  <a:schemeClr val="accent1"/>
                </a:solidFill>
              </a:rPr>
              <a:t>Жиліна</a:t>
            </a:r>
            <a:r>
              <a:rPr lang="uk-UA" dirty="0">
                <a:solidFill>
                  <a:schemeClr val="accent1"/>
                </a:solidFill>
              </a:rPr>
              <a:t>, західна гілка: </a:t>
            </a:r>
            <a:r>
              <a:rPr lang="uk-UA" u="sng" dirty="0" smtClean="0">
                <a:solidFill>
                  <a:schemeClr val="accent1"/>
                </a:solidFill>
              </a:rPr>
              <a:t>Катовіце</a:t>
            </a:r>
            <a:r>
              <a:rPr lang="uk-UA" dirty="0">
                <a:solidFill>
                  <a:schemeClr val="accent1"/>
                </a:solidFill>
              </a:rPr>
              <a:t> </a:t>
            </a:r>
            <a:r>
              <a:rPr lang="uk-UA" dirty="0" smtClean="0">
                <a:solidFill>
                  <a:schemeClr val="accent1"/>
                </a:solidFill>
              </a:rPr>
              <a:t>—</a:t>
            </a:r>
            <a:r>
              <a:rPr lang="uk-UA" dirty="0">
                <a:solidFill>
                  <a:schemeClr val="accent1"/>
                </a:solidFill>
              </a:rPr>
              <a:t> </a:t>
            </a:r>
            <a:r>
              <a:rPr lang="uk-UA" u="sng" dirty="0">
                <a:solidFill>
                  <a:schemeClr val="accent1"/>
                </a:solidFill>
              </a:rPr>
              <a:t>Брно</a:t>
            </a:r>
            <a:r>
              <a:rPr lang="uk-UA" dirty="0">
                <a:solidFill>
                  <a:schemeClr val="accent1"/>
                </a:solidFill>
              </a:rPr>
              <a:t>;</a:t>
            </a:r>
            <a:endParaRPr lang="en-US" dirty="0">
              <a:solidFill>
                <a:schemeClr val="accent1"/>
              </a:solidFill>
            </a:endParaRPr>
          </a:p>
          <a:p>
            <a:pPr marL="0" lvl="0" indent="0">
              <a:buNone/>
            </a:pPr>
            <a:r>
              <a:rPr lang="uk-UA" dirty="0">
                <a:solidFill>
                  <a:srgbClr val="FFFF00"/>
                </a:solidFill>
              </a:rPr>
              <a:t>Коридор №7. Дунайський (водний); (Австрія, Угорщина, Югославія, Болгарія, Румунія, Молдова, Україна)</a:t>
            </a:r>
            <a:endParaRPr lang="en-US" dirty="0">
              <a:solidFill>
                <a:srgbClr val="FFFF00"/>
              </a:solidFill>
            </a:endParaRPr>
          </a:p>
          <a:p>
            <a:pPr marL="0" lvl="0" indent="0">
              <a:buNone/>
            </a:pPr>
            <a:r>
              <a:rPr lang="uk-UA" dirty="0">
                <a:solidFill>
                  <a:srgbClr val="C00000"/>
                </a:solidFill>
              </a:rPr>
              <a:t>Коридор №8. </a:t>
            </a:r>
            <a:r>
              <a:rPr lang="uk-UA" u="sng" dirty="0" err="1">
                <a:solidFill>
                  <a:srgbClr val="C00000"/>
                </a:solidFill>
              </a:rPr>
              <a:t>Дуррес</a:t>
            </a:r>
            <a:r>
              <a:rPr lang="uk-UA" dirty="0">
                <a:solidFill>
                  <a:srgbClr val="C00000"/>
                </a:solidFill>
              </a:rPr>
              <a:t> — </a:t>
            </a:r>
            <a:r>
              <a:rPr lang="uk-UA" u="sng" dirty="0">
                <a:solidFill>
                  <a:srgbClr val="C00000"/>
                </a:solidFill>
              </a:rPr>
              <a:t>Тірана</a:t>
            </a:r>
            <a:r>
              <a:rPr lang="uk-UA" dirty="0">
                <a:solidFill>
                  <a:srgbClr val="C00000"/>
                </a:solidFill>
              </a:rPr>
              <a:t> — </a:t>
            </a:r>
            <a:r>
              <a:rPr lang="uk-UA" u="sng" dirty="0">
                <a:solidFill>
                  <a:srgbClr val="C00000"/>
                </a:solidFill>
              </a:rPr>
              <a:t>Скоп'є</a:t>
            </a:r>
            <a:r>
              <a:rPr lang="uk-UA" dirty="0">
                <a:solidFill>
                  <a:srgbClr val="C00000"/>
                </a:solidFill>
              </a:rPr>
              <a:t> — </a:t>
            </a:r>
            <a:r>
              <a:rPr lang="uk-UA" u="sng" dirty="0" err="1">
                <a:solidFill>
                  <a:srgbClr val="C00000"/>
                </a:solidFill>
              </a:rPr>
              <a:t>Бітола</a:t>
            </a:r>
            <a:r>
              <a:rPr lang="uk-UA" dirty="0">
                <a:solidFill>
                  <a:srgbClr val="C00000"/>
                </a:solidFill>
              </a:rPr>
              <a:t> — </a:t>
            </a:r>
            <a:r>
              <a:rPr lang="uk-UA" u="sng" dirty="0">
                <a:solidFill>
                  <a:srgbClr val="C00000"/>
                </a:solidFill>
              </a:rPr>
              <a:t>Софія</a:t>
            </a:r>
            <a:r>
              <a:rPr lang="uk-UA" dirty="0">
                <a:solidFill>
                  <a:srgbClr val="C00000"/>
                </a:solidFill>
              </a:rPr>
              <a:t> — </a:t>
            </a:r>
            <a:r>
              <a:rPr lang="uk-UA" u="sng" dirty="0" err="1">
                <a:solidFill>
                  <a:srgbClr val="C00000"/>
                </a:solidFill>
              </a:rPr>
              <a:t>Димитровград</a:t>
            </a:r>
            <a:r>
              <a:rPr lang="uk-UA" dirty="0">
                <a:solidFill>
                  <a:srgbClr val="C00000"/>
                </a:solidFill>
              </a:rPr>
              <a:t> — </a:t>
            </a:r>
            <a:r>
              <a:rPr lang="uk-UA" u="sng" dirty="0" err="1">
                <a:solidFill>
                  <a:srgbClr val="C00000"/>
                </a:solidFill>
              </a:rPr>
              <a:t>Бургас</a:t>
            </a:r>
            <a:r>
              <a:rPr lang="uk-UA" dirty="0">
                <a:solidFill>
                  <a:srgbClr val="C00000"/>
                </a:solidFill>
              </a:rPr>
              <a:t> — </a:t>
            </a:r>
            <a:r>
              <a:rPr lang="uk-UA" u="sng" dirty="0">
                <a:solidFill>
                  <a:srgbClr val="C00000"/>
                </a:solidFill>
              </a:rPr>
              <a:t>Варна</a:t>
            </a:r>
            <a:r>
              <a:rPr lang="uk-UA" dirty="0">
                <a:solidFill>
                  <a:srgbClr val="C00000"/>
                </a:solidFill>
              </a:rPr>
              <a:t>;</a:t>
            </a:r>
            <a:endParaRPr lang="en-US" dirty="0">
              <a:solidFill>
                <a:srgbClr val="C00000"/>
              </a:solidFill>
            </a:endParaRPr>
          </a:p>
          <a:p>
            <a:pPr marL="0" lvl="0" indent="0">
              <a:buNone/>
            </a:pPr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Коридор №9. </a:t>
            </a:r>
            <a:r>
              <a:rPr lang="uk-UA" u="sng" dirty="0">
                <a:solidFill>
                  <a:schemeClr val="accent6">
                    <a:lumMod val="75000"/>
                  </a:schemeClr>
                </a:solidFill>
              </a:rPr>
              <a:t>Гельсінкі</a:t>
            </a:r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 — </a:t>
            </a:r>
            <a:r>
              <a:rPr lang="uk-UA" u="sng" dirty="0">
                <a:solidFill>
                  <a:schemeClr val="accent6">
                    <a:lumMod val="75000"/>
                  </a:schemeClr>
                </a:solidFill>
              </a:rPr>
              <a:t>Виборг</a:t>
            </a:r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 — </a:t>
            </a:r>
            <a:r>
              <a:rPr lang="uk-UA" u="sng" dirty="0">
                <a:solidFill>
                  <a:schemeClr val="accent6">
                    <a:lumMod val="75000"/>
                  </a:schemeClr>
                </a:solidFill>
              </a:rPr>
              <a:t>Санкт-Петербург</a:t>
            </a:r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 — </a:t>
            </a:r>
            <a:r>
              <a:rPr lang="uk-UA" u="sng" dirty="0">
                <a:solidFill>
                  <a:schemeClr val="accent6">
                    <a:lumMod val="75000"/>
                  </a:schemeClr>
                </a:solidFill>
              </a:rPr>
              <a:t>Псков</a:t>
            </a:r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 — </a:t>
            </a:r>
            <a:r>
              <a:rPr lang="uk-UA" u="sng" dirty="0">
                <a:solidFill>
                  <a:schemeClr val="accent6">
                    <a:lumMod val="75000"/>
                  </a:schemeClr>
                </a:solidFill>
              </a:rPr>
              <a:t>Москва</a:t>
            </a:r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 — </a:t>
            </a:r>
            <a:r>
              <a:rPr lang="uk-UA" u="sng" dirty="0">
                <a:solidFill>
                  <a:schemeClr val="accent6">
                    <a:lumMod val="75000"/>
                  </a:schemeClr>
                </a:solidFill>
              </a:rPr>
              <a:t>Калінінград</a:t>
            </a:r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 — </a:t>
            </a:r>
            <a:r>
              <a:rPr lang="uk-UA" u="sng" dirty="0">
                <a:solidFill>
                  <a:schemeClr val="accent6">
                    <a:lumMod val="75000"/>
                  </a:schemeClr>
                </a:solidFill>
              </a:rPr>
              <a:t>Київ</a:t>
            </a:r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 -</a:t>
            </a:r>
            <a:r>
              <a:rPr lang="uk-UA" u="sng" dirty="0" err="1">
                <a:solidFill>
                  <a:schemeClr val="accent6">
                    <a:lumMod val="75000"/>
                  </a:schemeClr>
                </a:solidFill>
              </a:rPr>
              <a:t>Любашівка</a:t>
            </a:r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uk-UA" u="sng" dirty="0">
                <a:solidFill>
                  <a:schemeClr val="accent6">
                    <a:lumMod val="75000"/>
                  </a:schemeClr>
                </a:solidFill>
              </a:rPr>
              <a:t>Роздільна</a:t>
            </a:r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 — </a:t>
            </a:r>
            <a:r>
              <a:rPr lang="uk-UA" u="sng" dirty="0">
                <a:solidFill>
                  <a:schemeClr val="accent6">
                    <a:lumMod val="75000"/>
                  </a:schemeClr>
                </a:solidFill>
              </a:rPr>
              <a:t>Кишинів</a:t>
            </a:r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 — </a:t>
            </a:r>
            <a:r>
              <a:rPr lang="uk-UA" u="sng" dirty="0">
                <a:solidFill>
                  <a:schemeClr val="accent6">
                    <a:lumMod val="75000"/>
                  </a:schemeClr>
                </a:solidFill>
              </a:rPr>
              <a:t>Бухарест</a:t>
            </a:r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 — </a:t>
            </a:r>
            <a:r>
              <a:rPr lang="uk-UA" u="sng" dirty="0" err="1">
                <a:solidFill>
                  <a:schemeClr val="accent6">
                    <a:lumMod val="75000"/>
                  </a:schemeClr>
                </a:solidFill>
              </a:rPr>
              <a:t>Димитровград</a:t>
            </a:r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 — </a:t>
            </a:r>
            <a:r>
              <a:rPr lang="uk-UA" u="sng" dirty="0" err="1">
                <a:solidFill>
                  <a:schemeClr val="accent6">
                    <a:lumMod val="75000"/>
                  </a:schemeClr>
                </a:solidFill>
              </a:rPr>
              <a:t>Александруполіс</a:t>
            </a:r>
            <a:r>
              <a:rPr lang="uk-UA" dirty="0">
                <a:solidFill>
                  <a:schemeClr val="accent6">
                    <a:lumMod val="75000"/>
                  </a:schemeClr>
                </a:solidFill>
              </a:rPr>
              <a:t>;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0" indent="0">
              <a:buNone/>
            </a:pPr>
            <a:r>
              <a:rPr lang="uk-UA" dirty="0">
                <a:solidFill>
                  <a:schemeClr val="accent2"/>
                </a:solidFill>
              </a:rPr>
              <a:t>Коридор №10. </a:t>
            </a:r>
            <a:r>
              <a:rPr lang="uk-UA" u="sng" dirty="0">
                <a:solidFill>
                  <a:schemeClr val="accent2"/>
                </a:solidFill>
              </a:rPr>
              <a:t>Зальцбург</a:t>
            </a:r>
            <a:r>
              <a:rPr lang="uk-UA" dirty="0">
                <a:solidFill>
                  <a:schemeClr val="accent2"/>
                </a:solidFill>
              </a:rPr>
              <a:t> — </a:t>
            </a:r>
            <a:r>
              <a:rPr lang="uk-UA" u="sng" dirty="0">
                <a:solidFill>
                  <a:schemeClr val="accent2"/>
                </a:solidFill>
              </a:rPr>
              <a:t>Любляна</a:t>
            </a:r>
            <a:r>
              <a:rPr lang="uk-UA" dirty="0">
                <a:solidFill>
                  <a:schemeClr val="accent2"/>
                </a:solidFill>
              </a:rPr>
              <a:t> — </a:t>
            </a:r>
            <a:r>
              <a:rPr lang="uk-UA" u="sng" dirty="0">
                <a:solidFill>
                  <a:schemeClr val="accent2"/>
                </a:solidFill>
              </a:rPr>
              <a:t>Загреб</a:t>
            </a:r>
            <a:r>
              <a:rPr lang="uk-UA" dirty="0">
                <a:solidFill>
                  <a:schemeClr val="accent2"/>
                </a:solidFill>
              </a:rPr>
              <a:t> — </a:t>
            </a:r>
            <a:r>
              <a:rPr lang="uk-UA" u="sng" dirty="0" err="1">
                <a:solidFill>
                  <a:schemeClr val="accent2"/>
                </a:solidFill>
              </a:rPr>
              <a:t>Бєлград</a:t>
            </a:r>
            <a:r>
              <a:rPr lang="uk-UA" dirty="0">
                <a:solidFill>
                  <a:schemeClr val="accent2"/>
                </a:solidFill>
              </a:rPr>
              <a:t> — </a:t>
            </a:r>
            <a:r>
              <a:rPr lang="uk-UA" u="sng" dirty="0">
                <a:solidFill>
                  <a:schemeClr val="accent2"/>
                </a:solidFill>
              </a:rPr>
              <a:t>Ніш</a:t>
            </a:r>
            <a:r>
              <a:rPr lang="uk-UA" dirty="0">
                <a:solidFill>
                  <a:schemeClr val="accent2"/>
                </a:solidFill>
              </a:rPr>
              <a:t> — </a:t>
            </a:r>
            <a:r>
              <a:rPr lang="uk-UA" u="sng" dirty="0">
                <a:solidFill>
                  <a:schemeClr val="accent2"/>
                </a:solidFill>
              </a:rPr>
              <a:t>Скоп'є</a:t>
            </a:r>
            <a:r>
              <a:rPr lang="uk-UA" dirty="0">
                <a:solidFill>
                  <a:schemeClr val="accent2"/>
                </a:solidFill>
              </a:rPr>
              <a:t> — </a:t>
            </a:r>
            <a:r>
              <a:rPr lang="uk-UA" u="sng" dirty="0" smtClean="0">
                <a:solidFill>
                  <a:schemeClr val="accent2"/>
                </a:solidFill>
              </a:rPr>
              <a:t>Велес</a:t>
            </a:r>
            <a:r>
              <a:rPr lang="uk-UA" dirty="0">
                <a:solidFill>
                  <a:schemeClr val="accent2"/>
                </a:solidFill>
              </a:rPr>
              <a:t> — </a:t>
            </a:r>
            <a:r>
              <a:rPr lang="uk-UA" u="sng" dirty="0">
                <a:solidFill>
                  <a:schemeClr val="accent2"/>
                </a:solidFill>
              </a:rPr>
              <a:t>Салоніки</a:t>
            </a:r>
            <a:r>
              <a:rPr lang="uk-UA" dirty="0">
                <a:solidFill>
                  <a:schemeClr val="accent2"/>
                </a:solidFill>
              </a:rPr>
              <a:t>.</a:t>
            </a: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4 </a:t>
            </a:r>
            <a:r>
              <a:rPr lang="uk-UA" dirty="0"/>
              <a:t>з цих 10 МТК — №3, №5, №7, №9 — проходять по території України</a:t>
            </a:r>
            <a:r>
              <a:rPr lang="uk-UA" dirty="0" smtClean="0"/>
              <a:t>.</a:t>
            </a:r>
            <a:r>
              <a:rPr lang="uk-UA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917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2583" y="2157845"/>
            <a:ext cx="10018713" cy="3124201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/>
              <a:t>У структурі транспортних шляхів найбільшу питому вагу ма­ють автомобільні: понад 70 %, 1/5 частина припадає на авіалінії й лише 5 % — на залізниці. Далі йдуть трубопровідний та внутріш­ній водний транспорт.</a:t>
            </a:r>
            <a:endParaRPr lang="en-US" dirty="0"/>
          </a:p>
          <a:p>
            <a:endParaRPr lang="en-US" dirty="0"/>
          </a:p>
        </p:txBody>
      </p:sp>
      <p:pic>
        <p:nvPicPr>
          <p:cNvPr id="14338" name="Picture 2" descr="За 7 місяців транспортні підприємства України збільшили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462" y="356378"/>
            <a:ext cx="4239779" cy="231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Доставка вантажу 200 літаком — Ритуал Спецвантаж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365" y="356378"/>
            <a:ext cx="3917661" cy="235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Трубопроводный транспорт в России | Месторождение нефти и газ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539" y="4270662"/>
            <a:ext cx="48768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841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4156" y="166255"/>
            <a:ext cx="7275225" cy="706582"/>
          </a:xfrm>
        </p:spPr>
        <p:txBody>
          <a:bodyPr/>
          <a:lstStyle/>
          <a:p>
            <a:r>
              <a:rPr lang="uk-UA" dirty="0" smtClean="0"/>
              <a:t>Залізничний транспорт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1184" y="1347353"/>
            <a:ext cx="6973600" cy="524048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AutoNum type="arabicPeriod"/>
            </a:pPr>
            <a:r>
              <a:rPr lang="uk-UA" dirty="0" smtClean="0"/>
              <a:t>Є </a:t>
            </a:r>
            <a:r>
              <a:rPr lang="uk-UA" dirty="0"/>
              <a:t>у 140 країнах </a:t>
            </a:r>
            <a:r>
              <a:rPr lang="uk-UA" dirty="0" smtClean="0"/>
              <a:t>світу.</a:t>
            </a:r>
          </a:p>
          <a:p>
            <a:pPr marL="457200" indent="-457200">
              <a:buAutoNum type="arabicPeriod"/>
            </a:pPr>
            <a:r>
              <a:rPr lang="uk-UA" dirty="0"/>
              <a:t>Довжина сучасних залізниць світу становить приблизно 1,3 млн км. Більше половини експлуатаційної довжини припадає на розви­нені країни і лише 1/5 — на ті, які розвиваються</a:t>
            </a:r>
            <a:r>
              <a:rPr lang="uk-UA" dirty="0" smtClean="0"/>
              <a:t>.</a:t>
            </a:r>
          </a:p>
          <a:p>
            <a:pPr marL="457200" indent="-457200">
              <a:buAutoNum type="arabicPeriod"/>
            </a:pPr>
            <a:r>
              <a:rPr lang="uk-UA" dirty="0" smtClean="0"/>
              <a:t>Найвища </a:t>
            </a:r>
            <a:r>
              <a:rPr lang="uk-UA" dirty="0"/>
              <a:t>густота </a:t>
            </a:r>
            <a:r>
              <a:rPr lang="uk-UA" dirty="0" smtClean="0"/>
              <a:t>­</a:t>
            </a:r>
            <a:r>
              <a:rPr lang="uk-UA" dirty="0"/>
              <a:t> </a:t>
            </a:r>
            <a:r>
              <a:rPr lang="uk-UA" dirty="0" smtClean="0"/>
              <a:t>залізниць </a:t>
            </a:r>
            <a:r>
              <a:rPr lang="uk-UA" dirty="0"/>
              <a:t>у Європі (</a:t>
            </a:r>
            <a:r>
              <a:rPr lang="uk-UA" dirty="0" smtClean="0"/>
              <a:t>по­над </a:t>
            </a:r>
            <a:r>
              <a:rPr lang="uk-UA" dirty="0"/>
              <a:t>100 км/тис. </a:t>
            </a:r>
            <a:r>
              <a:rPr lang="uk-UA" dirty="0" smtClean="0"/>
              <a:t>км</a:t>
            </a:r>
            <a:r>
              <a:rPr lang="uk-UA" baseline="30000" dirty="0" smtClean="0"/>
              <a:t>2</a:t>
            </a:r>
            <a:r>
              <a:rPr lang="uk-UA" dirty="0" smtClean="0"/>
              <a:t>)</a:t>
            </a:r>
            <a:r>
              <a:rPr lang="uk-UA" dirty="0"/>
              <a:t> </a:t>
            </a:r>
            <a:r>
              <a:rPr lang="uk-UA" dirty="0" smtClean="0"/>
              <a:t>і </a:t>
            </a:r>
            <a:r>
              <a:rPr lang="uk-UA" dirty="0"/>
              <a:t>Японії (64 км/тис. км</a:t>
            </a:r>
            <a:r>
              <a:rPr lang="uk-UA" baseline="30000" dirty="0"/>
              <a:t>2</a:t>
            </a:r>
            <a:r>
              <a:rPr lang="uk-UA" dirty="0" smtClean="0"/>
              <a:t>).</a:t>
            </a:r>
          </a:p>
          <a:p>
            <a:pPr marL="457200" indent="-457200">
              <a:buFont typeface="Arial"/>
              <a:buAutoNum type="arabicPeriod"/>
            </a:pPr>
            <a:r>
              <a:rPr lang="uk-UA" dirty="0" smtClean="0"/>
              <a:t>У </a:t>
            </a:r>
            <a:r>
              <a:rPr lang="uk-UA" dirty="0"/>
              <a:t>1964 р. в Японії почали функціонувати швидкісні поїзди («</a:t>
            </a:r>
            <a:r>
              <a:rPr lang="uk-UA" dirty="0" err="1"/>
              <a:t>шинксансен</a:t>
            </a:r>
            <a:r>
              <a:rPr lang="uk-UA" dirty="0"/>
              <a:t>» — куля-поїзд), які розвивають швидкість 210 км/год. </a:t>
            </a:r>
            <a:endParaRPr lang="uk-UA" dirty="0" smtClean="0"/>
          </a:p>
          <a:p>
            <a:pPr marL="457200" indent="-457200">
              <a:buFont typeface="Arial"/>
              <a:buAutoNum type="arabicPeriod"/>
            </a:pPr>
            <a:r>
              <a:rPr lang="uk-UA" dirty="0" smtClean="0"/>
              <a:t>У </a:t>
            </a:r>
            <a:r>
              <a:rPr lang="uk-UA" dirty="0"/>
              <a:t>великих за площею країнах, які осво­юють свої території, багаті на природні ресурси, довжина залізнич­ної мережі збільшується, зокрема у Китаї, Росії, Індії, Канаді. Ки­тай щороку будує 1 тис. км залізниць.</a:t>
            </a:r>
            <a:endParaRPr lang="en-US" dirty="0"/>
          </a:p>
          <a:p>
            <a:pPr marL="457200" indent="-457200">
              <a:buAutoNum type="arabicPeriod"/>
            </a:pPr>
            <a:endParaRPr lang="uk-UA" dirty="0" smtClean="0"/>
          </a:p>
        </p:txBody>
      </p:sp>
      <p:pic>
        <p:nvPicPr>
          <p:cNvPr id="7170" name="Picture 2" descr="У Китаї показали найшвидший потяг у світі (відео) - новини науки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977" y="1007917"/>
            <a:ext cx="3652404" cy="243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Названо топ-10 залізничних маршрутів світу - Туризм - TCH.u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768" y="4468091"/>
            <a:ext cx="3866629" cy="2029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300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8056" y="-103909"/>
            <a:ext cx="10018713" cy="1243444"/>
          </a:xfrm>
        </p:spPr>
        <p:txBody>
          <a:bodyPr/>
          <a:lstStyle/>
          <a:p>
            <a:r>
              <a:rPr lang="uk-UA" dirty="0" smtClean="0"/>
              <a:t>Автомобільний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1" y="997527"/>
            <a:ext cx="6724507" cy="5496791"/>
          </a:xfrm>
        </p:spPr>
        <p:txBody>
          <a:bodyPr>
            <a:normAutofit fontScale="92500"/>
          </a:bodyPr>
          <a:lstStyle/>
          <a:p>
            <a:pPr marL="457200" indent="-457200">
              <a:buAutoNum type="arabicPeriod"/>
            </a:pPr>
            <a:r>
              <a:rPr lang="uk-UA" dirty="0" smtClean="0"/>
              <a:t>Світовий автомобільний </a:t>
            </a:r>
            <a:r>
              <a:rPr lang="uk-UA" dirty="0"/>
              <a:t>парк </a:t>
            </a:r>
            <a:r>
              <a:rPr lang="uk-UA" dirty="0" smtClean="0"/>
              <a:t>нараховує</a:t>
            </a:r>
            <a:r>
              <a:rPr lang="uk-UA" dirty="0"/>
              <a:t> </a:t>
            </a:r>
            <a:r>
              <a:rPr lang="uk-UA" dirty="0" smtClean="0"/>
              <a:t>понад </a:t>
            </a:r>
            <a:r>
              <a:rPr lang="uk-UA" dirty="0"/>
              <a:t>600 млн </a:t>
            </a:r>
            <a:r>
              <a:rPr lang="uk-UA" dirty="0" smtClean="0"/>
              <a:t>машин,</a:t>
            </a:r>
            <a:r>
              <a:rPr lang="uk-UA" dirty="0"/>
              <a:t> </a:t>
            </a:r>
            <a:r>
              <a:rPr lang="uk-UA" dirty="0" smtClean="0"/>
              <a:t>більшість зосереджена </a:t>
            </a:r>
            <a:r>
              <a:rPr lang="uk-UA" dirty="0"/>
              <a:t>в </a:t>
            </a:r>
            <a:r>
              <a:rPr lang="uk-UA" dirty="0" smtClean="0"/>
              <a:t>США</a:t>
            </a:r>
            <a:r>
              <a:rPr lang="uk-UA" dirty="0"/>
              <a:t>, </a:t>
            </a:r>
            <a:r>
              <a:rPr lang="uk-UA" dirty="0" smtClean="0"/>
              <a:t>Західній</a:t>
            </a:r>
            <a:r>
              <a:rPr lang="uk-UA" dirty="0"/>
              <a:t> </a:t>
            </a:r>
            <a:r>
              <a:rPr lang="uk-UA" dirty="0" smtClean="0"/>
              <a:t>Європі</a:t>
            </a:r>
            <a:r>
              <a:rPr lang="uk-UA" dirty="0"/>
              <a:t>, </a:t>
            </a:r>
            <a:r>
              <a:rPr lang="uk-UA" dirty="0" smtClean="0"/>
              <a:t>Японії.</a:t>
            </a:r>
            <a:endParaRPr lang="uk-UA" dirty="0"/>
          </a:p>
          <a:p>
            <a:pPr marL="457200" indent="-457200">
              <a:buAutoNum type="arabicPeriod"/>
            </a:pPr>
            <a:r>
              <a:rPr lang="uk-UA" dirty="0" smtClean="0"/>
              <a:t>У </a:t>
            </a:r>
            <a:r>
              <a:rPr lang="uk-UA" dirty="0"/>
              <a:t>розвинених </a:t>
            </a:r>
            <a:r>
              <a:rPr lang="uk-UA" dirty="0" smtClean="0"/>
              <a:t>краї­нах </a:t>
            </a:r>
            <a:r>
              <a:rPr lang="uk-UA" dirty="0"/>
              <a:t>автомобілі мають 30—50 % </a:t>
            </a:r>
            <a:r>
              <a:rPr lang="uk-UA" dirty="0" smtClean="0"/>
              <a:t>населення,</a:t>
            </a:r>
            <a:r>
              <a:rPr lang="uk-UA" dirty="0"/>
              <a:t> </a:t>
            </a:r>
            <a:r>
              <a:rPr lang="uk-UA" dirty="0" smtClean="0"/>
              <a:t>у слаборозвинених —лише </a:t>
            </a:r>
            <a:r>
              <a:rPr lang="uk-UA" dirty="0"/>
              <a:t>1 </a:t>
            </a:r>
            <a:r>
              <a:rPr lang="uk-UA" dirty="0" smtClean="0"/>
              <a:t>%.</a:t>
            </a:r>
          </a:p>
          <a:p>
            <a:pPr marL="457200" indent="-457200">
              <a:buAutoNum type="arabicPeriod"/>
            </a:pPr>
            <a:r>
              <a:rPr lang="uk-UA" dirty="0" smtClean="0"/>
              <a:t>Нині </a:t>
            </a:r>
            <a:r>
              <a:rPr lang="uk-UA" dirty="0"/>
              <a:t>загальна довжина світових автомобільних доріг з твердим покриттям становить понад 20 млн км, </a:t>
            </a:r>
            <a:r>
              <a:rPr lang="uk-UA" dirty="0" err="1"/>
              <a:t>найгустіша</a:t>
            </a:r>
            <a:r>
              <a:rPr lang="uk-UA" dirty="0"/>
              <a:t> їх ме­режа у Західній </a:t>
            </a:r>
            <a:r>
              <a:rPr lang="uk-UA" dirty="0" smtClean="0"/>
              <a:t>Європі.</a:t>
            </a:r>
            <a:endParaRPr lang="uk-UA" dirty="0"/>
          </a:p>
          <a:p>
            <a:pPr marL="457200" indent="-457200">
              <a:buAutoNum type="arabicPeriod"/>
            </a:pPr>
            <a:r>
              <a:rPr lang="uk-UA" dirty="0" smtClean="0"/>
              <a:t>Найрозвиненішу </a:t>
            </a:r>
            <a:r>
              <a:rPr lang="uk-UA" dirty="0"/>
              <a:t>мережу автошляхів ма­ють ті країни, де розміщена значна частина автопарку світу: США, Західна Європа, Японія, Канада. Там споруджуються автобани — </a:t>
            </a:r>
            <a:r>
              <a:rPr lang="uk-UA" dirty="0" err="1"/>
              <a:t>багатосмужні</a:t>
            </a:r>
            <a:r>
              <a:rPr lang="uk-UA" dirty="0"/>
              <a:t> магістралі з високою пропускною здатністю.</a:t>
            </a:r>
            <a:endParaRPr lang="en-US" dirty="0"/>
          </a:p>
          <a:p>
            <a:endParaRPr lang="en-US" dirty="0"/>
          </a:p>
        </p:txBody>
      </p:sp>
      <p:pic>
        <p:nvPicPr>
          <p:cNvPr id="8194" name="Picture 2" descr="Новини / 30 жовтня - День автомобіліста і дорожн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173" y="947230"/>
            <a:ext cx="3885014" cy="258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В Германии запустили первый автобан для электрических авто - Мир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173" y="3960208"/>
            <a:ext cx="3885014" cy="2449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676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Транспорт світу » mozok.cli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639" y="0"/>
            <a:ext cx="10661361" cy="671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561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1" y="166256"/>
            <a:ext cx="7294706" cy="935182"/>
          </a:xfrm>
        </p:spPr>
        <p:txBody>
          <a:bodyPr/>
          <a:lstStyle/>
          <a:p>
            <a:r>
              <a:rPr lang="uk-UA" dirty="0" smtClean="0"/>
              <a:t>Морський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6101" y="1101438"/>
            <a:ext cx="6142617" cy="5018809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uk-UA" dirty="0" smtClean="0"/>
              <a:t>80 </a:t>
            </a:r>
            <a:r>
              <a:rPr lang="uk-UA" dirty="0"/>
              <a:t>% </a:t>
            </a:r>
            <a:r>
              <a:rPr lang="uk-UA" dirty="0" smtClean="0"/>
              <a:t>міжнародних</a:t>
            </a:r>
            <a:r>
              <a:rPr lang="uk-UA" dirty="0"/>
              <a:t> </a:t>
            </a:r>
            <a:r>
              <a:rPr lang="uk-UA" dirty="0" smtClean="0"/>
              <a:t>вантажоперевезень</a:t>
            </a:r>
            <a:r>
              <a:rPr lang="uk-UA" dirty="0"/>
              <a:t> </a:t>
            </a:r>
            <a:r>
              <a:rPr lang="uk-UA" dirty="0" smtClean="0"/>
              <a:t>і </a:t>
            </a:r>
            <a:r>
              <a:rPr lang="uk-UA" dirty="0"/>
              <a:t>70 % </a:t>
            </a:r>
            <a:r>
              <a:rPr lang="uk-UA" dirty="0" smtClean="0"/>
              <a:t>товарообігу.</a:t>
            </a:r>
          </a:p>
          <a:p>
            <a:pPr marL="457200" indent="-457200">
              <a:buAutoNum type="arabicPeriod"/>
            </a:pPr>
            <a:r>
              <a:rPr lang="uk-UA" dirty="0" smtClean="0"/>
              <a:t>Морський </a:t>
            </a:r>
            <a:r>
              <a:rPr lang="uk-UA" dirty="0"/>
              <a:t>флот зосереджений у десятьох найбільших суднов­ласницьких країнах світу: США, Великобританії, Японії, Німеч­чині, Франції, Італії, Ліберії, Панамі, Греції, Норвеґії. На їхню частку припадає 70 % тоннажу світового </a:t>
            </a:r>
            <a:r>
              <a:rPr lang="uk-UA" dirty="0" smtClean="0"/>
              <a:t>флоту.</a:t>
            </a:r>
          </a:p>
          <a:p>
            <a:pPr marL="457200" indent="-457200">
              <a:buAutoNum type="arabicPeriod"/>
            </a:pPr>
            <a:r>
              <a:rPr lang="uk-UA" dirty="0" smtClean="0"/>
              <a:t>У </a:t>
            </a:r>
            <a:r>
              <a:rPr lang="uk-UA" dirty="0"/>
              <a:t>світі налічується понад 2000 морських портів різної вели­чини. </a:t>
            </a:r>
            <a:r>
              <a:rPr lang="uk-UA" dirty="0" smtClean="0"/>
              <a:t>Найбільші </a:t>
            </a:r>
            <a:r>
              <a:rPr lang="uk-UA" dirty="0"/>
              <a:t>пор­ти — </a:t>
            </a:r>
            <a:r>
              <a:rPr lang="uk-UA" dirty="0" smtClean="0"/>
              <a:t>Роттердам,</a:t>
            </a:r>
            <a:r>
              <a:rPr lang="uk-UA" dirty="0"/>
              <a:t> </a:t>
            </a:r>
            <a:r>
              <a:rPr lang="uk-UA" dirty="0" smtClean="0"/>
              <a:t>Сінґапур</a:t>
            </a:r>
            <a:r>
              <a:rPr lang="uk-UA" dirty="0"/>
              <a:t>, </a:t>
            </a:r>
            <a:r>
              <a:rPr lang="uk-UA" dirty="0" smtClean="0"/>
              <a:t>Новий Орлеан.</a:t>
            </a:r>
            <a:endParaRPr lang="en-US" dirty="0"/>
          </a:p>
        </p:txBody>
      </p:sp>
      <p:pic>
        <p:nvPicPr>
          <p:cNvPr id="9218" name="Picture 2" descr="Поднебесный морской Дракон. Крупнейший в мире порт-миллиардер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927" y="166256"/>
            <a:ext cx="4069062" cy="232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Порт Гонконга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965" y="3391763"/>
            <a:ext cx="3870024" cy="256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709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s://upload.wikimedia.org/wikipedia/commons/thumb/8/8e/World_ports_2015.png/1200px-World_ports_20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720"/>
            <a:ext cx="12192000" cy="617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847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619" y="93519"/>
            <a:ext cx="10018713" cy="1233054"/>
          </a:xfrm>
        </p:spPr>
        <p:txBody>
          <a:bodyPr/>
          <a:lstStyle/>
          <a:p>
            <a:r>
              <a:rPr lang="uk-UA" dirty="0" smtClean="0"/>
              <a:t>Річковий, озерний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1" y="1326573"/>
            <a:ext cx="6017926" cy="5167745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uk-UA" dirty="0" smtClean="0"/>
              <a:t>Загальна протяжність світової</a:t>
            </a:r>
            <a:r>
              <a:rPr lang="uk-UA" dirty="0"/>
              <a:t> </a:t>
            </a:r>
            <a:r>
              <a:rPr lang="uk-UA" dirty="0" smtClean="0"/>
              <a:t>мережі річкового</a:t>
            </a:r>
            <a:r>
              <a:rPr lang="uk-UA" dirty="0"/>
              <a:t> </a:t>
            </a:r>
            <a:r>
              <a:rPr lang="uk-UA" dirty="0" smtClean="0"/>
              <a:t>транспорту складає</a:t>
            </a:r>
            <a:r>
              <a:rPr lang="uk-UA" dirty="0"/>
              <a:t> </a:t>
            </a:r>
            <a:r>
              <a:rPr lang="uk-UA" dirty="0" smtClean="0"/>
              <a:t>понад </a:t>
            </a:r>
            <a:r>
              <a:rPr lang="uk-UA" dirty="0"/>
              <a:t>550 тис. </a:t>
            </a:r>
            <a:r>
              <a:rPr lang="uk-UA" dirty="0" smtClean="0"/>
              <a:t>км.</a:t>
            </a:r>
            <a:endParaRPr lang="uk-UA" dirty="0"/>
          </a:p>
          <a:p>
            <a:pPr marL="457200" indent="-457200">
              <a:buAutoNum type="arabicPeriod"/>
            </a:pPr>
            <a:r>
              <a:rPr lang="uk-UA" dirty="0" smtClean="0"/>
              <a:t>Лідери </a:t>
            </a:r>
            <a:r>
              <a:rPr lang="uk-UA" dirty="0"/>
              <a:t>за </a:t>
            </a:r>
            <a:r>
              <a:rPr lang="uk-UA" dirty="0" smtClean="0"/>
              <a:t>вантажо­обігом річкового</a:t>
            </a:r>
            <a:r>
              <a:rPr lang="uk-UA" dirty="0"/>
              <a:t> </a:t>
            </a:r>
            <a:r>
              <a:rPr lang="uk-UA" dirty="0" smtClean="0"/>
              <a:t>транспорту </a:t>
            </a:r>
            <a:r>
              <a:rPr lang="uk-UA" dirty="0"/>
              <a:t>— США, Китай, Росія, ФРН, Канада, Нідерланди, Франція, </a:t>
            </a:r>
            <a:r>
              <a:rPr lang="uk-UA" dirty="0" smtClean="0"/>
              <a:t>Бельґія.</a:t>
            </a:r>
          </a:p>
          <a:p>
            <a:pPr marL="457200" indent="-457200">
              <a:buAutoNum type="arabicPeriod"/>
            </a:pPr>
            <a:r>
              <a:rPr lang="uk-UA" dirty="0" smtClean="0"/>
              <a:t>Найбільші </a:t>
            </a:r>
            <a:r>
              <a:rPr lang="uk-UA" dirty="0"/>
              <a:t>порти внутрішніх водних шляхів зосереджені у гир­лах річок: Гамбурґ, Бремен, Роттердам, Антверпен, Гавр, Арханґельськ, Астрахань, Херсон та ін.</a:t>
            </a:r>
            <a:endParaRPr lang="en-US" dirty="0"/>
          </a:p>
          <a:p>
            <a:endParaRPr lang="en-US" dirty="0"/>
          </a:p>
        </p:txBody>
      </p:sp>
      <p:pic>
        <p:nvPicPr>
          <p:cNvPr id="10242" name="Picture 2" descr="Херсонський річковий порт - Херс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784" y="415636"/>
            <a:ext cx="3257255" cy="2878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641888" y="3277874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Херсон</a:t>
            </a:r>
            <a:endParaRPr lang="en-US" dirty="0"/>
          </a:p>
        </p:txBody>
      </p:sp>
      <p:pic>
        <p:nvPicPr>
          <p:cNvPr id="10244" name="Picture 4" descr="Порт Роттердама.Самый грандиозный.Нидерланды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765" y="4045526"/>
            <a:ext cx="3834246" cy="255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248304" y="6097277"/>
            <a:ext cx="12539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Роттердам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56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8839" y="0"/>
            <a:ext cx="5352907" cy="1028700"/>
          </a:xfrm>
        </p:spPr>
        <p:txBody>
          <a:bodyPr/>
          <a:lstStyle/>
          <a:p>
            <a:r>
              <a:rPr lang="uk-UA" dirty="0" smtClean="0"/>
              <a:t>Трубопровідний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5092" y="1080655"/>
            <a:ext cx="4926881" cy="549679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AutoNum type="arabicPeriod"/>
            </a:pPr>
            <a:r>
              <a:rPr lang="uk-UA" dirty="0" smtClean="0"/>
              <a:t>99 </a:t>
            </a:r>
            <a:r>
              <a:rPr lang="uk-UA" dirty="0"/>
              <a:t>% переміщення </a:t>
            </a:r>
            <a:r>
              <a:rPr lang="uk-UA" dirty="0" smtClean="0"/>
              <a:t>газу,</a:t>
            </a:r>
            <a:r>
              <a:rPr lang="uk-UA" dirty="0"/>
              <a:t> </a:t>
            </a:r>
            <a:r>
              <a:rPr lang="uk-UA" dirty="0" smtClean="0"/>
              <a:t>95 </a:t>
            </a:r>
            <a:r>
              <a:rPr lang="uk-UA" dirty="0"/>
              <a:t>% </a:t>
            </a:r>
            <a:r>
              <a:rPr lang="uk-UA" dirty="0" smtClean="0"/>
              <a:t>нафти.</a:t>
            </a:r>
          </a:p>
          <a:p>
            <a:pPr marL="457200" indent="-457200">
              <a:buAutoNum type="arabicPeriod"/>
            </a:pPr>
            <a:r>
              <a:rPr lang="uk-UA" dirty="0" smtClean="0"/>
              <a:t>Протяжність перевищує 1,7 </a:t>
            </a:r>
            <a:r>
              <a:rPr lang="uk-UA" dirty="0"/>
              <a:t>млн </a:t>
            </a:r>
            <a:r>
              <a:rPr lang="uk-UA" dirty="0" smtClean="0"/>
              <a:t>км.</a:t>
            </a:r>
          </a:p>
          <a:p>
            <a:pPr marL="457200" indent="-457200">
              <a:buAutoNum type="arabicPeriod"/>
            </a:pPr>
            <a:r>
              <a:rPr lang="uk-UA" dirty="0" smtClean="0"/>
              <a:t>Основна </a:t>
            </a:r>
            <a:r>
              <a:rPr lang="uk-UA" dirty="0"/>
              <a:t>частина </a:t>
            </a:r>
            <a:r>
              <a:rPr lang="uk-UA" dirty="0" err="1" smtClean="0"/>
              <a:t>світовоїмережі</a:t>
            </a:r>
            <a:r>
              <a:rPr lang="uk-UA" dirty="0" smtClean="0"/>
              <a:t> </a:t>
            </a:r>
            <a:r>
              <a:rPr lang="uk-UA" dirty="0"/>
              <a:t>трубопроводів </a:t>
            </a:r>
            <a:r>
              <a:rPr lang="uk-UA" dirty="0" smtClean="0"/>
              <a:t>розташована </a:t>
            </a:r>
            <a:r>
              <a:rPr lang="uk-UA" dirty="0"/>
              <a:t>у Північній </a:t>
            </a:r>
            <a:r>
              <a:rPr lang="uk-UA" dirty="0" smtClean="0"/>
              <a:t>Америці,</a:t>
            </a:r>
            <a:r>
              <a:rPr lang="uk-UA" dirty="0"/>
              <a:t> </a:t>
            </a:r>
            <a:r>
              <a:rPr lang="uk-UA" dirty="0" smtClean="0"/>
              <a:t>Західній </a:t>
            </a:r>
            <a:r>
              <a:rPr lang="uk-UA" dirty="0"/>
              <a:t>Європі, </a:t>
            </a:r>
            <a:r>
              <a:rPr lang="uk-UA" dirty="0" smtClean="0"/>
              <a:t>Південно-Західній </a:t>
            </a:r>
            <a:r>
              <a:rPr lang="uk-UA" dirty="0"/>
              <a:t>Азії, </a:t>
            </a:r>
            <a:r>
              <a:rPr lang="uk-UA" dirty="0" smtClean="0"/>
              <a:t>Росії.</a:t>
            </a:r>
          </a:p>
          <a:p>
            <a:pPr marL="457200" indent="-457200">
              <a:buAutoNum type="arabicPeriod"/>
            </a:pPr>
            <a:r>
              <a:rPr lang="uk-UA" dirty="0" smtClean="0"/>
              <a:t>У </a:t>
            </a:r>
            <a:r>
              <a:rPr lang="uk-UA" dirty="0"/>
              <a:t>Західній Європі напрямок нафтопроводів — від портів до ве­ликих промислових центрів, наприклад: Гавр — Париж, </a:t>
            </a:r>
            <a:r>
              <a:rPr lang="uk-UA" dirty="0" err="1"/>
              <a:t>Кадіс</a:t>
            </a:r>
            <a:r>
              <a:rPr lang="uk-UA" dirty="0"/>
              <a:t> — Сараґоса, Марсель — Кельн та ін. </a:t>
            </a:r>
            <a:endParaRPr lang="uk-UA" dirty="0" smtClean="0"/>
          </a:p>
          <a:p>
            <a:pPr marL="457200" indent="-457200">
              <a:buAutoNum type="arabicPeriod"/>
            </a:pPr>
            <a:r>
              <a:rPr lang="uk-UA" dirty="0" smtClean="0"/>
              <a:t>У країнах Близького Сходу та</a:t>
            </a:r>
            <a:r>
              <a:rPr lang="uk-UA" dirty="0"/>
              <a:t> </a:t>
            </a:r>
            <a:r>
              <a:rPr lang="uk-UA" dirty="0" smtClean="0"/>
              <a:t>Північної Африки напрямок нафтопроводів — від родовищ до пор­тових міст.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 descr="https://upload.wikimedia.org/wikipedia/commons/2/2c/%D0%A2%D1%80%D0%B0%D0%BD%D0%B7%D0%B8%D1%82_%D0%B3%D0%B0%D0%B7%D1%83_%D0%A0%D0%BE%D1%81%D1%96%D1%8F-%D0%84%D0%B2%D1%80%D0%BE%D0%BF%D0%B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593" y="369743"/>
            <a:ext cx="5528243" cy="617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626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909" y="96775"/>
            <a:ext cx="8136367" cy="862445"/>
          </a:xfrm>
        </p:spPr>
        <p:txBody>
          <a:bodyPr/>
          <a:lstStyle/>
          <a:p>
            <a:r>
              <a:rPr lang="uk-UA" dirty="0" smtClean="0"/>
              <a:t>Повітряний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1795" y="1184563"/>
            <a:ext cx="6599816" cy="5299364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uk-UA" dirty="0" smtClean="0"/>
              <a:t>Світова </a:t>
            </a:r>
            <a:r>
              <a:rPr lang="uk-UA" dirty="0"/>
              <a:t>мережа </a:t>
            </a:r>
            <a:r>
              <a:rPr lang="uk-UA" dirty="0" smtClean="0"/>
              <a:t>авіаліній</a:t>
            </a:r>
            <a:r>
              <a:rPr lang="uk-UA" dirty="0"/>
              <a:t> </a:t>
            </a:r>
            <a:r>
              <a:rPr lang="uk-UA" dirty="0" smtClean="0"/>
              <a:t>складає </a:t>
            </a:r>
            <a:r>
              <a:rPr lang="uk-UA" dirty="0"/>
              <a:t>понад 8 млн </a:t>
            </a:r>
            <a:r>
              <a:rPr lang="uk-UA" dirty="0" smtClean="0"/>
              <a:t>км.</a:t>
            </a:r>
          </a:p>
          <a:p>
            <a:pPr marL="457200" indent="-457200">
              <a:buAutoNum type="arabicPeriod"/>
            </a:pPr>
            <a:r>
              <a:rPr lang="uk-UA" dirty="0" smtClean="0"/>
              <a:t>В авіатранспорті </a:t>
            </a:r>
            <a:r>
              <a:rPr lang="uk-UA" dirty="0"/>
              <a:t>значна частка </a:t>
            </a:r>
            <a:r>
              <a:rPr lang="uk-UA" dirty="0" smtClean="0"/>
              <a:t>відводиться </a:t>
            </a:r>
            <a:r>
              <a:rPr lang="uk-UA" dirty="0"/>
              <a:t>приватним компаніям. </a:t>
            </a:r>
            <a:endParaRPr lang="uk-UA" dirty="0" smtClean="0"/>
          </a:p>
          <a:p>
            <a:pPr marL="457200" indent="-457200">
              <a:buAutoNum type="arabicPeriod"/>
            </a:pPr>
            <a:r>
              <a:rPr lang="uk-UA" dirty="0" smtClean="0"/>
              <a:t>Найбільші </a:t>
            </a:r>
            <a:r>
              <a:rPr lang="uk-UA" dirty="0"/>
              <a:t>міжнародні авіакомпанії сполу­чають Північну та Південну Америку з Європою, західноєвропей­ські країни — з Азією та Африкою, Південну та Південно-Східну Азію — з </a:t>
            </a:r>
            <a:r>
              <a:rPr lang="uk-UA" dirty="0" smtClean="0"/>
              <a:t>Австралією.</a:t>
            </a:r>
            <a:r>
              <a:rPr lang="uk-UA" dirty="0"/>
              <a:t> </a:t>
            </a:r>
            <a:endParaRPr lang="uk-UA" dirty="0" smtClean="0"/>
          </a:p>
          <a:p>
            <a:pPr marL="457200" indent="-457200">
              <a:buAutoNum type="arabicPeriod"/>
            </a:pPr>
            <a:r>
              <a:rPr lang="uk-UA" dirty="0" smtClean="0"/>
              <a:t>Близько </a:t>
            </a:r>
            <a:r>
              <a:rPr lang="uk-UA" dirty="0"/>
              <a:t>1 тис. </a:t>
            </a:r>
            <a:r>
              <a:rPr lang="uk-UA" dirty="0" smtClean="0"/>
              <a:t>аеропортів,</a:t>
            </a:r>
            <a:r>
              <a:rPr lang="uk-UA" dirty="0"/>
              <a:t> </a:t>
            </a:r>
            <a:r>
              <a:rPr lang="uk-UA" dirty="0" smtClean="0"/>
              <a:t>найбільші </a:t>
            </a:r>
            <a:r>
              <a:rPr lang="uk-UA" dirty="0"/>
              <a:t>у </a:t>
            </a:r>
            <a:r>
              <a:rPr lang="uk-UA" dirty="0" smtClean="0"/>
              <a:t>Чикаго</a:t>
            </a:r>
            <a:r>
              <a:rPr lang="uk-UA" dirty="0"/>
              <a:t>, </a:t>
            </a:r>
            <a:r>
              <a:rPr lang="uk-UA" dirty="0" smtClean="0"/>
              <a:t>Далласі,</a:t>
            </a:r>
            <a:r>
              <a:rPr lang="uk-UA" dirty="0"/>
              <a:t> </a:t>
            </a:r>
            <a:r>
              <a:rPr lang="uk-UA" dirty="0" smtClean="0"/>
              <a:t>Лос-</a:t>
            </a:r>
            <a:r>
              <a:rPr lang="uk-UA" dirty="0" err="1" smtClean="0"/>
              <a:t>Анджелесі</a:t>
            </a:r>
            <a:r>
              <a:rPr lang="uk-UA" dirty="0"/>
              <a:t>, </a:t>
            </a:r>
            <a:r>
              <a:rPr lang="uk-UA" dirty="0" smtClean="0"/>
              <a:t>Лондоні,</a:t>
            </a:r>
            <a:r>
              <a:rPr lang="uk-UA" dirty="0"/>
              <a:t> </a:t>
            </a:r>
            <a:r>
              <a:rPr lang="uk-UA" dirty="0" smtClean="0"/>
              <a:t>Токіо</a:t>
            </a:r>
            <a:r>
              <a:rPr lang="uk-UA" dirty="0"/>
              <a:t>, Нью-Йорку та ін</a:t>
            </a:r>
            <a:r>
              <a:rPr lang="uk-UA" dirty="0" smtClean="0"/>
              <a:t>. </a:t>
            </a:r>
            <a:endParaRPr lang="en-US" dirty="0"/>
          </a:p>
        </p:txBody>
      </p:sp>
      <p:pic>
        <p:nvPicPr>
          <p:cNvPr id="11266" name="Picture 2" descr="Международный аэропорт Чикаго О'Хара (O'Hare International Airpo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936" y="545449"/>
            <a:ext cx="3823420" cy="205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24440" y="2753590"/>
            <a:ext cx="21684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Міжнародний аеропорт </a:t>
            </a:r>
            <a:r>
              <a:rPr lang="uk-UA" dirty="0" err="1" smtClean="0"/>
              <a:t>О</a:t>
            </a:r>
            <a:r>
              <a:rPr lang="uk-UA" dirty="0" err="1" smtClean="0">
                <a:cs typeface="Times New Roman" panose="02020603050405020304" pitchFamily="18" charset="0"/>
              </a:rPr>
              <a:t>‘Хара</a:t>
            </a:r>
            <a:r>
              <a:rPr lang="uk-UA" dirty="0" smtClean="0">
                <a:cs typeface="Times New Roman" panose="02020603050405020304" pitchFamily="18" charset="0"/>
              </a:rPr>
              <a:t> (Чикаго)</a:t>
            </a:r>
            <a:endParaRPr lang="en-US" dirty="0"/>
          </a:p>
        </p:txBody>
      </p:sp>
      <p:pic>
        <p:nvPicPr>
          <p:cNvPr id="11268" name="Picture 4" descr="✈ С 2020 года аэропорт Ханэда в Токио начнёт принимать рейсы из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936" y="3708092"/>
            <a:ext cx="3786793" cy="195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035276" y="5701682"/>
            <a:ext cx="2168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А</a:t>
            </a:r>
            <a:r>
              <a:rPr lang="uk-UA" dirty="0" smtClean="0"/>
              <a:t>еропорт </a:t>
            </a:r>
            <a:r>
              <a:rPr lang="uk-UA" dirty="0" err="1" smtClean="0"/>
              <a:t>Ханеда</a:t>
            </a:r>
            <a:r>
              <a:rPr lang="uk-UA" dirty="0" smtClean="0"/>
              <a:t> </a:t>
            </a:r>
            <a:r>
              <a:rPr lang="uk-UA" dirty="0" smtClean="0">
                <a:cs typeface="Times New Roman" panose="02020603050405020304" pitchFamily="18" charset="0"/>
              </a:rPr>
              <a:t>(Токіо)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712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s://upload.wikimedia.org/wikipedia/commons/thumb/c/c5/World_airports_2015.png/1920px-World_airports_20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758"/>
            <a:ext cx="12192000" cy="653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496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0" y="197427"/>
            <a:ext cx="10018713" cy="1111827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П</a:t>
            </a:r>
            <a:r>
              <a:rPr lang="uk-UA" b="1" dirty="0" smtClean="0"/>
              <a:t>ерспективи </a:t>
            </a:r>
            <a:r>
              <a:rPr lang="uk-UA" b="1" dirty="0"/>
              <a:t>розвитку світової транспортної системи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6492" y="1309254"/>
            <a:ext cx="10707690" cy="5237018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uk-UA" dirty="0" smtClean="0"/>
              <a:t>Однією </a:t>
            </a:r>
            <a:r>
              <a:rPr lang="uk-UA" dirty="0"/>
              <a:t>з найважливіших тенденцій у розвитку світового ван­тажного транспорту є формування </a:t>
            </a:r>
            <a:r>
              <a:rPr lang="uk-UA" i="1" dirty="0"/>
              <a:t>контейнерної</a:t>
            </a:r>
            <a:r>
              <a:rPr lang="uk-UA" dirty="0"/>
              <a:t> системи. У кон­тейнерах перевозиться близько 40 % генеральних вантажів. Скла­даються трансконтинентальні контейнерні «мости» — комбінація морського транспорту, маршрутних залізничних складів і авто- </a:t>
            </a:r>
            <a:r>
              <a:rPr lang="uk-UA" dirty="0" err="1"/>
              <a:t>поездів</a:t>
            </a:r>
            <a:r>
              <a:rPr lang="uk-UA" dirty="0"/>
              <a:t>-контейнеровозів. Найбільшими контейнерними портами світу є Сінґапур і Сянґан (Китай</a:t>
            </a:r>
            <a:r>
              <a:rPr lang="uk-UA" dirty="0" smtClean="0"/>
              <a:t>).</a:t>
            </a:r>
            <a:endParaRPr lang="uk-UA" dirty="0"/>
          </a:p>
          <a:p>
            <a:pPr marL="457200" indent="-457200">
              <a:buAutoNum type="arabicPeriod"/>
            </a:pPr>
            <a:r>
              <a:rPr lang="uk-UA" dirty="0" smtClean="0"/>
              <a:t>У </a:t>
            </a:r>
            <a:r>
              <a:rPr lang="uk-UA" dirty="0"/>
              <a:t>Європі ведеться робота зі створення транс’європейської транспортно-енергетичної мережі. Діє  концепція у відпрацюванні чіткого меха­нізму координації роботи різних видів транспорту, зокрема в орга­нізації комбінованих (змішаних) перевезень. Розроблено 10 схем доставки вантажів комбінованими перевезеннями</a:t>
            </a:r>
            <a:r>
              <a:rPr lang="uk-UA" dirty="0" smtClean="0"/>
              <a:t>.</a:t>
            </a:r>
          </a:p>
          <a:p>
            <a:pPr marL="457200" lvl="0" indent="-457200">
              <a:buFont typeface="Arial"/>
              <a:buAutoNum type="arabicPeriod"/>
            </a:pPr>
            <a:r>
              <a:rPr lang="uk-UA" dirty="0" smtClean="0"/>
              <a:t>Проводяться розробки, спрямовані на зниження негативного впливу транспорту на </a:t>
            </a:r>
            <a:r>
              <a:rPr lang="uk-UA" dirty="0"/>
              <a:t>навколишнє середовище</a:t>
            </a:r>
            <a:r>
              <a:rPr lang="uk-UA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2" descr="Стимулювання попиту на екологічні види транспортних засобів… або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558" y="5821345"/>
            <a:ext cx="1621269" cy="91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982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8611" y="311728"/>
            <a:ext cx="10018713" cy="1236518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Головними проблемами світової транспортної системи є: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5483" y="820883"/>
            <a:ext cx="10018713" cy="4426526"/>
          </a:xfrm>
        </p:spPr>
        <p:txBody>
          <a:bodyPr>
            <a:normAutofit/>
          </a:bodyPr>
          <a:lstStyle/>
          <a:p>
            <a:pPr marL="457200" lvl="0" indent="-457200">
              <a:buAutoNum type="arabicPeriod"/>
            </a:pPr>
            <a:r>
              <a:rPr lang="uk-UA" dirty="0" smtClean="0"/>
              <a:t>Нерівномірність </a:t>
            </a:r>
            <a:r>
              <a:rPr lang="uk-UA" dirty="0"/>
              <a:t>розвитку транспортних систем окремих країн та регіонів, що знижує ефективність використання природних, матеріальних та людських </a:t>
            </a:r>
            <a:r>
              <a:rPr lang="uk-UA" dirty="0" smtClean="0"/>
              <a:t>ресурсів. </a:t>
            </a:r>
          </a:p>
          <a:p>
            <a:pPr marL="457200" lvl="0" indent="-457200">
              <a:buAutoNum type="arabicPeriod"/>
            </a:pPr>
            <a:r>
              <a:rPr lang="uk-UA" dirty="0" smtClean="0"/>
              <a:t>Залежність </a:t>
            </a:r>
            <a:r>
              <a:rPr lang="uk-UA" dirty="0"/>
              <a:t>видів транспорту від природних умов. Однак в епо­ху НТР актуальність цієї проблеми поступово </a:t>
            </a:r>
            <a:r>
              <a:rPr lang="uk-UA" dirty="0" smtClean="0"/>
              <a:t>знижується. </a:t>
            </a:r>
          </a:p>
          <a:p>
            <a:pPr marL="457200" lvl="0" indent="-457200">
              <a:buAutoNum type="arabicPeriod"/>
            </a:pPr>
            <a:r>
              <a:rPr lang="uk-UA" dirty="0" smtClean="0"/>
              <a:t>Негативний </a:t>
            </a:r>
            <a:r>
              <a:rPr lang="uk-UA" dirty="0"/>
              <a:t>вплив транспорту на навколишнє середовище.</a:t>
            </a:r>
            <a:endParaRPr lang="en-US" dirty="0"/>
          </a:p>
          <a:p>
            <a:endParaRPr lang="en-US" dirty="0"/>
          </a:p>
        </p:txBody>
      </p:sp>
      <p:pic>
        <p:nvPicPr>
          <p:cNvPr id="12294" name="Picture 6" descr="Как девелоперам помочь решить проблему воздуха в Киеве (31.10.19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482" y="4262919"/>
            <a:ext cx="3844636" cy="233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У Західній Африці у моторошному зіткненні двох автобусів загинули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114" y="4272126"/>
            <a:ext cx="5850483" cy="231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64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1" y="124692"/>
            <a:ext cx="10018713" cy="706582"/>
          </a:xfrm>
        </p:spPr>
        <p:txBody>
          <a:bodyPr/>
          <a:lstStyle/>
          <a:p>
            <a:r>
              <a:rPr lang="uk-UA" dirty="0" smtClean="0"/>
              <a:t>Висновок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132609"/>
            <a:ext cx="10558754" cy="563187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uk-UA" dirty="0" smtClean="0"/>
              <a:t>Транспорт </a:t>
            </a:r>
            <a:r>
              <a:rPr lang="uk-UA" dirty="0"/>
              <a:t>об’єднує світове господарство і є матеріальною осно­вою територіального поділу </a:t>
            </a:r>
            <a:r>
              <a:rPr lang="uk-UA" dirty="0" smtClean="0"/>
              <a:t>праці.</a:t>
            </a:r>
            <a:endParaRPr lang="uk-UA" dirty="0"/>
          </a:p>
          <a:p>
            <a:pPr marL="457200" indent="-457200">
              <a:buAutoNum type="arabicPeriod"/>
            </a:pPr>
            <a:r>
              <a:rPr lang="uk-UA" dirty="0" smtClean="0"/>
              <a:t>Транспортна </a:t>
            </a:r>
            <a:r>
              <a:rPr lang="uk-UA" dirty="0"/>
              <a:t>мережа на земній кулі розвинена нерівномірно. Рівень і характер розвитку транспорту окремих країн залежить від рівня розвитку продуктивних сил, розмірів території </a:t>
            </a:r>
            <a:r>
              <a:rPr lang="uk-UA" dirty="0" smtClean="0"/>
              <a:t>тощо.</a:t>
            </a:r>
            <a:endParaRPr lang="uk-UA" dirty="0"/>
          </a:p>
          <a:p>
            <a:pPr marL="457200" indent="-457200">
              <a:buAutoNum type="arabicPeriod"/>
            </a:pPr>
            <a:r>
              <a:rPr lang="uk-UA" dirty="0" smtClean="0"/>
              <a:t>За </a:t>
            </a:r>
            <a:r>
              <a:rPr lang="uk-UA" dirty="0"/>
              <a:t>об’ємом і структурою транспортних перевезень визначають рівень розвитку й особливості структури господарства країни або регіону, а за конфігурацією транспортної мережі — особли­вості розміщення господарської </a:t>
            </a:r>
            <a:r>
              <a:rPr lang="uk-UA" dirty="0" smtClean="0"/>
              <a:t>діяльності.</a:t>
            </a:r>
            <a:endParaRPr lang="uk-UA" dirty="0"/>
          </a:p>
          <a:p>
            <a:pPr marL="457200" indent="-457200">
              <a:buAutoNum type="arabicPeriod"/>
            </a:pPr>
            <a:r>
              <a:rPr lang="uk-UA" dirty="0" smtClean="0"/>
              <a:t>Розвиток </a:t>
            </a:r>
            <a:r>
              <a:rPr lang="uk-UA" dirty="0"/>
              <a:t>світової транспортної системи характеризується збільшенням шляхів сполучення і вантажних та пасажирських перевезень. При цьому темпи зростання перевезень перевищу­ють темпи збільшення довжини транспортної мережі.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6794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348</TotalTime>
  <Words>896</Words>
  <Application>Microsoft Office PowerPoint</Application>
  <PresentationFormat>Широкоэкранный</PresentationFormat>
  <Paragraphs>71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Corbel</vt:lpstr>
      <vt:lpstr>Times New Roman</vt:lpstr>
      <vt:lpstr>Параллакс</vt:lpstr>
      <vt:lpstr>Транспорт світу</vt:lpstr>
      <vt:lpstr>Презентация PowerPoint</vt:lpstr>
      <vt:lpstr>Презентация PowerPoint</vt:lpstr>
      <vt:lpstr>Презентация PowerPoint</vt:lpstr>
      <vt:lpstr>Презентация PowerPoint</vt:lpstr>
      <vt:lpstr>Залізничний транспорт</vt:lpstr>
      <vt:lpstr>Автомобільний</vt:lpstr>
      <vt:lpstr>Презентация PowerPoint</vt:lpstr>
      <vt:lpstr>Морський</vt:lpstr>
      <vt:lpstr>Презентация PowerPoint</vt:lpstr>
      <vt:lpstr>Річковий, озерний</vt:lpstr>
      <vt:lpstr>Трубопровідний</vt:lpstr>
      <vt:lpstr>Повітряний</vt:lpstr>
      <vt:lpstr>Презентация PowerPoint</vt:lpstr>
      <vt:lpstr>Перспективи розвитку світової транспортної системи</vt:lpstr>
      <vt:lpstr>Головними проблемами світової транспортної системи є: </vt:lpstr>
      <vt:lpstr>Висновок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Виробництво тканин, одягу, взуття, у світі  та Україні. Народні промисли</dc:title>
  <dc:creator>Владелец</dc:creator>
  <cp:lastModifiedBy>Владелец</cp:lastModifiedBy>
  <cp:revision>40</cp:revision>
  <dcterms:created xsi:type="dcterms:W3CDTF">2020-03-15T07:06:48Z</dcterms:created>
  <dcterms:modified xsi:type="dcterms:W3CDTF">2020-04-13T15:56:35Z</dcterms:modified>
</cp:coreProperties>
</file>