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8" r:id="rId3"/>
    <p:sldId id="281" r:id="rId4"/>
    <p:sldId id="267" r:id="rId5"/>
    <p:sldId id="268" r:id="rId6"/>
    <p:sldId id="288" r:id="rId7"/>
    <p:sldId id="313" r:id="rId8"/>
    <p:sldId id="266" r:id="rId9"/>
    <p:sldId id="319" r:id="rId10"/>
    <p:sldId id="294" r:id="rId11"/>
    <p:sldId id="312" r:id="rId12"/>
    <p:sldId id="311" r:id="rId13"/>
    <p:sldId id="314" r:id="rId14"/>
    <p:sldId id="263" r:id="rId15"/>
    <p:sldId id="270" r:id="rId16"/>
    <p:sldId id="351" r:id="rId17"/>
    <p:sldId id="318" r:id="rId18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36B"/>
    <a:srgbClr val="142212"/>
    <a:srgbClr val="00FE00"/>
    <a:srgbClr val="00F8F2"/>
    <a:srgbClr val="BDDEFF"/>
    <a:srgbClr val="99CCFF"/>
    <a:srgbClr val="E7FFF3"/>
    <a:srgbClr val="2B2A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81" autoAdjust="0"/>
    <p:restoredTop sz="94660"/>
  </p:normalViewPr>
  <p:slideViewPr>
    <p:cSldViewPr showGuides="1">
      <p:cViewPr varScale="1">
        <p:scale>
          <a:sx n="83" d="100"/>
          <a:sy n="83" d="100"/>
        </p:scale>
        <p:origin x="-131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C0EB9-CBEA-4BFF-9016-8E8C8C23D1D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A6573-5B7E-47BA-AB4A-97DDDC15F4B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240A4-BE76-46F4-82AD-CF92ED82889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4DD69-BB4E-4309-8097-9D326B51D45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EAC0D-6F70-48B6-867E-BDCAF504385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92DCD-F6AE-4C5A-9AE2-9AA8B674D71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00C1A-9EC2-4FEE-814F-FDF14B22BF8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B27F4-4EB0-4972-AD7B-3CF6832CD06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2F55B-E058-41E2-A982-939CC1555DF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7E993-799D-4D98-A019-057FDBFA4BB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6397D-696C-47D3-9CD2-4559B2FE11F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E4CDC9-BA65-412E-8F77-F8BD5F97443A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WordArt 5"/>
          <p:cNvSpPr>
            <a:spLocks noChangeArrowheads="1" noChangeShapeType="1" noTextEdit="1"/>
          </p:cNvSpPr>
          <p:nvPr/>
        </p:nvSpPr>
        <p:spPr bwMode="gray">
          <a:xfrm>
            <a:off x="381000" y="457200"/>
            <a:ext cx="8382000" cy="2819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uk-UA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50000">
                      <a:schemeClr val="hlink"/>
                    </a:gs>
                    <a:gs pos="100000">
                      <a:schemeClr val="tx1"/>
                    </a:gs>
                  </a:gsLst>
                  <a:lin ang="5400000" scaled="1"/>
                </a:gradFill>
                <a:effectLst>
                  <a:outerShdw dist="107763" dir="18900000" algn="ctr" rotWithShape="0">
                    <a:srgbClr val="0F242F"/>
                  </a:outerShdw>
                </a:effectLst>
                <a:latin typeface="Arial"/>
                <a:cs typeface="Arial"/>
              </a:rPr>
              <a:t>Загальна характеристика </a:t>
            </a:r>
          </a:p>
          <a:p>
            <a:pPr algn="ctr"/>
            <a:r>
              <a:rPr lang="uk-UA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50000">
                      <a:schemeClr val="hlink"/>
                    </a:gs>
                    <a:gs pos="100000">
                      <a:schemeClr val="tx1"/>
                    </a:gs>
                  </a:gsLst>
                  <a:lin ang="5400000" scaled="1"/>
                </a:gradFill>
                <a:effectLst>
                  <a:outerShdw dist="107763" dir="18900000" algn="ctr" rotWithShape="0">
                    <a:srgbClr val="0F242F"/>
                  </a:outerShdw>
                </a:effectLst>
                <a:latin typeface="Arial"/>
                <a:cs typeface="Arial"/>
              </a:rPr>
              <a:t>голонасінних рослин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0" y="3200400"/>
            <a:ext cx="9144000" cy="1800225"/>
          </a:xfrm>
          <a:prstGeom prst="rect">
            <a:avLst/>
          </a:prstGeom>
          <a:solidFill>
            <a:srgbClr val="2B2A00">
              <a:alpha val="8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ru-RU" sz="2800">
                <a:solidFill>
                  <a:schemeClr val="bg1"/>
                </a:solidFill>
              </a:rPr>
              <a:t>У світовій флорі їх усього понад 700 видів.</a:t>
            </a:r>
            <a:br>
              <a:rPr lang="ru-RU" sz="2800">
                <a:solidFill>
                  <a:schemeClr val="bg1"/>
                </a:solidFill>
              </a:rPr>
            </a:br>
            <a:r>
              <a:rPr lang="ru-RU" sz="2800">
                <a:solidFill>
                  <a:schemeClr val="bg1"/>
                </a:solidFill>
              </a:rPr>
              <a:t>Як сучасні, так і вимерлі види голонасінних - переважно дерева та кущі. </a:t>
            </a:r>
            <a:br>
              <a:rPr lang="ru-RU" sz="2800">
                <a:solidFill>
                  <a:schemeClr val="bg1"/>
                </a:solidFill>
              </a:rPr>
            </a:br>
            <a:r>
              <a:rPr lang="ru-RU" sz="2800">
                <a:solidFill>
                  <a:schemeClr val="bg1"/>
                </a:solidFill>
              </a:rPr>
              <a:t>Трав'янистих форм немає.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7315200" y="6248400"/>
            <a:ext cx="1600200" cy="366713"/>
          </a:xfrm>
          <a:prstGeom prst="rect">
            <a:avLst/>
          </a:prstGeom>
          <a:solidFill>
            <a:srgbClr val="293B30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b="1">
                <a:solidFill>
                  <a:srgbClr val="FF0000"/>
                </a:solidFill>
              </a:rPr>
              <a:t>16.11.2014</a:t>
            </a:r>
            <a:endParaRPr lang="uk-UA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0" y="5257800"/>
            <a:ext cx="9144000" cy="1800225"/>
          </a:xfrm>
          <a:prstGeom prst="rect">
            <a:avLst/>
          </a:prstGeom>
          <a:solidFill>
            <a:srgbClr val="2B2A00">
              <a:alpha val="8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Ці рослини поширені на земній кулі й наявні майже в усіх кліматичних зонах. Немає голонасінних лише в Антарктиді. Голонасінні становлять близько </a:t>
            </a:r>
            <a:r>
              <a:rPr lang="ru-RU" sz="2800">
                <a:solidFill>
                  <a:schemeClr val="bg1"/>
                </a:solidFill>
              </a:rPr>
              <a:t>90 % </a:t>
            </a:r>
            <a:r>
              <a:rPr lang="uk-UA" sz="2800">
                <a:solidFill>
                  <a:schemeClr val="bg1"/>
                </a:solidFill>
              </a:rPr>
              <a:t>лісів на планеті.</a:t>
            </a:r>
            <a:r>
              <a:rPr lang="ru-RU" sz="2800">
                <a:solidFill>
                  <a:schemeClr val="bg1"/>
                </a:solidFill>
              </a:rPr>
              <a:t> </a:t>
            </a:r>
            <a:endParaRPr lang="uk-UA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animBg="1"/>
      <p:bldP spid="389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WordArt 4"/>
          <p:cNvSpPr>
            <a:spLocks noChangeArrowheads="1" noChangeShapeType="1" noTextEdit="1"/>
          </p:cNvSpPr>
          <p:nvPr/>
        </p:nvSpPr>
        <p:spPr bwMode="auto">
          <a:xfrm>
            <a:off x="1981200" y="228600"/>
            <a:ext cx="56673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4800" kern="10" spc="96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8F2"/>
                    </a:gs>
                    <a:gs pos="100000">
                      <a:srgbClr val="00FE00"/>
                    </a:gs>
                  </a:gsLst>
                  <a:lin ang="5400000" scaled="1"/>
                </a:gradFill>
                <a:latin typeface="Arial Black"/>
              </a:rPr>
              <a:t>поширення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0" y="838200"/>
            <a:ext cx="9144000" cy="3935413"/>
          </a:xfrm>
          <a:prstGeom prst="rect">
            <a:avLst/>
          </a:prstGeom>
          <a:solidFill>
            <a:srgbClr val="333300">
              <a:alpha val="8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</a:rPr>
              <a:t>Перші насінні рослини виникли ще у час панування деревоподібних спорових рослин. Вважають, що попередниками насінних рослин були насінні папороті, у яких  на листках утворились насінні зачатки. Деякий час насінні та вищі спорові рослини успішно співіснували. Поступово клімат Землі ставав сухішим і набув характеру сезонності. Це викликало загибель великої кількості спорових рослин, тому що їх розвиток залежав від наявності вологи.</a:t>
            </a:r>
            <a:endParaRPr lang="uk-UA" sz="2800">
              <a:solidFill>
                <a:schemeClr val="bg1"/>
              </a:solidFill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0" y="4876800"/>
            <a:ext cx="9144000" cy="1800225"/>
          </a:xfrm>
          <a:prstGeom prst="rect">
            <a:avLst/>
          </a:prstGeom>
          <a:solidFill>
            <a:srgbClr val="003300">
              <a:alpha val="8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/>
              <a:t> </a:t>
            </a: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ru-RU" sz="2800">
                <a:solidFill>
                  <a:schemeClr val="bg1"/>
                </a:solidFill>
              </a:rPr>
              <a:t>За своїм зовнішнім виглядом перші насінні рослини нагадували папороті. їх листки розміщувалися розеткою на верхівках стовбурів. Там же, на верхівках, знаходилися насінні зачатки.</a:t>
            </a:r>
            <a:r>
              <a:rPr lang="uk-UA" sz="28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/>
      <p:bldP spid="5018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5562600"/>
            <a:ext cx="9525000" cy="946150"/>
          </a:xfrm>
          <a:prstGeom prst="rect">
            <a:avLst/>
          </a:prstGeom>
          <a:solidFill>
            <a:srgbClr val="003300">
              <a:alpha val="7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У флорі України голонасінні представлені, переважно,</a:t>
            </a:r>
            <a:r>
              <a:rPr lang="uk-UA" sz="2800" i="1">
                <a:solidFill>
                  <a:schemeClr val="bg1"/>
                </a:solidFill>
              </a:rPr>
              <a:t> </a:t>
            </a:r>
            <a:r>
              <a:rPr lang="uk-UA" sz="2800" i="1">
                <a:solidFill>
                  <a:srgbClr val="00FE00"/>
                </a:solidFill>
              </a:rPr>
              <a:t>хвойними</a:t>
            </a:r>
            <a:r>
              <a:rPr lang="uk-UA" sz="2800" i="1">
                <a:solidFill>
                  <a:schemeClr val="bg1"/>
                </a:solidFill>
              </a:rPr>
              <a:t>,</a:t>
            </a:r>
            <a:r>
              <a:rPr lang="uk-UA" sz="2800">
                <a:solidFill>
                  <a:schemeClr val="bg1"/>
                </a:solidFill>
              </a:rPr>
              <a:t> або</a:t>
            </a:r>
            <a:r>
              <a:rPr lang="uk-UA" sz="2800" i="1">
                <a:solidFill>
                  <a:schemeClr val="bg1"/>
                </a:solidFill>
              </a:rPr>
              <a:t> </a:t>
            </a:r>
            <a:r>
              <a:rPr lang="uk-UA" sz="2800" i="1">
                <a:solidFill>
                  <a:srgbClr val="00FE00"/>
                </a:solidFill>
              </a:rPr>
              <a:t>шишконосними</a:t>
            </a:r>
            <a:r>
              <a:rPr lang="uk-UA" sz="2800" i="1">
                <a:solidFill>
                  <a:schemeClr val="bg1"/>
                </a:solidFill>
              </a:rPr>
              <a:t>, </a:t>
            </a:r>
            <a:r>
              <a:rPr lang="uk-UA" sz="2800">
                <a:solidFill>
                  <a:schemeClr val="bg1"/>
                </a:solidFill>
              </a:rPr>
              <a:t>рослинами. </a:t>
            </a:r>
          </a:p>
        </p:txBody>
      </p:sp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1600200" y="304800"/>
            <a:ext cx="5895975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4800" kern="10" spc="96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8F2"/>
                    </a:gs>
                    <a:gs pos="100000">
                      <a:srgbClr val="00FE00"/>
                    </a:gs>
                  </a:gsLst>
                  <a:lin ang="5400000" scaled="1"/>
                </a:gradFill>
                <a:latin typeface="Arial Black"/>
              </a:rPr>
              <a:t>особливості будови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295400" y="5638800"/>
            <a:ext cx="7315200" cy="822325"/>
          </a:xfrm>
          <a:prstGeom prst="rect">
            <a:avLst/>
          </a:prstGeom>
          <a:solidFill>
            <a:srgbClr val="333300">
              <a:alpha val="8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>
                <a:solidFill>
                  <a:srgbClr val="00F8F2"/>
                </a:solidFill>
              </a:rPr>
              <a:t>Сосна звичайна</a:t>
            </a:r>
            <a:r>
              <a:rPr lang="uk-UA" sz="2400">
                <a:solidFill>
                  <a:schemeClr val="bg1"/>
                </a:solidFill>
              </a:rPr>
              <a:t> це високе (до 50 м заввишки) дерево з червонувато-бурою корою, що лущиться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2362200" y="274638"/>
            <a:ext cx="4038600" cy="1143000"/>
          </a:xfrm>
          <a:solidFill>
            <a:srgbClr val="333300">
              <a:alpha val="80000"/>
            </a:srgbClr>
          </a:solidFill>
        </p:spPr>
        <p:txBody>
          <a:bodyPr/>
          <a:lstStyle/>
          <a:p>
            <a:r>
              <a:rPr lang="uk-UA" b="1">
                <a:solidFill>
                  <a:srgbClr val="00F8F2"/>
                </a:solidFill>
              </a:rPr>
              <a:t>Рід Сосна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860925" y="2855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81000" y="4572000"/>
            <a:ext cx="8534400" cy="1917700"/>
          </a:xfrm>
          <a:prstGeom prst="rect">
            <a:avLst/>
          </a:prstGeom>
          <a:solidFill>
            <a:srgbClr val="002200">
              <a:alpha val="7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Молоді гілки несуть сизо-зелені голки  ― хвою. </a:t>
            </a:r>
            <a:br>
              <a:rPr lang="uk-UA" sz="2400">
                <a:solidFill>
                  <a:schemeClr val="bg1"/>
                </a:solidFill>
              </a:rPr>
            </a:br>
            <a:r>
              <a:rPr lang="uk-UA" sz="2400">
                <a:solidFill>
                  <a:schemeClr val="bg1"/>
                </a:solidFill>
              </a:rPr>
              <a:t>Голки розташовані попарно на укорочених пагонах і обпадають не одночасно, щорічно обпадає тільки частина хвої, тому рослини виглядають «вічнозеленими».</a:t>
            </a:r>
            <a:br>
              <a:rPr lang="uk-UA" sz="2400">
                <a:solidFill>
                  <a:schemeClr val="bg1"/>
                </a:solidFill>
              </a:rPr>
            </a:br>
            <a:r>
              <a:rPr lang="uk-UA" sz="2400">
                <a:solidFill>
                  <a:schemeClr val="bg1"/>
                </a:solidFill>
              </a:rPr>
              <a:t>Хвоя живе на дереві від 2 до 5 років.  </a:t>
            </a:r>
          </a:p>
        </p:txBody>
      </p:sp>
      <p:pic>
        <p:nvPicPr>
          <p:cNvPr id="17415" name="Picture 7" descr="сосна кедро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304800"/>
            <a:ext cx="5105400" cy="370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хвоя сосн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3886200" cy="2973388"/>
          </a:xfrm>
          <a:prstGeom prst="rect">
            <a:avLst/>
          </a:prstGeom>
          <a:noFill/>
        </p:spPr>
      </p:pic>
      <p:pic>
        <p:nvPicPr>
          <p:cNvPr id="37893" name="Picture 5" descr="s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57200"/>
            <a:ext cx="3657600" cy="2551113"/>
          </a:xfrm>
          <a:prstGeom prst="rect">
            <a:avLst/>
          </a:prstGeom>
          <a:noFill/>
        </p:spPr>
      </p:pic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33400" y="4038600"/>
            <a:ext cx="7924800" cy="1917700"/>
          </a:xfrm>
          <a:prstGeom prst="rect">
            <a:avLst/>
          </a:prstGeom>
          <a:solidFill>
            <a:srgbClr val="CDEE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Голки на поперечному розрізі округлі або ребристі. Невелика площа листків та особливості їхніх продихів (вни заглиблені у товщу листка і можуть на зиму закриватись воском) забезпечують  майже повне припинення випаровування води взимку.</a:t>
            </a:r>
          </a:p>
        </p:txBody>
      </p:sp>
      <p:sp>
        <p:nvSpPr>
          <p:cNvPr id="37896" name="AutoShape 8"/>
          <p:cNvSpPr>
            <a:spLocks noChangeArrowheads="1"/>
          </p:cNvSpPr>
          <p:nvPr/>
        </p:nvSpPr>
        <p:spPr bwMode="auto">
          <a:xfrm>
            <a:off x="1981200" y="3276600"/>
            <a:ext cx="1524000" cy="533400"/>
          </a:xfrm>
          <a:prstGeom prst="wedgeRectCallout">
            <a:avLst>
              <a:gd name="adj1" fmla="val 15417"/>
              <a:gd name="adj2" fmla="val -1767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400"/>
              <a:t>продихи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nimBg="1"/>
      <p:bldP spid="378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scan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4419600" cy="4032250"/>
          </a:xfrm>
          <a:prstGeom prst="rect">
            <a:avLst/>
          </a:prstGeom>
          <a:noFill/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4495800" y="304800"/>
            <a:ext cx="4191000" cy="1917700"/>
          </a:xfrm>
          <a:prstGeom prst="rect">
            <a:avLst/>
          </a:prstGeom>
          <a:solidFill>
            <a:srgbClr val="CDEE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У корі та деревині хвойних </a:t>
            </a:r>
            <a:br>
              <a:rPr lang="uk-UA" sz="2400"/>
            </a:br>
            <a:r>
              <a:rPr lang="uk-UA" sz="2400"/>
              <a:t>багато канальців, які називаються </a:t>
            </a:r>
            <a:r>
              <a:rPr lang="uk-UA" sz="2400" i="1">
                <a:solidFill>
                  <a:srgbClr val="FF3399"/>
                </a:solidFill>
              </a:rPr>
              <a:t>смоляними ходами</a:t>
            </a:r>
            <a:r>
              <a:rPr lang="uk-UA" sz="2400"/>
              <a:t>. Вони заповнені густою рідиною ― </a:t>
            </a:r>
            <a:r>
              <a:rPr lang="uk-UA" sz="2400" i="1">
                <a:solidFill>
                  <a:srgbClr val="FF3399"/>
                </a:solidFill>
              </a:rPr>
              <a:t>живицею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457200" y="4419600"/>
            <a:ext cx="7620000" cy="8223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При ушкодженні стовбура на його поверхні швидко з</a:t>
            </a:r>
            <a:r>
              <a:rPr lang="en-US" sz="2400">
                <a:latin typeface="Kristen ITC" pitchFamily="66" charset="0"/>
              </a:rPr>
              <a:t>'</a:t>
            </a:r>
            <a:r>
              <a:rPr lang="uk-UA" sz="2400"/>
              <a:t>являються краплі клейкої живиці, яка затягує рану</a:t>
            </a:r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auto">
          <a:xfrm>
            <a:off x="5638800" y="2895600"/>
            <a:ext cx="2514600" cy="457200"/>
          </a:xfrm>
          <a:prstGeom prst="wedgeRectCallout">
            <a:avLst>
              <a:gd name="adj1" fmla="val -128032"/>
              <a:gd name="adj2" fmla="val -2659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400"/>
              <a:t>Смоляні ходи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533400" y="5715000"/>
            <a:ext cx="7620000" cy="822325"/>
          </a:xfrm>
          <a:prstGeom prst="rect">
            <a:avLst/>
          </a:prstGeom>
          <a:solidFill>
            <a:srgbClr val="CDEE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 Наявність смол робить деревину хвойних стійкою до вологи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animBg="1"/>
      <p:bldP spid="67590" grpId="0" animBg="1"/>
      <p:bldP spid="67591" grpId="0" animBg="1"/>
      <p:bldP spid="675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Жіноча шишка прозо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671693">
            <a:off x="5029200" y="152400"/>
            <a:ext cx="1239838" cy="1928813"/>
          </a:xfrm>
          <a:prstGeom prst="rect">
            <a:avLst/>
          </a:prstGeom>
          <a:noFill/>
        </p:spPr>
      </p:pic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3352800" cy="2282825"/>
          </a:xfrm>
          <a:prstGeom prst="rect">
            <a:avLst/>
          </a:prstGeom>
          <a:solidFill>
            <a:srgbClr val="002200">
              <a:alpha val="75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Сосна є однодомною рослиною.</a:t>
            </a:r>
            <a:br>
              <a:rPr lang="uk-UA" sz="2400">
                <a:solidFill>
                  <a:schemeClr val="bg1"/>
                </a:solidFill>
              </a:rPr>
            </a:br>
            <a:r>
              <a:rPr lang="uk-UA" sz="2400">
                <a:solidFill>
                  <a:schemeClr val="bg1"/>
                </a:solidFill>
              </a:rPr>
              <a:t>На верхівках гілок однієї рослини утворюються чоловічі і жіночі шишки.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228600" y="304800"/>
            <a:ext cx="4419600" cy="2133600"/>
          </a:xfrm>
          <a:prstGeom prst="wedgeRectCallout">
            <a:avLst>
              <a:gd name="adj1" fmla="val 57074"/>
              <a:gd name="adj2" fmla="val -18005"/>
            </a:avLst>
          </a:prstGeom>
          <a:solidFill>
            <a:srgbClr val="142212">
              <a:alpha val="7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400">
                <a:solidFill>
                  <a:schemeClr val="bg1"/>
                </a:solidFill>
              </a:rPr>
              <a:t>Молоді </a:t>
            </a:r>
            <a:r>
              <a:rPr lang="uk-UA" sz="2400">
                <a:solidFill>
                  <a:srgbClr val="FF3399"/>
                </a:solidFill>
              </a:rPr>
              <a:t>жіночі шишки</a:t>
            </a:r>
            <a:r>
              <a:rPr lang="uk-UA" sz="2400">
                <a:solidFill>
                  <a:schemeClr val="bg1"/>
                </a:solidFill>
              </a:rPr>
              <a:t> червонуватого кольору, розташовані на верхівках пагонів, і всі їхні луски щільно прилягають одна до одної</a:t>
            </a:r>
          </a:p>
          <a:p>
            <a:pPr algn="ctr"/>
            <a:endParaRPr lang="uk-UA" sz="2400">
              <a:solidFill>
                <a:schemeClr val="bg1"/>
              </a:solidFill>
            </a:endParaRP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0" y="5257800"/>
            <a:ext cx="4419600" cy="1219200"/>
          </a:xfrm>
          <a:prstGeom prst="wedgeRectCallout">
            <a:avLst>
              <a:gd name="adj1" fmla="val 44792"/>
              <a:gd name="adj2" fmla="val -120181"/>
            </a:avLst>
          </a:prstGeom>
          <a:solidFill>
            <a:srgbClr val="142212">
              <a:alpha val="7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400">
                <a:solidFill>
                  <a:schemeClr val="bg1"/>
                </a:solidFill>
              </a:rPr>
              <a:t> Сіро-жовті </a:t>
            </a:r>
            <a:r>
              <a:rPr lang="uk-UA" sz="2400">
                <a:solidFill>
                  <a:srgbClr val="FF3399"/>
                </a:solidFill>
              </a:rPr>
              <a:t> чоловічі шишки</a:t>
            </a:r>
            <a:r>
              <a:rPr lang="uk-UA" sz="2400">
                <a:solidFill>
                  <a:schemeClr val="bg1"/>
                </a:solidFill>
              </a:rPr>
              <a:t>  утворюються при основі молодих видовжених пагонів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/>
      <p:bldP spid="15372" grpId="0" animBg="1"/>
      <p:bldP spid="153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сосновий пагі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91200" cy="5943600"/>
          </a:xfrm>
          <a:prstGeom prst="rect">
            <a:avLst/>
          </a:prstGeom>
          <a:noFill/>
        </p:spPr>
      </p:pic>
      <p:pic>
        <p:nvPicPr>
          <p:cNvPr id="74757" name="Picture 5" descr="жіноча шишка сос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28600"/>
            <a:ext cx="1830388" cy="2819400"/>
          </a:xfrm>
          <a:prstGeom prst="rect">
            <a:avLst/>
          </a:prstGeom>
          <a:noFill/>
        </p:spPr>
      </p:pic>
      <p:pic>
        <p:nvPicPr>
          <p:cNvPr id="74758" name="Picture 6" descr="жіноча шишка розріз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0"/>
            <a:ext cx="2011363" cy="3200400"/>
          </a:xfrm>
          <a:prstGeom prst="rect">
            <a:avLst/>
          </a:prstGeom>
          <a:noFill/>
        </p:spPr>
      </p:pic>
      <p:pic>
        <p:nvPicPr>
          <p:cNvPr id="74759" name="Picture 7" descr="жіноча шишка молод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381000"/>
            <a:ext cx="703263" cy="1100138"/>
          </a:xfrm>
          <a:prstGeom prst="rect">
            <a:avLst/>
          </a:prstGeom>
          <a:noFill/>
        </p:spPr>
      </p:pic>
      <p:pic>
        <p:nvPicPr>
          <p:cNvPr id="74760" name="Picture 8" descr="2013-02-21 09 52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3505200"/>
            <a:ext cx="1711325" cy="1981200"/>
          </a:xfrm>
          <a:prstGeom prst="rect">
            <a:avLst/>
          </a:prstGeom>
          <a:noFill/>
        </p:spPr>
      </p:pic>
      <p:pic>
        <p:nvPicPr>
          <p:cNvPr id="74761" name="Picture 9" descr="гшнд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400" y="3352800"/>
            <a:ext cx="1590675" cy="1828800"/>
          </a:xfrm>
          <a:prstGeom prst="rect">
            <a:avLst/>
          </a:prstGeom>
          <a:noFill/>
        </p:spPr>
      </p:pic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228600" y="5562600"/>
            <a:ext cx="594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  На кожній лусці  відкрито розміщені  по два насінні зачатки (а потім і насіннини)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533400" y="3048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Жіноча шишка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сосновий пагі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0475" y="0"/>
            <a:ext cx="5343525" cy="5943600"/>
          </a:xfrm>
          <a:prstGeom prst="rect">
            <a:avLst/>
          </a:prstGeom>
          <a:noFill/>
        </p:spPr>
      </p:pic>
      <p:pic>
        <p:nvPicPr>
          <p:cNvPr id="45062" name="Picture 6" descr="Чоловіча шишка розо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81000"/>
            <a:ext cx="2181225" cy="2743200"/>
          </a:xfrm>
          <a:prstGeom prst="rect">
            <a:avLst/>
          </a:prstGeom>
          <a:noFill/>
        </p:spPr>
      </p:pic>
      <p:pic>
        <p:nvPicPr>
          <p:cNvPr id="45063" name="Picture 7" descr="чоловіча шиш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28600"/>
            <a:ext cx="1655763" cy="3355975"/>
          </a:xfrm>
          <a:prstGeom prst="rect">
            <a:avLst/>
          </a:prstGeom>
          <a:noFill/>
        </p:spPr>
      </p:pic>
      <p:pic>
        <p:nvPicPr>
          <p:cNvPr id="45064" name="Picture 8" descr="2013-02-21 09 28 3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3124200"/>
            <a:ext cx="1752600" cy="1165225"/>
          </a:xfrm>
          <a:prstGeom prst="rect">
            <a:avLst/>
          </a:prstGeom>
          <a:noFill/>
        </p:spPr>
      </p:pic>
      <p:pic>
        <p:nvPicPr>
          <p:cNvPr id="45065" name="Picture 9" descr="2013-02-21 09 52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886200"/>
            <a:ext cx="1447800" cy="995363"/>
          </a:xfrm>
          <a:prstGeom prst="rect">
            <a:avLst/>
          </a:prstGeom>
          <a:noFill/>
        </p:spPr>
      </p:pic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228600" y="4800600"/>
            <a:ext cx="5943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 </a:t>
            </a:r>
            <a:r>
              <a:rPr lang="uk-UA" sz="2400"/>
              <a:t>Чоловіча шишка складається з лусочок, на яких розвивається по два пиляки. Після дозрівання вони лопаються, пилок висипається і розноситься вітром на великі відстані. 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3962400" y="2286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 Чоловіча шишка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7" name="Picture 7" descr="пил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609600"/>
            <a:ext cx="4949825" cy="2401888"/>
          </a:xfrm>
          <a:prstGeom prst="rect">
            <a:avLst/>
          </a:prstGeom>
          <a:noFill/>
        </p:spPr>
      </p:pic>
      <p:pic>
        <p:nvPicPr>
          <p:cNvPr id="66568" name="Picture 8" descr="шишка"/>
          <p:cNvPicPr>
            <a:picLocks noChangeAspect="1" noChangeArrowheads="1"/>
          </p:cNvPicPr>
          <p:nvPr/>
        </p:nvPicPr>
        <p:blipFill>
          <a:blip r:embed="rId3" cstate="print"/>
          <a:srcRect t="3670" r="25260" b="10280"/>
          <a:stretch>
            <a:fillRect/>
          </a:stretch>
        </p:blipFill>
        <p:spPr bwMode="auto">
          <a:xfrm>
            <a:off x="228600" y="228600"/>
            <a:ext cx="2286000" cy="3572932"/>
          </a:xfrm>
          <a:prstGeom prst="rect">
            <a:avLst/>
          </a:prstGeom>
          <a:noFill/>
        </p:spPr>
      </p:pic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609600" y="4648200"/>
            <a:ext cx="7620000" cy="1552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Пилкове зерно вкрите двома оболонками.</a:t>
            </a:r>
            <a:br>
              <a:rPr lang="uk-UA" sz="2400"/>
            </a:br>
            <a:r>
              <a:rPr lang="uk-UA" sz="2400"/>
              <a:t>У двох місцях зерна ці оболонки мають між собою заповнені повітрям порожнини (повітряні мішки), </a:t>
            </a:r>
            <a:br>
              <a:rPr lang="uk-UA" sz="2400"/>
            </a:br>
            <a:r>
              <a:rPr lang="uk-UA" sz="2400"/>
              <a:t>які полегшують пилок</a:t>
            </a:r>
          </a:p>
        </p:txBody>
      </p:sp>
      <p:sp>
        <p:nvSpPr>
          <p:cNvPr id="66570" name="AutoShape 10"/>
          <p:cNvSpPr>
            <a:spLocks noChangeArrowheads="1"/>
          </p:cNvSpPr>
          <p:nvPr/>
        </p:nvSpPr>
        <p:spPr bwMode="auto">
          <a:xfrm>
            <a:off x="4724400" y="3276600"/>
            <a:ext cx="2667000" cy="685800"/>
          </a:xfrm>
          <a:prstGeom prst="wedgeRectCallout">
            <a:avLst>
              <a:gd name="adj1" fmla="val 47917"/>
              <a:gd name="adj2" fmla="val -184722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/>
              <a:t>Пилкове зерно з повітряними мішками</a:t>
            </a:r>
          </a:p>
        </p:txBody>
      </p:sp>
      <p:sp>
        <p:nvSpPr>
          <p:cNvPr id="66571" name="AutoShape 11"/>
          <p:cNvSpPr>
            <a:spLocks noChangeArrowheads="1"/>
          </p:cNvSpPr>
          <p:nvPr/>
        </p:nvSpPr>
        <p:spPr bwMode="auto">
          <a:xfrm>
            <a:off x="1676400" y="3657600"/>
            <a:ext cx="2514600" cy="685800"/>
          </a:xfrm>
          <a:prstGeom prst="wedgeRectCallout">
            <a:avLst>
              <a:gd name="adj1" fmla="val -40782"/>
              <a:gd name="adj2" fmla="val -1939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/>
              <a:t> Пиляки з пилковими зернами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9" grpId="0" animBg="1"/>
      <p:bldP spid="66570" grpId="0" animBg="1"/>
      <p:bldP spid="665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1" name="Picture 5" descr="схема розмноження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57800" cy="5867400"/>
          </a:xfrm>
          <a:prstGeom prst="rect">
            <a:avLst/>
          </a:prstGeom>
          <a:noFill/>
        </p:spPr>
      </p:pic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304800" y="5791200"/>
            <a:ext cx="472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Запилення це перенесення пилку вітром на жіночу шишку</a:t>
            </a:r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>
            <a:off x="1371600" y="1066800"/>
            <a:ext cx="2133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4495800" y="381000"/>
            <a:ext cx="4419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Під час запилення луски жіночої шишики широко розходяться і насінні зачатки виділяють краплину клейкої рідини, яка утримує пилкове зерно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5029200" y="3276600"/>
            <a:ext cx="3886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Після запилення луски шишики стуляються, шишика закривається, </a:t>
            </a:r>
            <a:br>
              <a:rPr lang="uk-UA" sz="2400"/>
            </a:br>
            <a:r>
              <a:rPr lang="uk-UA" sz="2400"/>
              <a:t>а пикове зерно проростає пилковою трубкою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/>
      <p:bldP spid="65543" grpId="0" animBg="1"/>
      <p:bldP spid="65544" grpId="0"/>
      <p:bldP spid="655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114800" y="685800"/>
            <a:ext cx="4495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Під час росту пилкової трубки по ній до насінного зачатка рухаються два спермії.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3886200" y="2590800"/>
            <a:ext cx="4800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Один із сперміїв зливається з яйцеклітиною, утворюючи зиготу, а другий спермій гине. Вподальшому із зиготи формується зародок насіннини</a:t>
            </a:r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228600" y="2362200"/>
            <a:ext cx="2971800" cy="3657600"/>
          </a:xfrm>
          <a:prstGeom prst="ellipse">
            <a:avLst/>
          </a:prstGeom>
          <a:solidFill>
            <a:srgbClr val="00FE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1600200" y="4724400"/>
            <a:ext cx="1066800" cy="990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/>
              <a:t>Яйцекл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1524000" y="1524000"/>
            <a:ext cx="457200" cy="2819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1" name="Oval 13"/>
          <p:cNvSpPr>
            <a:spLocks noChangeArrowheads="1"/>
          </p:cNvSpPr>
          <p:nvPr/>
        </p:nvSpPr>
        <p:spPr bwMode="auto">
          <a:xfrm>
            <a:off x="1828800" y="1447800"/>
            <a:ext cx="685800" cy="609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3" name="Oval 15"/>
          <p:cNvSpPr>
            <a:spLocks noChangeArrowheads="1"/>
          </p:cNvSpPr>
          <p:nvPr/>
        </p:nvSpPr>
        <p:spPr bwMode="auto">
          <a:xfrm>
            <a:off x="990600" y="1447800"/>
            <a:ext cx="685800" cy="609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5" name="Oval 17"/>
          <p:cNvSpPr>
            <a:spLocks noChangeArrowheads="1"/>
          </p:cNvSpPr>
          <p:nvPr/>
        </p:nvSpPr>
        <p:spPr bwMode="auto">
          <a:xfrm>
            <a:off x="1600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6" name="Oval 18"/>
          <p:cNvSpPr>
            <a:spLocks noChangeArrowheads="1"/>
          </p:cNvSpPr>
          <p:nvPr/>
        </p:nvSpPr>
        <p:spPr bwMode="auto">
          <a:xfrm>
            <a:off x="1600200" y="32766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7" name="Arc 19"/>
          <p:cNvSpPr>
            <a:spLocks/>
          </p:cNvSpPr>
          <p:nvPr/>
        </p:nvSpPr>
        <p:spPr bwMode="gray">
          <a:xfrm rot="8330513" flipH="1">
            <a:off x="1143000" y="838200"/>
            <a:ext cx="1166813" cy="1147763"/>
          </a:xfrm>
          <a:custGeom>
            <a:avLst/>
            <a:gdLst>
              <a:gd name="G0" fmla="+- 16500 0 0"/>
              <a:gd name="G1" fmla="+- 13815 0 0"/>
              <a:gd name="G2" fmla="+- 21600 0 0"/>
              <a:gd name="T0" fmla="*/ 33104 w 38100"/>
              <a:gd name="T1" fmla="*/ 0 h 35415"/>
              <a:gd name="T2" fmla="*/ 0 w 38100"/>
              <a:gd name="T3" fmla="*/ 27755 h 35415"/>
              <a:gd name="T4" fmla="*/ 16500 w 38100"/>
              <a:gd name="T5" fmla="*/ 13815 h 35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00" h="35415" fill="none" extrusionOk="0">
                <a:moveTo>
                  <a:pt x="33104" y="-1"/>
                </a:moveTo>
                <a:cubicBezTo>
                  <a:pt x="36332" y="3879"/>
                  <a:pt x="38100" y="8767"/>
                  <a:pt x="38100" y="13815"/>
                </a:cubicBezTo>
                <a:cubicBezTo>
                  <a:pt x="38100" y="25744"/>
                  <a:pt x="28429" y="35415"/>
                  <a:pt x="16500" y="35415"/>
                </a:cubicBezTo>
                <a:cubicBezTo>
                  <a:pt x="10140" y="35415"/>
                  <a:pt x="4104" y="32612"/>
                  <a:pt x="0" y="27754"/>
                </a:cubicBezTo>
              </a:path>
              <a:path w="38100" h="35415" stroke="0" extrusionOk="0">
                <a:moveTo>
                  <a:pt x="33104" y="-1"/>
                </a:moveTo>
                <a:cubicBezTo>
                  <a:pt x="36332" y="3879"/>
                  <a:pt x="38100" y="8767"/>
                  <a:pt x="38100" y="13815"/>
                </a:cubicBezTo>
                <a:cubicBezTo>
                  <a:pt x="38100" y="25744"/>
                  <a:pt x="28429" y="35415"/>
                  <a:pt x="16500" y="35415"/>
                </a:cubicBezTo>
                <a:cubicBezTo>
                  <a:pt x="10140" y="35415"/>
                  <a:pt x="4104" y="32612"/>
                  <a:pt x="0" y="27754"/>
                </a:cubicBezTo>
                <a:lnTo>
                  <a:pt x="16500" y="13815"/>
                </a:lnTo>
                <a:close/>
              </a:path>
            </a:pathLst>
          </a:custGeom>
          <a:solidFill>
            <a:srgbClr val="FFFF00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3048000" y="4953000"/>
            <a:ext cx="6096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Дозріває насіння сосни наприкінці наступного (другого від часу запилення) літа. Жіноча шишка розростається зеленіє, а потім буріє.</a:t>
            </a:r>
          </a:p>
        </p:txBody>
      </p:sp>
      <p:sp>
        <p:nvSpPr>
          <p:cNvPr id="68629" name="AutoShape 21"/>
          <p:cNvSpPr>
            <a:spLocks noChangeArrowheads="1"/>
          </p:cNvSpPr>
          <p:nvPr/>
        </p:nvSpPr>
        <p:spPr bwMode="auto">
          <a:xfrm>
            <a:off x="609600" y="304800"/>
            <a:ext cx="2514600" cy="457200"/>
          </a:xfrm>
          <a:prstGeom prst="wedgeRectCallout">
            <a:avLst>
              <a:gd name="adj1" fmla="val -17171"/>
              <a:gd name="adj2" fmla="val 11423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400"/>
              <a:t>Пилкове зерно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/>
      <p:bldP spid="68617" grpId="0"/>
      <p:bldP spid="68619" grpId="0" animBg="1"/>
      <p:bldP spid="68620" grpId="0" animBg="1"/>
      <p:bldP spid="68625" grpId="0" animBg="1"/>
      <p:bldP spid="68626" grpId="0" animBg="1"/>
      <p:bldP spid="686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09600" y="304800"/>
            <a:ext cx="7848600" cy="1382713"/>
          </a:xfrm>
          <a:prstGeom prst="rect">
            <a:avLst/>
          </a:prstGeom>
          <a:solidFill>
            <a:srgbClr val="003300">
              <a:alpha val="94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Коричнево-бурі деревянисті шишки  третього рокуроку з відкритими лусками, при осонові яких знаходиться достигле насіння</a:t>
            </a:r>
          </a:p>
        </p:txBody>
      </p:sp>
      <p:pic>
        <p:nvPicPr>
          <p:cNvPr id="12293" name="Picture 5" descr="2013-02-21 10 25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1463675" cy="2184400"/>
          </a:xfrm>
          <a:prstGeom prst="rect">
            <a:avLst/>
          </a:prstGeom>
          <a:noFill/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438400" y="5410200"/>
            <a:ext cx="6172200" cy="955675"/>
          </a:xfrm>
          <a:prstGeom prst="rect">
            <a:avLst/>
          </a:prstGeom>
          <a:solidFill>
            <a:srgbClr val="003300">
              <a:alpha val="94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bg1"/>
                </a:solidFill>
              </a:rPr>
              <a:t> </a:t>
            </a:r>
            <a:r>
              <a:rPr lang="uk-UA" sz="2800">
                <a:solidFill>
                  <a:schemeClr val="bg1"/>
                </a:solidFill>
              </a:rPr>
              <a:t>Завдяки крилоподібним виростам насіння добре розсівається вітром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457200" y="762000"/>
            <a:ext cx="3581400" cy="3743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За кількістю мутовок  гілок навколо стовбура молодої сосни можна підрахувати її вік. </a:t>
            </a:r>
            <a:br>
              <a:rPr lang="uk-UA" sz="2400"/>
            </a:br>
            <a:r>
              <a:rPr lang="uk-UA" sz="2400"/>
              <a:t>Як це зробити? </a:t>
            </a:r>
            <a:br>
              <a:rPr lang="uk-UA" sz="2400"/>
            </a:br>
            <a:r>
              <a:rPr lang="uk-UA" sz="2400"/>
              <a:t>Чому вік старої сосни визначити таким способом надто складно, чи, навіть, неможливо?	</a:t>
            </a:r>
            <a:r>
              <a:rPr lang="uk-UA" sz="2400" i="1"/>
              <a:t> </a:t>
            </a:r>
          </a:p>
        </p:txBody>
      </p:sp>
      <p:pic>
        <p:nvPicPr>
          <p:cNvPr id="19469" name="Picture 13" descr="сосна в молодому віц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49813" cy="6858000"/>
          </a:xfrm>
          <a:prstGeom prst="rect">
            <a:avLst/>
          </a:prstGeom>
          <a:noFill/>
        </p:spPr>
      </p:pic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572000" y="457200"/>
            <a:ext cx="4572000" cy="5568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/>
              <a:t> </a:t>
            </a:r>
            <a:r>
              <a:rPr lang="uk-UA" sz="2400" i="1"/>
              <a:t>Перше кільце гілок у сосни виникає на третьому році життя, а далі утворюється одне кільце. Отже, для визначення віку сосни треба підрахувати кількість кілець гілок і додати два, бо в перші два роки сосна не утворює кілець. У старого дерева нижні кільця затінюються, засихають і обпадають, </a:t>
            </a:r>
            <a:br>
              <a:rPr lang="uk-UA" sz="2400" i="1"/>
            </a:br>
            <a:r>
              <a:rPr lang="uk-UA" sz="2400" i="1"/>
              <a:t>а місця, де були гілки, зарубцьовуються. </a:t>
            </a:r>
            <a:br>
              <a:rPr lang="uk-UA" sz="2400" i="1"/>
            </a:br>
            <a:r>
              <a:rPr lang="uk-UA" sz="2400" i="1"/>
              <a:t>Це ускладнює визначення </a:t>
            </a:r>
            <a:br>
              <a:rPr lang="uk-UA" sz="2400" i="1"/>
            </a:br>
            <a:r>
              <a:rPr lang="uk-UA" sz="2400" i="1"/>
              <a:t>віку старої сосни.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 descr="scan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4343400" cy="3095625"/>
          </a:xfrm>
          <a:prstGeom prst="rect">
            <a:avLst/>
          </a:prstGeom>
          <a:noFill/>
        </p:spPr>
      </p:pic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381000" y="3886200"/>
            <a:ext cx="8153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Насіння сосни невибагливе до умов довкілля і може проростати навіть на скелях, витримувати значні заморозки, але паростики не переносять затінення</a:t>
            </a:r>
          </a:p>
        </p:txBody>
      </p:sp>
      <p:sp>
        <p:nvSpPr>
          <p:cNvPr id="113670" name="AutoShape 6"/>
          <p:cNvSpPr>
            <a:spLocks noChangeArrowheads="1"/>
          </p:cNvSpPr>
          <p:nvPr/>
        </p:nvSpPr>
        <p:spPr bwMode="auto">
          <a:xfrm>
            <a:off x="4953000" y="609600"/>
            <a:ext cx="3886200" cy="1752600"/>
          </a:xfrm>
          <a:prstGeom prst="leftArrow">
            <a:avLst>
              <a:gd name="adj1" fmla="val 50000"/>
              <a:gd name="adj2" fmla="val 51811"/>
            </a:avLst>
          </a:prstGeom>
          <a:solidFill>
            <a:srgbClr val="E7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/>
              <a:t>Однорічні сіянці сосни</a:t>
            </a:r>
            <a:br>
              <a:rPr lang="uk-UA" sz="2400"/>
            </a:br>
            <a:r>
              <a:rPr lang="uk-UA" sz="2400"/>
              <a:t> схожі на пальмочку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/>
      <p:bldP spid="1136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Підсумок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762000" y="1752600"/>
            <a:ext cx="8153400" cy="3925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/>
              <a:t>Голонасінні рослини, на відміну від вищих спорових рослин, розмножуються насінням. </a:t>
            </a:r>
          </a:p>
          <a:p>
            <a:pPr>
              <a:spcBef>
                <a:spcPct val="50000"/>
              </a:spcBef>
            </a:pPr>
            <a:r>
              <a:rPr lang="uk-UA" sz="2400"/>
              <a:t>Насінина надійніше забезпечує розмноження рослин на суходолі, ніж спора. </a:t>
            </a:r>
            <a:br>
              <a:rPr lang="uk-UA" sz="2400"/>
            </a:br>
            <a:r>
              <a:rPr lang="uk-UA" sz="2400"/>
              <a:t>Процесу запліднення, який здійснюється без участі води, передує процес запилення. </a:t>
            </a:r>
          </a:p>
          <a:p>
            <a:pPr>
              <a:spcBef>
                <a:spcPct val="50000"/>
              </a:spcBef>
            </a:pPr>
            <a:r>
              <a:rPr lang="uk-UA" sz="2400"/>
              <a:t>Голонасінні мають краще розвинуті корінь і стебло. </a:t>
            </a:r>
          </a:p>
          <a:p>
            <a:pPr>
              <a:spcBef>
                <a:spcPct val="50000"/>
              </a:spcBef>
            </a:pPr>
            <a:r>
              <a:rPr lang="uk-UA" sz="2400"/>
              <a:t>Усі ці ускладнення у будові та розмноженні дали змогу голонасінним широко розселитися на земній кулі.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</TotalTime>
  <Words>594</Words>
  <Application>Microsoft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Слайд 1</vt:lpstr>
      <vt:lpstr>Слайд 2</vt:lpstr>
      <vt:lpstr>Слайд 3</vt:lpstr>
      <vt:lpstr>Рід Сосна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Підсумок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Roshko</cp:lastModifiedBy>
  <cp:revision>114</cp:revision>
  <cp:lastPrinted>1601-01-01T00:00:00Z</cp:lastPrinted>
  <dcterms:created xsi:type="dcterms:W3CDTF">2013-01-11T19:17:05Z</dcterms:created>
  <dcterms:modified xsi:type="dcterms:W3CDTF">2021-03-23T19:41:03Z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