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80" r:id="rId3"/>
    <p:sldId id="258" r:id="rId4"/>
    <p:sldId id="281" r:id="rId5"/>
    <p:sldId id="282" r:id="rId6"/>
    <p:sldId id="261" r:id="rId7"/>
    <p:sldId id="262" r:id="rId8"/>
    <p:sldId id="263" r:id="rId9"/>
    <p:sldId id="264" r:id="rId10"/>
    <p:sldId id="259" r:id="rId11"/>
    <p:sldId id="284" r:id="rId12"/>
    <p:sldId id="283" r:id="rId13"/>
    <p:sldId id="260" r:id="rId14"/>
    <p:sldId id="285" r:id="rId15"/>
    <p:sldId id="286" r:id="rId16"/>
    <p:sldId id="287" r:id="rId17"/>
    <p:sldId id="294" r:id="rId18"/>
    <p:sldId id="292" r:id="rId19"/>
    <p:sldId id="293" r:id="rId20"/>
    <p:sldId id="29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5A54"/>
    <a:srgbClr val="405D7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1" autoAdjust="0"/>
    <p:restoredTop sz="94660"/>
  </p:normalViewPr>
  <p:slideViewPr>
    <p:cSldViewPr>
      <p:cViewPr>
        <p:scale>
          <a:sx n="68" d="100"/>
          <a:sy n="68" d="100"/>
        </p:scale>
        <p:origin x="-1862" y="-40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D9819-78DA-4DEC-B27D-8A7092B1FCA6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63D45-3ABD-4328-902E-46C091C3ED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42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63D45-3ABD-4328-902E-46C091C3EDF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44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FFAFE-4260-4D15-9636-05E0E986C441}" type="datetimeFigureOut">
              <a:rPr lang="en-US" smtClean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F8543-0BF2-40B8-A177-16635BB74D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692696"/>
            <a:ext cx="8646525" cy="3240360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uk-U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Основи еволюційної філогенії та систематики.</a:t>
            </a:r>
            <a:endParaRPr lang="en-US" sz="4800" b="1" dirty="0">
              <a:ln w="57150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220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352928" cy="1771599"/>
          </a:xfrm>
        </p:spPr>
        <p:txBody>
          <a:bodyPr/>
          <a:lstStyle/>
          <a:p>
            <a:pPr algn="ctr"/>
            <a:r>
              <a:rPr lang="uk-UA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Скільки видів живих істот живе на Землі?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556793"/>
            <a:ext cx="4032447" cy="4304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Згідно досліджень 2016 р. на Землі існує приблизно - </a:t>
            </a:r>
          </a:p>
          <a:p>
            <a:pPr marL="0" indent="0">
              <a:buNone/>
            </a:pPr>
            <a:r>
              <a:rPr lang="uk-UA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трильйон 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видів,з яких вивчено лише 0‚001%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00808"/>
            <a:ext cx="468052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7054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32867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</a:t>
            </a:r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це розмаїття організмів, видів та їхніх угруповань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309634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56992"/>
            <a:ext cx="309634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1062" y="3356992"/>
            <a:ext cx="246697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36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Поняття </a:t>
            </a:r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</a:t>
            </a:r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застосовується з 1988р.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07361"/>
            <a:ext cx="4752528" cy="4051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 відомий американський біолог Е.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Вілсон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видав книгу </a:t>
            </a:r>
          </a:p>
          <a:p>
            <a:pPr marL="0" indent="0">
              <a:buNone/>
            </a:pP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Біорізноманіття»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88840"/>
            <a:ext cx="352839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08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75724"/>
            <a:ext cx="7739019" cy="924475"/>
          </a:xfrm>
        </p:spPr>
        <p:txBody>
          <a:bodyPr/>
          <a:lstStyle/>
          <a:p>
            <a:pPr algn="ctr"/>
            <a:r>
              <a:rPr lang="uk-UA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Диверсикологія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5" y="1807361"/>
            <a:ext cx="4248471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 про закономірності формування та еволюцію </a:t>
            </a:r>
            <a:r>
              <a:rPr lang="uk-U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" t="-5304" r="-271" b="5304"/>
          <a:stretch/>
        </p:blipFill>
        <p:spPr bwMode="auto">
          <a:xfrm>
            <a:off x="4211960" y="1340768"/>
            <a:ext cx="482453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510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75724"/>
            <a:ext cx="9252520" cy="924475"/>
          </a:xfrm>
        </p:spPr>
        <p:txBody>
          <a:bodyPr/>
          <a:lstStyle/>
          <a:p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 типи </a:t>
            </a:r>
            <a:r>
              <a:rPr lang="uk-U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09749"/>
            <a:ext cx="4067944" cy="4051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1.Генетичне 2.Видове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Екосистемне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7" y="1772816"/>
            <a:ext cx="5215001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261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8641"/>
            <a:ext cx="7560840" cy="3024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Генетичне біорізноманіття –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різноманітність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генів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усіх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організмів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Documents and Settings\tehnic\Рабочий стол\біорізноманіття\images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60848"/>
            <a:ext cx="3744416" cy="171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tehnic\Рабочий стол\біорізноманіття\alces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0437"/>
            <a:ext cx="3575785" cy="267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tehnic\Рабочий стол\біорізноманіття\img_606X341_serbia-zoo-animals-cold-wave-no-comment-06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6320" y="3964993"/>
            <a:ext cx="4094118" cy="230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826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"/>
            <a:ext cx="7560840" cy="3140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err="1" smtClean="0">
                <a:solidFill>
                  <a:srgbClr val="FF0000"/>
                </a:solidFill>
              </a:rPr>
              <a:t>Видове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біорізноманіття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– </a:t>
            </a:r>
            <a:r>
              <a:rPr lang="ru-RU" sz="3600" b="1" dirty="0" err="1">
                <a:solidFill>
                  <a:srgbClr val="FF0000"/>
                </a:solidFill>
              </a:rPr>
              <a:t>це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різноманітність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видів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клітинних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організмів</a:t>
            </a:r>
            <a:r>
              <a:rPr lang="ru-RU" sz="3600" b="1" dirty="0" smtClean="0">
                <a:solidFill>
                  <a:srgbClr val="FF0000"/>
                </a:solidFill>
              </a:rPr>
              <a:t>.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7172" name="Picture 4" descr="C:\Documents and Settings\tehnic\Рабочий стол\біорізноманіття\Робоче фото дн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36912"/>
            <a:ext cx="633670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31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"/>
            <a:ext cx="9144000" cy="21328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err="1">
                <a:solidFill>
                  <a:srgbClr val="FF0000"/>
                </a:solidFill>
              </a:rPr>
              <a:t>Екосистемне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біорізноманіття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– </a:t>
            </a:r>
            <a:r>
              <a:rPr lang="ru-RU" sz="2400" b="1" dirty="0" err="1" smtClean="0">
                <a:solidFill>
                  <a:srgbClr val="FF0000"/>
                </a:solidFill>
              </a:rPr>
              <a:t>це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</a:rPr>
              <a:t>різноманітність біоценозів (лісів,степів,річок,водойм) у різних ділянках Землі.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Documents and Settings\tehnic\Рабочий стол\біорізноманіття\biodiversity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4795" y="2276873"/>
            <a:ext cx="5435838" cy="40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tehnic\Рабочий стол\біорізноманіття\trop_biodiversity_3_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3"/>
            <a:ext cx="3312368" cy="40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516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3243509"/>
            <a:ext cx="9036496" cy="361449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Зміни біорізноманіття – це одні з найнебезпечніших змін, тому що вони мають незворотний </a:t>
            </a:r>
            <a:r>
              <a:rPr lang="ru-RU" sz="3200" b="1" dirty="0" smtClean="0">
                <a:solidFill>
                  <a:srgbClr val="FF0000"/>
                </a:solidFill>
              </a:rPr>
              <a:t>характер.</a:t>
            </a:r>
          </a:p>
          <a:p>
            <a:pPr marL="0" indent="0" algn="ctr">
              <a:buNone/>
            </a:pPr>
            <a:r>
              <a:rPr lang="uk-UA" sz="3200" b="1" dirty="0" smtClean="0">
                <a:solidFill>
                  <a:srgbClr val="FF0000"/>
                </a:solidFill>
              </a:rPr>
              <a:t>Вчені вважають,що в наш час відбувається шосте найбільше вимирання видів, що перевищує в</a:t>
            </a:r>
          </a:p>
          <a:p>
            <a:pPr marL="0" indent="0" algn="ctr">
              <a:buNone/>
            </a:pPr>
            <a:r>
              <a:rPr lang="uk-UA" sz="3200" b="1" dirty="0" smtClean="0">
                <a:solidFill>
                  <a:srgbClr val="FF0000"/>
                </a:solidFill>
              </a:rPr>
              <a:t> 2 -10 разів.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9"/>
            <a:ext cx="4104456" cy="308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8465" y="260648"/>
            <a:ext cx="4790809" cy="298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85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4624"/>
            <a:ext cx="7522995" cy="5184576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Генеральна Асамблея ООН з метою привернення уваги громадськості до проблем скорочення </a:t>
            </a:r>
            <a:r>
              <a:rPr lang="uk-UA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</a:t>
            </a:r>
            <a:r>
              <a:rPr lang="uk-U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проголосила </a:t>
            </a:r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травня Міжнародним днем </a:t>
            </a:r>
            <a:r>
              <a:rPr lang="uk-U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</a:t>
            </a:r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8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595003" cy="1124745"/>
          </a:xfrm>
        </p:spPr>
        <p:txBody>
          <a:bodyPr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22 травня Міжнародний день </a:t>
            </a:r>
            <a:r>
              <a:rPr lang="uk-UA" sz="3600" b="1" dirty="0" err="1" smtClean="0">
                <a:solidFill>
                  <a:srgbClr val="FF0000"/>
                </a:solidFill>
              </a:rPr>
              <a:t>біорізноманіття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7370018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04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7989208" cy="47525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Збереження біорізноманіття є складною, комплексною проблемою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Сюди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входять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r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Збалансоване використання земельних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ресурсів ;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Невиснажливе використання природних екосистем ; 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Зниження рівня техногенних забруднень природних компонентів; 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Збільшення площ під лісами й іншою природною рослинністю.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68" r="17491"/>
          <a:stretch/>
        </p:blipFill>
        <p:spPr bwMode="auto">
          <a:xfrm>
            <a:off x="2915816" y="4972050"/>
            <a:ext cx="312589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837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34555" cy="1600199"/>
          </a:xfrm>
        </p:spPr>
        <p:txBody>
          <a:bodyPr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 чинники,що загрожують </a:t>
            </a:r>
            <a:r>
              <a:rPr lang="uk-UA" sz="3600" b="1" dirty="0" err="1" smtClean="0">
                <a:solidFill>
                  <a:srgbClr val="FF0000"/>
                </a:solidFill>
              </a:rPr>
              <a:t>біорізноманіттю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4176464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1.Скорочення ареалів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2.Надмірна експлуатація біоресурсів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3.Забруднення середовища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458" y="4221088"/>
            <a:ext cx="3984104" cy="250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8933" y="2117955"/>
            <a:ext cx="3195067" cy="211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9083" y="1418354"/>
            <a:ext cx="2609850" cy="201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085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5724"/>
            <a:ext cx="9144000" cy="924475"/>
          </a:xfrm>
        </p:spPr>
        <p:txBody>
          <a:bodyPr/>
          <a:lstStyle/>
          <a:p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Біорізноманіття сучасного органічного світу результат історичного розвитку упродовж 3‚3 – 4‚2 млрд. років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8"/>
            <a:ext cx="4608512" cy="362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92897"/>
            <a:ext cx="4104456" cy="362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17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1906"/>
            <a:ext cx="7699144" cy="924475"/>
          </a:xfrm>
        </p:spPr>
        <p:txBody>
          <a:bodyPr/>
          <a:lstStyle/>
          <a:p>
            <a:r>
              <a:rPr lang="uk-U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Біосистематика-</a:t>
            </a:r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наука про різноманітність організмів.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204392"/>
            <a:ext cx="4536504" cy="4960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Термін запропонував</a:t>
            </a:r>
          </a:p>
          <a:p>
            <a:pPr marL="0" indent="0">
              <a:buNone/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К. </a:t>
            </a:r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Лінней</a:t>
            </a: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 мета </a:t>
            </a:r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біосистематики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є побудова системи органічного світу.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 </a:t>
            </a:r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Лінней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запровадив Бінарну номенклатуру - подвійна назва( рід і вид).</a:t>
            </a:r>
          </a:p>
          <a:p>
            <a:pPr marL="0" indent="0">
              <a:buNone/>
            </a:pP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3280" y="1809749"/>
            <a:ext cx="4085183" cy="4051302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r>
              <a:rPr lang="uk-UA" sz="3600" b="1" dirty="0" smtClean="0">
                <a:solidFill>
                  <a:srgbClr val="FFFF00"/>
                </a:solidFill>
              </a:rPr>
              <a:t> </a:t>
            </a:r>
            <a:r>
              <a:rPr lang="uk-UA" sz="3600" b="1" dirty="0" smtClean="0">
                <a:solidFill>
                  <a:srgbClr val="FF0000"/>
                </a:solidFill>
              </a:rPr>
              <a:t>Карл </a:t>
            </a:r>
            <a:r>
              <a:rPr lang="uk-UA" sz="3600" b="1" dirty="0" err="1" smtClean="0">
                <a:solidFill>
                  <a:srgbClr val="FF0000"/>
                </a:solidFill>
              </a:rPr>
              <a:t>Лінней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4758" y="1196752"/>
            <a:ext cx="273630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446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1446"/>
            <a:ext cx="9144000" cy="654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87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199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визначення місця виду в системі органічного світу використовуються систематичні(таксономічні)категорії: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988840"/>
            <a:ext cx="5112568" cy="48245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Домен(</a:t>
            </a:r>
            <a:r>
              <a:rPr lang="uk-UA" sz="3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Надцарство</a:t>
            </a: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прокаріоти,еукаріоти)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Царство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Тип. Відділ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Ряд. Порядок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Родина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</a:t>
            </a:r>
          </a:p>
          <a:p>
            <a:pPr marL="0" indent="0">
              <a:buNone/>
            </a:pPr>
            <a:r>
              <a:rPr lang="uk-UA" sz="3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- основна одиниця</a:t>
            </a:r>
          </a:p>
          <a:p>
            <a:pPr marL="0" indent="0">
              <a:buNone/>
            </a:pPr>
            <a:endParaRPr lang="uk-U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3" y="1809749"/>
            <a:ext cx="2984459" cy="4051302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76424"/>
            <a:ext cx="4000500" cy="479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974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32656"/>
            <a:ext cx="6300192" cy="566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52736"/>
            <a:ext cx="3419871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378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0889"/>
            <a:ext cx="4464496" cy="35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428396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5724"/>
            <a:ext cx="9144000" cy="924475"/>
          </a:xfrm>
        </p:spPr>
        <p:txBody>
          <a:bodyPr/>
          <a:lstStyle/>
          <a:p>
            <a:pPr algn="ctr"/>
            <a:r>
              <a:rPr lang="uk-UA" sz="4400" b="1" dirty="0" smtClean="0">
                <a:solidFill>
                  <a:srgbClr val="002060"/>
                </a:solidFill>
              </a:rPr>
              <a:t>Систематика людини та тварин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555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</TotalTime>
  <Words>304</Words>
  <Application>Microsoft Office PowerPoint</Application>
  <PresentationFormat>Экран (4:3)</PresentationFormat>
  <Paragraphs>57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Summer</vt:lpstr>
      <vt:lpstr>  Тема: Основи еволюційної філогенії та систематики.</vt:lpstr>
      <vt:lpstr>Скільки видів живих істот живе на Землі?</vt:lpstr>
      <vt:lpstr>Слайд 3</vt:lpstr>
      <vt:lpstr>Поняття біорізноманіття застосовується з 1988р. </vt:lpstr>
      <vt:lpstr>Диверсикологія</vt:lpstr>
      <vt:lpstr>Основні типи біорізноманіття</vt:lpstr>
      <vt:lpstr>Слайд 7</vt:lpstr>
      <vt:lpstr>Слайд 8</vt:lpstr>
      <vt:lpstr>Слайд 9</vt:lpstr>
      <vt:lpstr>Слайд 10</vt:lpstr>
      <vt:lpstr>Генеральна Асамблея ООН з метою привернення уваги громадськості до проблем скорочення біорізноманіття проголосила 22 травня Міжнародним днем біорізноманіття.</vt:lpstr>
      <vt:lpstr>22 травня Міжнародний день біорізноманіття</vt:lpstr>
      <vt:lpstr>Слайд 13</vt:lpstr>
      <vt:lpstr>Основні чинники,що загрожують біорізноманіттю</vt:lpstr>
      <vt:lpstr>Біорізноманіття сучасного органічного світу результат історичного розвитку упродовж 3‚3 – 4‚2 млрд. років</vt:lpstr>
      <vt:lpstr>Біосистематика- наука про різноманітність організмів.</vt:lpstr>
      <vt:lpstr>Слайд 17</vt:lpstr>
      <vt:lpstr>Для визначення місця виду в системі органічного світу використовуються систематичні(таксономічні)категорії:</vt:lpstr>
      <vt:lpstr>Слайд 19</vt:lpstr>
      <vt:lpstr>Систематика людини та тварин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Біорізноманіття</dc:title>
  <dc:creator>tehnic</dc:creator>
  <cp:lastModifiedBy>Roshko</cp:lastModifiedBy>
  <cp:revision>49</cp:revision>
  <dcterms:created xsi:type="dcterms:W3CDTF">2012-03-06T12:53:01Z</dcterms:created>
  <dcterms:modified xsi:type="dcterms:W3CDTF">2021-03-23T20:12:49Z</dcterms:modified>
</cp:coreProperties>
</file>