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9" r:id="rId3"/>
    <p:sldId id="259" r:id="rId4"/>
    <p:sldId id="260" r:id="rId5"/>
    <p:sldId id="277" r:id="rId6"/>
    <p:sldId id="268" r:id="rId7"/>
    <p:sldId id="271" r:id="rId8"/>
    <p:sldId id="262" r:id="rId9"/>
    <p:sldId id="263" r:id="rId10"/>
    <p:sldId id="278" r:id="rId11"/>
    <p:sldId id="275" r:id="rId12"/>
    <p:sldId id="280" r:id="rId13"/>
    <p:sldId id="279" r:id="rId14"/>
    <p:sldId id="261" r:id="rId15"/>
    <p:sldId id="282" r:id="rId16"/>
    <p:sldId id="283" r:id="rId17"/>
    <p:sldId id="287" r:id="rId18"/>
    <p:sldId id="288" r:id="rId19"/>
    <p:sldId id="274" r:id="rId20"/>
    <p:sldId id="289" r:id="rId21"/>
    <p:sldId id="266" r:id="rId22"/>
    <p:sldId id="290" r:id="rId23"/>
    <p:sldId id="293" r:id="rId24"/>
    <p:sldId id="29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BD97"/>
    <a:srgbClr val="3B4889"/>
    <a:srgbClr val="5A702E"/>
    <a:srgbClr val="542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CD915-D005-403E-A5B1-5077DB3EB9FA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95111-CC73-43FB-B245-2E80A770F8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95111-CC73-43FB-B245-2E80A770F80A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95111-CC73-43FB-B245-2E80A770F80A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95111-CC73-43FB-B245-2E80A770F80A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Админ\Pictures\22.pn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2953" t="4503" r="25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2" name="Picture 8" descr="C:\Users\Админ\Pictures\11.pn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2500298" y="-142900"/>
            <a:ext cx="5761037" cy="259715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кутник 4"/>
          <p:cNvSpPr/>
          <p:nvPr/>
        </p:nvSpPr>
        <p:spPr>
          <a:xfrm>
            <a:off x="4786314" y="5143512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Усі ми вийшли</a:t>
            </a:r>
          </a:p>
          <a:p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з гоголівської «Шинелі».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          Ф. Достоєвський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142908" y="3786190"/>
            <a:ext cx="55280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«Невський проспект»</a:t>
            </a:r>
          </a:p>
          <a:p>
            <a:pPr algn="ctr">
              <a:buNone/>
            </a:pPr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«Ніс»</a:t>
            </a:r>
          </a:p>
          <a:p>
            <a:pPr algn="ctr">
              <a:buNone/>
            </a:pPr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«</a:t>
            </a:r>
            <a:r>
              <a:rPr lang="ru-RU" sz="280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Портрет» </a:t>
            </a:r>
          </a:p>
          <a:p>
            <a:pPr algn="ctr">
              <a:buNone/>
            </a:pPr>
            <a:r>
              <a:rPr lang="ru-RU" sz="280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«Шинель»</a:t>
            </a:r>
          </a:p>
          <a:p>
            <a:pPr algn="ctr">
              <a:buNone/>
            </a:pPr>
            <a:r>
              <a:rPr lang="ru-RU" sz="280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«Записки божевільного»</a:t>
            </a:r>
            <a:endParaRPr lang="ru-RU" sz="28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C:\Users\Админ\Pictures\Рисунок2.pn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16104" t="17645" r="13877"/>
          <a:stretch>
            <a:fillRect/>
          </a:stretch>
        </p:blipFill>
        <p:spPr bwMode="auto">
          <a:xfrm>
            <a:off x="1142976" y="142852"/>
            <a:ext cx="7143800" cy="1000132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 descr="C:\Users\Админ\Pictures\Гоголь\10306.97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857232"/>
            <a:ext cx="1765203" cy="2643207"/>
          </a:xfrm>
          <a:prstGeom prst="rect">
            <a:avLst/>
          </a:prstGeom>
          <a:noFill/>
        </p:spPr>
      </p:pic>
      <p:pic>
        <p:nvPicPr>
          <p:cNvPr id="1028" name="Picture 4" descr="C:\Users\Админ\Pictures\шинель Гоголя\39a5bf5038e8110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2214554"/>
            <a:ext cx="3732519" cy="4219575"/>
          </a:xfrm>
          <a:prstGeom prst="rect">
            <a:avLst/>
          </a:prstGeom>
          <a:noFill/>
        </p:spPr>
      </p:pic>
      <p:sp>
        <p:nvSpPr>
          <p:cNvPr id="12" name="Прямокутник 11"/>
          <p:cNvSpPr/>
          <p:nvPr/>
        </p:nvSpPr>
        <p:spPr>
          <a:xfrm>
            <a:off x="1857356" y="928670"/>
            <a:ext cx="67866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 1830-1840 роках М.Гоголь написав</a:t>
            </a:r>
          </a:p>
          <a:p>
            <a:pPr algn="ctr"/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5 повістей, об'єднаних загальним місцем дії - Санкт-Петербургом, </a:t>
            </a:r>
          </a:p>
          <a:p>
            <a:pPr algn="ctr"/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 також темою «маленької  людини».</a:t>
            </a:r>
          </a:p>
          <a:p>
            <a:pPr algn="ctr"/>
            <a:r>
              <a:rPr lang="uk-UA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Вони увійшли в збірку “Петербурзькі повісті”.</a:t>
            </a:r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785794"/>
            <a:ext cx="8858312" cy="29289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       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Якось Гоголь почув історію про бідного чиновника, який ціною жорсткої економії зібрав гроші і купив собі дорогу рушницю. Але першого ж дня, коли він на човні вирушив Фінською затокою, рушниця упала в воду.  Втрата так засмутила чиновника, що він захворів і був на межі життя і смерті. Товариші дізнались про цю пригоду, зібрали гроші й купили йому таку саму рушницю. </a:t>
            </a:r>
          </a:p>
          <a:p>
            <a:pPr>
              <a:buNone/>
            </a:pP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C:\Users\Админ\Pictures\Рисунок1.pn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23468" t="11767" r="24037" b="5882"/>
          <a:stretch>
            <a:fillRect/>
          </a:stretch>
        </p:blipFill>
        <p:spPr bwMode="auto">
          <a:xfrm>
            <a:off x="1142976" y="0"/>
            <a:ext cx="6072230" cy="10001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кутник 5"/>
          <p:cNvSpPr/>
          <p:nvPr/>
        </p:nvSpPr>
        <p:spPr>
          <a:xfrm>
            <a:off x="142844" y="3714752"/>
            <a:ext cx="3929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Із цієї історії виник задум написати повість, у якій би розповідалось про бідного чиновника, що виплекав собі мрію, а потім утратив бажане.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4" name="Picture 2" descr="D:\Мої документи\Плани і презентації. Зарубіжна література\9 клас\4. Реалізм\3. Гоголь\Гоголь ілюстрації\0_a9bb_a5f52b53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571876"/>
            <a:ext cx="4812084" cy="2786082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7" name="Прямокутник 6"/>
          <p:cNvSpPr/>
          <p:nvPr/>
        </p:nvSpPr>
        <p:spPr>
          <a:xfrm>
            <a:off x="6429388" y="6000768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Іл. Сави Бродського </a:t>
            </a:r>
            <a:endParaRPr lang="ru-RU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al\Favorites\Downloads\i (4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285984" y="3500438"/>
            <a:ext cx="2500330" cy="1820628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285984" y="5143512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b="1" dirty="0" smtClean="0"/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Червяков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А.Чехов 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“Смерть чиновника”</a:t>
            </a:r>
            <a:endParaRPr lang="ru-RU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5" name="Picture 3" descr="C:\Users\Val\Favorites\Downloads\a8fa66d2fad6ecdba73cf75a90f.jpg"/>
          <p:cNvPicPr>
            <a:picLocks noChangeAspect="1" noChangeArrowheads="1"/>
          </p:cNvPicPr>
          <p:nvPr/>
        </p:nvPicPr>
        <p:blipFill>
          <a:blip r:embed="rId4" cstate="print"/>
          <a:srcRect l="20313" t="26011" r="12499" b="17899"/>
          <a:stretch>
            <a:fillRect/>
          </a:stretch>
        </p:blipFill>
        <p:spPr bwMode="auto">
          <a:xfrm>
            <a:off x="6929454" y="1071546"/>
            <a:ext cx="1944370" cy="2286016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786314" y="5429264"/>
            <a:ext cx="2715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Максим Максимович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М. Лермонтов “Герой нашого часу”</a:t>
            </a:r>
          </a:p>
        </p:txBody>
      </p:sp>
      <p:pic>
        <p:nvPicPr>
          <p:cNvPr id="5123" name="Picture 3" descr="C:\Users\Админ\Pictures\Рисунок2.png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 t="14869" b="25662"/>
          <a:stretch>
            <a:fillRect/>
          </a:stretch>
        </p:blipFill>
        <p:spPr bwMode="auto">
          <a:xfrm>
            <a:off x="214282" y="0"/>
            <a:ext cx="8508165" cy="857232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кутник 11"/>
          <p:cNvSpPr/>
          <p:nvPr/>
        </p:nvSpPr>
        <p:spPr>
          <a:xfrm>
            <a:off x="0" y="642918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Тема повісті </a:t>
            </a:r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- трагічна доля «маленької людини» Акакія Акакійовича Башмачкіна. </a:t>
            </a:r>
          </a:p>
        </p:txBody>
      </p:sp>
      <p:sp>
        <p:nvSpPr>
          <p:cNvPr id="14" name="Прямокутник 13"/>
          <p:cNvSpPr/>
          <p:nvPr/>
        </p:nvSpPr>
        <p:spPr>
          <a:xfrm>
            <a:off x="0" y="1357298"/>
            <a:ext cx="67865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Визначення "маленька людина" застосовується до розряду  тих героїв, які займають досить низьке місце в соціальній ієрархії: дрібний чиновник, міщанин або бідний дворянин.</a:t>
            </a:r>
            <a:endParaRPr lang="ru-RU" sz="2400" i="1" dirty="0">
              <a:ln w="10160">
                <a:solidFill>
                  <a:schemeClr val="tx1"/>
                </a:solidFill>
                <a:prstDash val="solid"/>
              </a:ln>
            </a:endParaRPr>
          </a:p>
        </p:txBody>
      </p:sp>
      <p:pic>
        <p:nvPicPr>
          <p:cNvPr id="5125" name="Picture 5" descr="https://24smi.org/public/media/person/2018/05/07/asmrshl2leb3-samson-vyrin.jpg"/>
          <p:cNvPicPr>
            <a:picLocks noChangeAspect="1" noChangeArrowheads="1"/>
          </p:cNvPicPr>
          <p:nvPr/>
        </p:nvPicPr>
        <p:blipFill>
          <a:blip r:embed="rId6"/>
          <a:srcRect t="4721" b="15192"/>
          <a:stretch>
            <a:fillRect/>
          </a:stretch>
        </p:blipFill>
        <p:spPr bwMode="auto">
          <a:xfrm>
            <a:off x="285720" y="3000372"/>
            <a:ext cx="1731889" cy="2288567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-214346" y="5286388"/>
            <a:ext cx="2857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 </a:t>
            </a:r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Самсон  Вирін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О.Пушкін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“Станційний 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наглядач”</a:t>
            </a:r>
            <a:endParaRPr lang="ru-RU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9" name="Picture 9" descr="https://info-shkola.ru/wp-content/uploads/2016/05/%D0%9C%D0%B0%D0%BA%D1%81%D0%B8%D0%BC-%D0%9C%D0%B0%D0%BA%D1%81%D0%B8%D0%BC%D1%8B%D1%87-%D0%BF%D0%BE%D1%81%D0%BB%D0%B5-%D0%B2%D1%81%D1%82%D1%80%D0%B5%D1%87%D0%B8-%D1%81-%D0%9F%D0%B5%D1%87%D0%BE%D1%80%D0%B8%D0%BD%D1%8B%D0%BC-600x600.jpg"/>
          <p:cNvPicPr>
            <a:picLocks noChangeAspect="1" noChangeArrowheads="1"/>
          </p:cNvPicPr>
          <p:nvPr/>
        </p:nvPicPr>
        <p:blipFill>
          <a:blip r:embed="rId7"/>
          <a:srcRect l="18920" r="5405"/>
          <a:stretch>
            <a:fillRect/>
          </a:stretch>
        </p:blipFill>
        <p:spPr bwMode="auto">
          <a:xfrm>
            <a:off x="5000628" y="3071810"/>
            <a:ext cx="1749266" cy="2311530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13" name="Прямокутник 12"/>
          <p:cNvSpPr/>
          <p:nvPr/>
        </p:nvSpPr>
        <p:spPr>
          <a:xfrm>
            <a:off x="7215206" y="3429000"/>
            <a:ext cx="13997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Башмачкін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М.Гоголь</a:t>
            </a:r>
          </a:p>
          <a:p>
            <a:pPr algn="ctr"/>
            <a:r>
              <a:rPr lang="uk-UA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“Шинель”</a:t>
            </a:r>
          </a:p>
        </p:txBody>
      </p:sp>
      <p:pic>
        <p:nvPicPr>
          <p:cNvPr id="1027" name="Picture 3" descr="C:\Users\Админ\Pictures\Фони\b91d7e90b10d712dc5a293d07c294529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05679" y="4214818"/>
            <a:ext cx="1838321" cy="2470471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7" descr="C:\Users\Админ\Pictures\Рисунок2.png"/>
          <p:cNvPicPr>
            <a:picLocks noChangeAspect="1" noChangeArrowheads="1"/>
          </p:cNvPicPr>
          <p:nvPr/>
        </p:nvPicPr>
        <p:blipFill>
          <a:blip r:embed="rId2"/>
          <a:srcRect r="7662"/>
          <a:stretch>
            <a:fillRect/>
          </a:stretch>
        </p:blipFill>
        <p:spPr bwMode="auto">
          <a:xfrm>
            <a:off x="6072198" y="1714488"/>
            <a:ext cx="3071802" cy="2857520"/>
          </a:xfrm>
          <a:prstGeom prst="rect">
            <a:avLst/>
          </a:prstGeom>
          <a:noFill/>
        </p:spPr>
      </p:pic>
      <p:pic>
        <p:nvPicPr>
          <p:cNvPr id="31748" name="Picture 4" descr="C:\Users\Админ\Pictures\Фони\Шаблони\f123c0f4440cbb5e4522f61106da9b93.png"/>
          <p:cNvPicPr>
            <a:picLocks noChangeAspect="1" noChangeArrowheads="1"/>
          </p:cNvPicPr>
          <p:nvPr/>
        </p:nvPicPr>
        <p:blipFill>
          <a:blip r:embed="rId3"/>
          <a:srcRect t="51137"/>
          <a:stretch>
            <a:fillRect/>
          </a:stretch>
        </p:blipFill>
        <p:spPr bwMode="auto">
          <a:xfrm flipH="1">
            <a:off x="357158" y="1142984"/>
            <a:ext cx="4429156" cy="1143008"/>
          </a:xfrm>
          <a:prstGeom prst="rect">
            <a:avLst/>
          </a:prstGeom>
          <a:noFill/>
        </p:spPr>
      </p:pic>
      <p:pic>
        <p:nvPicPr>
          <p:cNvPr id="31746" name="Picture 2" descr="C:\Users\Админ\Pictures\Рисунок3.png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214282" y="0"/>
            <a:ext cx="8188325" cy="1152525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кутник 2"/>
          <p:cNvSpPr/>
          <p:nvPr/>
        </p:nvSpPr>
        <p:spPr>
          <a:xfrm>
            <a:off x="714348" y="1357298"/>
            <a:ext cx="4214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“маленька людина”  </a:t>
            </a:r>
            <a:endParaRPr lang="ru-RU" sz="2800" dirty="0"/>
          </a:p>
        </p:txBody>
      </p:sp>
      <p:pic>
        <p:nvPicPr>
          <p:cNvPr id="31747" name="Picture 3" descr="C:\Users\Админ\Pictures\Фони\Шаблони\f123c0f4440cbb5e4522f61106da9b93.png"/>
          <p:cNvPicPr>
            <a:picLocks noChangeAspect="1" noChangeArrowheads="1"/>
          </p:cNvPicPr>
          <p:nvPr/>
        </p:nvPicPr>
        <p:blipFill>
          <a:blip r:embed="rId3"/>
          <a:srcRect b="48106"/>
          <a:stretch>
            <a:fillRect/>
          </a:stretch>
        </p:blipFill>
        <p:spPr bwMode="auto">
          <a:xfrm>
            <a:off x="4643438" y="1071546"/>
            <a:ext cx="4071966" cy="1214446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5572132" y="1357298"/>
            <a:ext cx="2359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суспільство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8" name="Picture 4" descr="C:\Users\Админ\Pictures\Фони\Прозорі фони\4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2214554"/>
            <a:ext cx="4000528" cy="924575"/>
          </a:xfrm>
          <a:prstGeom prst="rect">
            <a:avLst/>
          </a:prstGeom>
          <a:noFill/>
        </p:spPr>
      </p:pic>
      <p:sp>
        <p:nvSpPr>
          <p:cNvPr id="10" name="Прямокутник 9"/>
          <p:cNvSpPr/>
          <p:nvPr/>
        </p:nvSpPr>
        <p:spPr>
          <a:xfrm>
            <a:off x="2214546" y="2214554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    бунт героя,</a:t>
            </a:r>
          </a:p>
          <a:p>
            <a:pPr algn="ctr">
              <a:buNone/>
            </a:pPr>
            <a:r>
              <a:rPr lang="uk-UA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     повстання смиренного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6" name="Вигнута вліво стрілка 15"/>
          <p:cNvSpPr/>
          <p:nvPr/>
        </p:nvSpPr>
        <p:spPr>
          <a:xfrm>
            <a:off x="2143108" y="1928802"/>
            <a:ext cx="714380" cy="1071570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Вигнута вліво стрілка 16"/>
          <p:cNvSpPr/>
          <p:nvPr/>
        </p:nvSpPr>
        <p:spPr>
          <a:xfrm flipH="1">
            <a:off x="6357950" y="1928802"/>
            <a:ext cx="714380" cy="1071570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9" name="Picture 5" descr="C:\Users\Админ\Pictures\Рисунок4.png"/>
          <p:cNvPicPr>
            <a:picLocks noChangeAspect="1" noChangeArrowheads="1"/>
          </p:cNvPicPr>
          <p:nvPr/>
        </p:nvPicPr>
        <p:blipFill>
          <a:blip r:embed="rId6">
            <a:lum bright="-10000" contrast="20000"/>
          </a:blip>
          <a:srcRect l="39735" r="39293" b="826"/>
          <a:stretch>
            <a:fillRect/>
          </a:stretch>
        </p:blipFill>
        <p:spPr bwMode="auto">
          <a:xfrm>
            <a:off x="3786182" y="3000372"/>
            <a:ext cx="1357322" cy="11430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9" name="Прямокутник 18"/>
          <p:cNvSpPr/>
          <p:nvPr/>
        </p:nvSpPr>
        <p:spPr>
          <a:xfrm>
            <a:off x="357158" y="5214950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n w="1016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Гуманістичний пафос повісті: </a:t>
            </a:r>
            <a:r>
              <a:rPr lang="uk-UA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навіть така людини, як Акакій Акакійович має право на існування і справедливе до себе відношення.</a:t>
            </a:r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1714480" y="4000504"/>
            <a:ext cx="7215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Жодна людина, навіть дуже слабка й мізерна, не заслуговує презирства й знущання; зверхність принижує того, хто дає їй волю.</a:t>
            </a:r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30" name="Picture 6" descr="D:\Мої документи\Плани і презентації. Зарубіжна література\9 клас\4. Реалізм\3. Гоголь\Гоголь ілюстрації\images (6)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142844" y="2071678"/>
            <a:ext cx="1864076" cy="3000396"/>
          </a:xfrm>
          <a:prstGeom prst="rect">
            <a:avLst/>
          </a:prstGeom>
          <a:noFill/>
        </p:spPr>
      </p:pic>
      <p:sp>
        <p:nvSpPr>
          <p:cNvPr id="1033" name="AutoShape 9" descr="https://im0-tub-ua.yandex.net/i?id=4876bbfb3989c789ade61525d49d246c&amp;n=13&amp;exp=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AutoShape 11" descr="http://itd1.mycdn.me/image?id=869314569315&amp;t=20&amp;plc=WEB&amp;tkn=*3aFmKYUWzMpCD8WtM2DBJyKE6w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AutoShape 13" descr="http://itd1.mycdn.me/image?id=869314569315&amp;t=20&amp;plc=WEB&amp;tkn=*3aFmKYUWzMpCD8WtM2DBJyKE6w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AutoShape 15" descr="http://itd1.mycdn.me/image?id=869314569315&amp;t=20&amp;plc=WEB&amp;tkn=*3aFmKYUWzMpCD8WtM2DBJyKE6w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Админ\Pictures\Рисунок1.png"/>
          <p:cNvPicPr>
            <a:picLocks noChangeAspect="1" noChangeArrowheads="1"/>
          </p:cNvPicPr>
          <p:nvPr/>
        </p:nvPicPr>
        <p:blipFill>
          <a:blip r:embed="rId2"/>
          <a:srcRect l="2941" r="2942"/>
          <a:stretch>
            <a:fillRect/>
          </a:stretch>
        </p:blipFill>
        <p:spPr bwMode="auto">
          <a:xfrm>
            <a:off x="0" y="571480"/>
            <a:ext cx="9144000" cy="6286520"/>
          </a:xfrm>
          <a:prstGeom prst="rect">
            <a:avLst/>
          </a:prstGeom>
          <a:noFill/>
        </p:spPr>
      </p:pic>
      <p:sp>
        <p:nvSpPr>
          <p:cNvPr id="7" name="Rectangle 38"/>
          <p:cNvSpPr>
            <a:spLocks noChangeArrowheads="1"/>
          </p:cNvSpPr>
          <p:nvPr/>
        </p:nvSpPr>
        <p:spPr bwMode="auto">
          <a:xfrm>
            <a:off x="357158" y="4857760"/>
            <a:ext cx="2376264" cy="5760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Експозиція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642910" y="3000372"/>
            <a:ext cx="2444428" cy="64807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Зав’язка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Oval 46"/>
          <p:cNvSpPr>
            <a:spLocks noChangeArrowheads="1"/>
          </p:cNvSpPr>
          <p:nvPr/>
        </p:nvSpPr>
        <p:spPr bwMode="auto">
          <a:xfrm>
            <a:off x="5000628" y="857232"/>
            <a:ext cx="3027186" cy="793798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Кульмінація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angle 44"/>
          <p:cNvSpPr>
            <a:spLocks noChangeArrowheads="1"/>
          </p:cNvSpPr>
          <p:nvPr/>
        </p:nvSpPr>
        <p:spPr bwMode="auto">
          <a:xfrm>
            <a:off x="5357818" y="2857496"/>
            <a:ext cx="2448272" cy="5715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Розв’язка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ctangle 4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786446" y="4786322"/>
            <a:ext cx="2376735" cy="5715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Епілог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Блок-схема: документ 13"/>
          <p:cNvSpPr/>
          <p:nvPr/>
        </p:nvSpPr>
        <p:spPr>
          <a:xfrm>
            <a:off x="714348" y="5445224"/>
            <a:ext cx="3571900" cy="912734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Знайомство з героєм та умовами його життя</a:t>
            </a:r>
            <a:r>
              <a:rPr lang="uk-UA" sz="2200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2200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Блок-схема: документ 14"/>
          <p:cNvSpPr/>
          <p:nvPr/>
        </p:nvSpPr>
        <p:spPr>
          <a:xfrm>
            <a:off x="928662" y="3643314"/>
            <a:ext cx="3429024" cy="857256"/>
          </a:xfrm>
          <a:prstGeom prst="flowChartDocumen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Необхідність пошиття нової шинелі.</a:t>
            </a:r>
            <a:endParaRPr lang="ru-RU" sz="2200" i="1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Блок-схема: документ 15"/>
          <p:cNvSpPr/>
          <p:nvPr/>
        </p:nvSpPr>
        <p:spPr>
          <a:xfrm>
            <a:off x="5786446" y="1643050"/>
            <a:ext cx="2592288" cy="857256"/>
          </a:xfrm>
          <a:prstGeom prst="flowChartDocumen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Крадіжка нової шинелі</a:t>
            </a:r>
            <a:endParaRPr lang="ru-RU" sz="2200" i="1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Блок-схема: документ 16"/>
          <p:cNvSpPr/>
          <p:nvPr/>
        </p:nvSpPr>
        <p:spPr>
          <a:xfrm>
            <a:off x="5786446" y="3429000"/>
            <a:ext cx="2786082" cy="857256"/>
          </a:xfrm>
          <a:prstGeom prst="flowChartDocumen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Безуспішні спроби повернути шинель</a:t>
            </a:r>
            <a:endParaRPr lang="ru-RU" sz="2200" i="1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Блок-схема: документ 17"/>
          <p:cNvSpPr/>
          <p:nvPr/>
        </p:nvSpPr>
        <p:spPr>
          <a:xfrm>
            <a:off x="6072198" y="5357826"/>
            <a:ext cx="2643206" cy="792088"/>
          </a:xfrm>
          <a:prstGeom prst="flowChartDocumen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Поява примари-чиновника</a:t>
            </a:r>
            <a:endParaRPr lang="ru-RU" sz="2200" i="1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7158" y="857232"/>
            <a:ext cx="2520280" cy="5760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Розвиток дії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Блок-схема: документ 19"/>
          <p:cNvSpPr/>
          <p:nvPr/>
        </p:nvSpPr>
        <p:spPr>
          <a:xfrm>
            <a:off x="714348" y="1428736"/>
            <a:ext cx="3286148" cy="1214446"/>
          </a:xfrm>
          <a:prstGeom prst="flowChartDocumen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Походи до кравця,</a:t>
            </a:r>
          </a:p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купівля нової шинелі,</a:t>
            </a:r>
          </a:p>
          <a:p>
            <a:pPr algn="ctr"/>
            <a:r>
              <a:rPr lang="uk-UA" sz="22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відвідування іменин.</a:t>
            </a:r>
            <a:endParaRPr lang="ru-RU" sz="2200" i="1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C:\Users\Админ\Pictures\Рисунок2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19527" t="19372" r="18742" b="2360"/>
          <a:stretch>
            <a:fillRect/>
          </a:stretch>
        </p:blipFill>
        <p:spPr bwMode="auto">
          <a:xfrm>
            <a:off x="1142976" y="0"/>
            <a:ext cx="7000924" cy="10001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053" name="AutoShape 5" descr="https://autogear.ru/misc/i/gallery/65831/23622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56" name="AutoShape 8" descr="https://i.pinimg.com/originals/98/99/8f/98998ff5a39beb6cc34851e376a54c4d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\Pictures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989" y="2500307"/>
            <a:ext cx="9169988" cy="435769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4282" y="857232"/>
            <a:ext cx="8715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Маленька людина, затерта великими будинками, розтоптана “великими” чиновниками живе у Петербурзі, служить в  департаменті. </a:t>
            </a:r>
          </a:p>
          <a:p>
            <a:pPr algn="ctr"/>
            <a:r>
              <a:rPr lang="uk-UA" sz="24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Акакій Акакійович – піщинка у цьому величезному місті, його завдання – вижити в нерівній боротьбі за існування.</a:t>
            </a:r>
            <a:endParaRPr lang="ru-RU" sz="2400" i="1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266" name="AutoShape 2" descr="http://900igr.net/up/datai/80294/0012-010-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6" name="Picture 2" descr="C:\Users\Админ\Pictures\45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20541" t="12197" r="15004" b="8538"/>
          <a:stretch>
            <a:fillRect/>
          </a:stretch>
        </p:blipFill>
        <p:spPr bwMode="auto">
          <a:xfrm>
            <a:off x="1500166" y="0"/>
            <a:ext cx="6500858" cy="9286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кутник 6"/>
          <p:cNvSpPr/>
          <p:nvPr/>
        </p:nvSpPr>
        <p:spPr>
          <a:xfrm>
            <a:off x="285720" y="5929330"/>
            <a:ext cx="2640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Іл. Сави Бродського </a:t>
            </a:r>
            <a:endParaRPr lang="ru-RU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1142984"/>
            <a:ext cx="87154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“… в одному департаменті служив один чиновник, не можна сказати, щоб дуже визначний, низенький на зріст, трохи рябуватий, трохи рудуватий, трохи навіть з вигляду підсліпуватий, з невеличкою лисиною на лобі, із зморшками по обидва боки щік і з кольором обличчя, як то кажуть, гемороїдальним”.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7" name="Picture 1" descr="C:\Users\Админ\Pictures\Рисунок4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32531" t="13478" r="30863" b="52830"/>
          <a:stretch>
            <a:fillRect/>
          </a:stretch>
        </p:blipFill>
        <p:spPr bwMode="auto">
          <a:xfrm>
            <a:off x="2285984" y="214290"/>
            <a:ext cx="4554302" cy="71435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219" name="Picture 3" descr="C:\Users\Админ\Pictures\255 (1).jpg"/>
          <p:cNvPicPr>
            <a:picLocks noChangeAspect="1" noChangeArrowheads="1"/>
          </p:cNvPicPr>
          <p:nvPr/>
        </p:nvPicPr>
        <p:blipFill>
          <a:blip r:embed="rId4"/>
          <a:srcRect l="16068"/>
          <a:stretch>
            <a:fillRect/>
          </a:stretch>
        </p:blipFill>
        <p:spPr bwMode="auto">
          <a:xfrm>
            <a:off x="5643570" y="3500438"/>
            <a:ext cx="3215433" cy="2872746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9222" name="Picture 6" descr="http://kinodisk.com/shots/E568_03.jpg"/>
          <p:cNvPicPr>
            <a:picLocks noChangeAspect="1" noChangeArrowheads="1"/>
          </p:cNvPicPr>
          <p:nvPr/>
        </p:nvPicPr>
        <p:blipFill>
          <a:blip r:embed="rId5"/>
          <a:srcRect l="2857" t="16071" r="1428" b="5357"/>
          <a:stretch>
            <a:fillRect/>
          </a:stretch>
        </p:blipFill>
        <p:spPr bwMode="auto">
          <a:xfrm>
            <a:off x="285720" y="3500438"/>
            <a:ext cx="4643470" cy="2867387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9224" name="Picture 8" descr="C:\Users\Админ\Pictures\Pictures\artage-io-thumb-82b41f0e29f7594721f51964a8c2cc6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9124" y="5000636"/>
            <a:ext cx="1625600" cy="1435100"/>
          </a:xfrm>
          <a:prstGeom prst="rect">
            <a:avLst/>
          </a:prstGeom>
          <a:noFill/>
        </p:spPr>
      </p:pic>
      <p:pic>
        <p:nvPicPr>
          <p:cNvPr id="2050" name="Picture 2" descr="C:\Users\Админ\Pictures\Рисунок2.png"/>
          <p:cNvPicPr>
            <a:picLocks noChangeAspect="1" noChangeArrowheads="1"/>
          </p:cNvPicPr>
          <p:nvPr/>
        </p:nvPicPr>
        <p:blipFill>
          <a:blip r:embed="rId7">
            <a:lum bright="-20000" contrast="20000"/>
          </a:blip>
          <a:srcRect/>
          <a:stretch>
            <a:fillRect/>
          </a:stretch>
        </p:blipFill>
        <p:spPr bwMode="auto">
          <a:xfrm>
            <a:off x="571472" y="500042"/>
            <a:ext cx="8143932" cy="840212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4071942"/>
            <a:ext cx="571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>
                  <a:solidFill>
                    <a:schemeClr val="tx1"/>
                  </a:solidFill>
                </a:ln>
              </a:rPr>
              <a:t>Ім’я  Акакій в перекладі з грецької означає “невинний”, “незлостивий”;</a:t>
            </a:r>
          </a:p>
          <a:p>
            <a:pPr algn="ctr"/>
            <a:r>
              <a:rPr lang="uk-UA" sz="2400" dirty="0" smtClean="0">
                <a:ln>
                  <a:solidFill>
                    <a:schemeClr val="tx1"/>
                  </a:solidFill>
                </a:ln>
              </a:rPr>
              <a:t> в російських святцях – “смиренний”.</a:t>
            </a:r>
            <a:endParaRPr lang="ru-RU" dirty="0"/>
          </a:p>
        </p:txBody>
      </p:sp>
      <p:pic>
        <p:nvPicPr>
          <p:cNvPr id="8" name="Picture 2" descr="F:\тема маленького человека\030efe6dde97c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6071120" y="4286256"/>
            <a:ext cx="2788468" cy="1785950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7" name="Прямокутник 6"/>
          <p:cNvSpPr/>
          <p:nvPr/>
        </p:nvSpPr>
        <p:spPr>
          <a:xfrm>
            <a:off x="285720" y="857232"/>
            <a:ext cx="885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n>
                  <a:solidFill>
                    <a:schemeClr val="tx1"/>
                  </a:solidFill>
                </a:ln>
              </a:rPr>
              <a:t>Башмачкін – “маленька людина”, чиновник нищого класу.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142844" y="5286388"/>
            <a:ext cx="59293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“Дитину охрестили, причому вона заплакала й так скривилася, немов передчувала, що буде титулярним  радником”.</a:t>
            </a:r>
          </a:p>
        </p:txBody>
      </p:sp>
      <p:pic>
        <p:nvPicPr>
          <p:cNvPr id="8193" name="Picture 1" descr="D:\Мої документи\Плани і презентації. Зарубіжна література\9 клас\4. Реалізм\3. Гоголь\Гоголь ілюстрації\p_F.jp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/>
          <a:stretch>
            <a:fillRect/>
          </a:stretch>
        </p:blipFill>
        <p:spPr bwMode="auto">
          <a:xfrm>
            <a:off x="214282" y="1428736"/>
            <a:ext cx="3143272" cy="242688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12" name="Прямокутник 11"/>
          <p:cNvSpPr/>
          <p:nvPr/>
        </p:nvSpPr>
        <p:spPr>
          <a:xfrm>
            <a:off x="3357554" y="1428736"/>
            <a:ext cx="56435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Ім’я  йому дали Акакій . Коли дитину хрестили, матері запропонували на вибір якісь  дуже дивні імена: Мокій, Сосій, Хоздазат... Тоді вона вирішила, що  хлопчик зватиметься так, як батько його – Акакій Акакійович.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8195" name="Picture 3" descr="C:\Users\Админ\Pictures\Рисунок7.png"/>
          <p:cNvPicPr>
            <a:picLocks noChangeAspect="1" noChangeArrowheads="1"/>
          </p:cNvPicPr>
          <p:nvPr/>
        </p:nvPicPr>
        <p:blipFill>
          <a:blip r:embed="rId4">
            <a:lum bright="-30000" contrast="30000"/>
          </a:blip>
          <a:srcRect/>
          <a:stretch>
            <a:fillRect/>
          </a:stretch>
        </p:blipFill>
        <p:spPr bwMode="auto">
          <a:xfrm>
            <a:off x="0" y="0"/>
            <a:ext cx="8846697" cy="857232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Pictures\Рисунок1.png"/>
          <p:cNvPicPr>
            <a:picLocks noChangeAspect="1" noChangeArrowheads="1"/>
          </p:cNvPicPr>
          <p:nvPr/>
        </p:nvPicPr>
        <p:blipFill>
          <a:blip r:embed="rId2">
            <a:lum bright="-20000" contrast="30000"/>
          </a:blip>
          <a:srcRect/>
          <a:stretch>
            <a:fillRect/>
          </a:stretch>
        </p:blipFill>
        <p:spPr bwMode="auto">
          <a:xfrm>
            <a:off x="1357290" y="0"/>
            <a:ext cx="5864225" cy="90805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5" name="Прямокутник 4"/>
          <p:cNvSpPr/>
          <p:nvPr/>
        </p:nvSpPr>
        <p:spPr>
          <a:xfrm>
            <a:off x="285720" y="714356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Він був “довічний”  титулярний радник.  На посаді чиновника для письма прослужив усе життя в одному департаменті, отримував 400 карбованців на рік.</a:t>
            </a:r>
          </a:p>
          <a:p>
            <a:pPr algn="ctr">
              <a:buNone/>
            </a:pPr>
            <a:r>
              <a:rPr lang="uk-UA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     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214282" y="1785926"/>
            <a:ext cx="892971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i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“Мало сказати: він служив ретельно, ні, він служив з любов‘ю. </a:t>
            </a:r>
            <a:r>
              <a:rPr lang="uk-UA" sz="22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Там, у цьому переписуванні, йому ввижався якийсь свій розмаїтий і приємний світ. Насолода відбивалась на обличчі його; деякі літери у нього були фаворити, до яких коли він добирався, то був сам не свій і підсміювався, і підморгував, і помагав губами, так що в обличчі його, здавалося, можна було прочитати кожну літеру, яку виводило перо його”. </a:t>
            </a:r>
            <a:endParaRPr lang="ru-RU" sz="22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sz="2400" i="1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Picture 2" descr="C:\Users\Val\Favorites\Downloads\images (5)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4282" y="4286256"/>
            <a:ext cx="2716467" cy="2071702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10" name="Picture 2" descr="D:\Мої документи\Плани і презентації. Зарубіжна література\9 клас\4. Реалізм\3. Гоголь\Гоголь ілюстрації\Гоголь Ревізор\maxresdefault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4286256"/>
            <a:ext cx="3143272" cy="2056887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1028" name="Picture 4" descr="D:\Мої документи\Плани і презентації. Зарубіжна література\9 клас\4. Реалізм\3. Гоголь\Гоголь ілюстрації\i (13).jpg"/>
          <p:cNvPicPr>
            <a:picLocks noChangeAspect="1" noChangeArrowheads="1"/>
          </p:cNvPicPr>
          <p:nvPr/>
        </p:nvPicPr>
        <p:blipFill>
          <a:blip r:embed="rId5"/>
          <a:srcRect l="2389" t="3488" r="2069" b="2325"/>
          <a:stretch>
            <a:fillRect/>
          </a:stretch>
        </p:blipFill>
        <p:spPr bwMode="auto">
          <a:xfrm>
            <a:off x="2928926" y="4286256"/>
            <a:ext cx="3071834" cy="2073488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785794"/>
            <a:ext cx="3429024" cy="40719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1. Начальники</a:t>
            </a:r>
          </a:p>
          <a:p>
            <a:pPr algn="just">
              <a:buNone/>
            </a:pPr>
            <a:endParaRPr lang="uk-UA" sz="18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2. Помічник столоначальника</a:t>
            </a:r>
            <a:endParaRPr lang="ru-RU" sz="23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endParaRPr lang="uk-UA" sz="16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3. Сторожі </a:t>
            </a:r>
          </a:p>
          <a:p>
            <a:pPr>
              <a:buNone/>
            </a:pPr>
            <a:endParaRPr lang="uk-UA" sz="16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4. Молоді чиновники</a:t>
            </a:r>
            <a:endParaRPr lang="uk-UA" sz="23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43306" y="785794"/>
            <a:ext cx="5500694" cy="42765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  Підсміювалися й глузували з нього.</a:t>
            </a:r>
            <a:endParaRPr lang="ru-RU" sz="23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endParaRPr lang="uk-UA" sz="10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  Не тільки не вставали з місця, коли він проходив, але навіть і не дивились на нього.</a:t>
            </a:r>
          </a:p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  Просто тикав йому під ніс папери, не сказавши навіть: «перепишіть».</a:t>
            </a:r>
          </a:p>
          <a:p>
            <a:pPr>
              <a:buNone/>
            </a:pPr>
            <a:r>
              <a:rPr lang="uk-UA" sz="23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  Поводилися з ним якось холодно-деспотично. </a:t>
            </a:r>
            <a:endParaRPr lang="ru-RU" sz="23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b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2071670" y="1500174"/>
            <a:ext cx="2286016" cy="1428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43108" y="2285992"/>
            <a:ext cx="1571636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928794" y="1857364"/>
            <a:ext cx="2071702" cy="10715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1961663" y="1538743"/>
            <a:ext cx="2291716" cy="16430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76" name="Picture 4" descr="C:\Users\Админ\Pictures\Рисунок4.png"/>
          <p:cNvPicPr>
            <a:picLocks noChangeAspect="1" noChangeArrowheads="1"/>
          </p:cNvPicPr>
          <p:nvPr/>
        </p:nvPicPr>
        <p:blipFill>
          <a:blip r:embed="rId2">
            <a:lum bright="-20000" contrast="20000"/>
          </a:blip>
          <a:srcRect t="23435"/>
          <a:stretch>
            <a:fillRect/>
          </a:stretch>
        </p:blipFill>
        <p:spPr bwMode="auto">
          <a:xfrm>
            <a:off x="1785918" y="214290"/>
            <a:ext cx="5741987" cy="70011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24" name="Прямокутник 23"/>
          <p:cNvSpPr/>
          <p:nvPr/>
        </p:nvSpPr>
        <p:spPr>
          <a:xfrm>
            <a:off x="3714744" y="4000504"/>
            <a:ext cx="52863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“Тільки коли занадто вже нестерпний був жарт, коли штовхали його під руку, заважаючи провадити своє діло, він промовляв: </a:t>
            </a:r>
            <a:r>
              <a:rPr lang="uk-UA" sz="2200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«Облиште мене, і навіщо ви мене кривдите»</a:t>
            </a:r>
            <a:r>
              <a:rPr lang="uk-UA" sz="22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”.</a:t>
            </a:r>
            <a:r>
              <a:rPr lang="uk-UA" sz="2200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2200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8" name="Picture 6" descr="C:\Users\Админ\Pictures\11im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00504"/>
            <a:ext cx="3429024" cy="2286016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25" name="Прямокутник 24"/>
          <p:cNvSpPr/>
          <p:nvPr/>
        </p:nvSpPr>
        <p:spPr>
          <a:xfrm>
            <a:off x="3929026" y="5643578"/>
            <a:ext cx="52149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“… і в цих проникливих словах бриніли інші слова: </a:t>
            </a:r>
            <a:r>
              <a:rPr lang="uk-UA" sz="2200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«я брат твій» </a:t>
            </a:r>
            <a:r>
              <a:rPr lang="uk-UA" sz="22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“.</a:t>
            </a:r>
            <a:endParaRPr lang="ru-RU" sz="2200" dirty="0">
              <a:ln w="10160"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2857488" y="2143116"/>
            <a:ext cx="60722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Папір, перо і чорнило становили сенс його життя.  Прийшовши додому і абияк пообідавши, він  сідав і весь вечір писав. Лягаючи спати, думав про документи, які переписуватиме наступного дня. 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85720" y="642918"/>
            <a:ext cx="8715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Акакію Акакійовичу було вже далеко за п’ятдесят.   Жив він самотньо, отримував 36 карбованців щомісячно; цих грошей ледь вистачало на оплату житла, яке він винаймав у семидесятирічної хазяйки.</a:t>
            </a:r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4" name="Picture 4" descr="D:\Мої документи\Плани і презентації. Зарубіжна література\9 клас\4. Реалізм\3. Гоголь\Гоголь ілюстрації\Шинель-краткое-содержание.-Акакий-Акакиевич-Башмачкин.-Худ.П.-Боклевск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2285992"/>
            <a:ext cx="2533334" cy="2994486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14" name="Прямокутник 13"/>
          <p:cNvSpPr/>
          <p:nvPr/>
        </p:nvSpPr>
        <p:spPr>
          <a:xfrm>
            <a:off x="3071802" y="4143380"/>
            <a:ext cx="57150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“Ні разу за життя не звернув він уваги на те, що діється й відбувається кожного дня на вулиці…”</a:t>
            </a:r>
            <a:endParaRPr lang="ru-RU" sz="2200" i="1" dirty="0">
              <a:ln w="1016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0" y="5286388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“…навіть тоді, коли все прагне розважитись, Акакій Акакійович не віддавався ніякій розвазі. Ніхто не міг сказати, щоб </a:t>
            </a:r>
          </a:p>
          <a:p>
            <a:pPr algn="ctr"/>
            <a:r>
              <a:rPr lang="uk-UA" sz="22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коли-небудь бачив його на якому-небудь вечорі”.</a:t>
            </a:r>
            <a:endParaRPr lang="ru-RU" sz="2200" i="1" dirty="0" smtClean="0">
              <a:ln w="1016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2529" name="Picture 1" descr="C:\Users\Админ\Pictures\21.png"/>
          <p:cNvPicPr>
            <a:picLocks noChangeAspect="1" noChangeArrowheads="1"/>
          </p:cNvPicPr>
          <p:nvPr/>
        </p:nvPicPr>
        <p:blipFill>
          <a:blip r:embed="rId3">
            <a:lum bright="-30000" contrast="20000"/>
          </a:blip>
          <a:srcRect t="19964" b="13500"/>
          <a:stretch>
            <a:fillRect/>
          </a:stretch>
        </p:blipFill>
        <p:spPr bwMode="auto">
          <a:xfrm>
            <a:off x="1500166" y="142852"/>
            <a:ext cx="5781930" cy="642941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Pictures\Рисунок5.png"/>
          <p:cNvPicPr>
            <a:picLocks noChangeAspect="1" noChangeArrowheads="1"/>
          </p:cNvPicPr>
          <p:nvPr/>
        </p:nvPicPr>
        <p:blipFill>
          <a:blip r:embed="rId3">
            <a:lum bright="-10000" contrast="10000"/>
          </a:blip>
          <a:srcRect l="31967" t="21166" r="28689" b="1215"/>
          <a:stretch>
            <a:fillRect/>
          </a:stretch>
        </p:blipFill>
        <p:spPr bwMode="auto">
          <a:xfrm>
            <a:off x="2571736" y="0"/>
            <a:ext cx="4052378" cy="9286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099" name="Picture 3" descr="C:\Users\Админ\Pictures\шинель Гоголя\cover1_325_45.png"/>
          <p:cNvPicPr>
            <a:picLocks noChangeAspect="1" noChangeArrowheads="1"/>
          </p:cNvPicPr>
          <p:nvPr/>
        </p:nvPicPr>
        <p:blipFill>
          <a:blip r:embed="rId4" cstate="print"/>
          <a:srcRect l="4940"/>
          <a:stretch>
            <a:fillRect/>
          </a:stretch>
        </p:blipFill>
        <p:spPr bwMode="auto">
          <a:xfrm flipH="1">
            <a:off x="4857752" y="3143248"/>
            <a:ext cx="4081983" cy="325253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</p:pic>
      <p:sp>
        <p:nvSpPr>
          <p:cNvPr id="4" name="Прямокутник 3"/>
          <p:cNvSpPr/>
          <p:nvPr/>
        </p:nvSpPr>
        <p:spPr>
          <a:xfrm>
            <a:off x="0" y="1285860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 smtClean="0"/>
              <a:t> 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Коли в Петербурзі вдарили морози, Башмачкін потрапив у складне становище. Його одяг був зношений до дірок. Шинель витерлась на плечах і спині, рукава рвалися на ліктях.  Кравець заявив, що "ремонтувати не можна", потрібна нова шинель. І ціну назвав - 80 карбованців. 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85720" y="642918"/>
            <a:ext cx="85725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“Так проходило мирне життя чоловіка, що, з чотирмастами жалування, умів бути задоволеним з своєї долі…”</a:t>
            </a:r>
            <a:endParaRPr lang="ru-RU" sz="2200" i="1" dirty="0">
              <a:ln w="1016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0" y="3286124"/>
            <a:ext cx="47863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“На слові «нову» Акакієві Акакійовичу потемніло в очах, і все, що було в кімнаті, так і пішло перед ним плутатися”. </a:t>
            </a:r>
            <a:endParaRPr lang="ru-RU" sz="2200" i="1" dirty="0">
              <a:ln w="1016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57158" y="4786322"/>
            <a:ext cx="435771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i="1" u="none" strike="noStrike" normalizeH="0" baseline="0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ea typeface="Arial" pitchFamily="34" charset="0"/>
                <a:cs typeface="Arial" pitchFamily="34" charset="0"/>
              </a:rPr>
              <a:t>«Як же нову?» сказав він, все ще ніби перебуваючи уві сні: «у мене ж і грошей на це нема».</a:t>
            </a:r>
            <a:endParaRPr kumimoji="0" lang="uk-UA" sz="2200" i="1" u="none" strike="noStrike" normalizeH="0" baseline="0" dirty="0" smtClean="0">
              <a:ln w="1016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Users\Админ\Pictures\Рисунок7.pn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0" y="-46650"/>
            <a:ext cx="8643966" cy="1003913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7" name="Округлений прямокутник 6"/>
          <p:cNvSpPr/>
          <p:nvPr/>
        </p:nvSpPr>
        <p:spPr>
          <a:xfrm>
            <a:off x="428596" y="1357298"/>
            <a:ext cx="2286016" cy="11430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4о карбованців,</a:t>
            </a:r>
          </a:p>
          <a:p>
            <a:pPr algn="ctr"/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може трішки більше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3214646" y="1285860"/>
            <a:ext cx="592935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Кілька років заощаджував з кожного карбованця по шажку.</a:t>
            </a:r>
          </a:p>
          <a:p>
            <a:r>
              <a:rPr lang="uk-UA" sz="20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Шажок - монета вартістю півкопійки.</a:t>
            </a:r>
            <a:endParaRPr lang="ru-RU" sz="2000" i="1" dirty="0"/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428596" y="2714620"/>
            <a:ext cx="2357454" cy="9286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4о карбованців</a:t>
            </a:r>
          </a:p>
          <a:p>
            <a:pPr algn="ctr"/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1" name="Прямокутник 10"/>
          <p:cNvSpPr/>
          <p:nvPr/>
        </p:nvSpPr>
        <p:spPr>
          <a:xfrm>
            <a:off x="3428992" y="3000372"/>
            <a:ext cx="55721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uk-UA" sz="24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голодувати вечорами, вивести з ужитку  навіть чай;</a:t>
            </a:r>
          </a:p>
          <a:p>
            <a:pPr>
              <a:buFont typeface="Wingdings" pitchFamily="2" charset="2"/>
              <a:buChar char="§"/>
            </a:pPr>
            <a:r>
              <a:rPr lang="uk-UA" sz="24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не світити ввечері свічки; </a:t>
            </a:r>
          </a:p>
          <a:p>
            <a:pPr>
              <a:buFont typeface="Wingdings" pitchFamily="2" charset="2"/>
              <a:buChar char="§"/>
            </a:pPr>
            <a:r>
              <a:rPr lang="uk-UA" sz="2400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24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ступати мало не навшпиньках, щоб не стерти підметки;</a:t>
            </a:r>
          </a:p>
          <a:p>
            <a:pPr>
              <a:buFont typeface="Wingdings" pitchFamily="2" charset="2"/>
              <a:buChar char="§"/>
            </a:pPr>
            <a:r>
              <a:rPr lang="uk-UA" sz="2400" i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якомога рідше віддавати білизну для прання. </a:t>
            </a:r>
            <a:endParaRPr lang="ru-RU" sz="2400" i="1" dirty="0" smtClean="0">
              <a:ln w="1016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2400" i="1" dirty="0"/>
          </a:p>
        </p:txBody>
      </p:sp>
      <p:sp>
        <p:nvSpPr>
          <p:cNvPr id="16" name="Прямокутник 15"/>
          <p:cNvSpPr/>
          <p:nvPr/>
        </p:nvSpPr>
        <p:spPr>
          <a:xfrm>
            <a:off x="3357554" y="2571744"/>
            <a:ext cx="5643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Зменшити заведені витрати </a:t>
            </a:r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Вигнута донизу стрілка 17"/>
          <p:cNvSpPr/>
          <p:nvPr/>
        </p:nvSpPr>
        <p:spPr>
          <a:xfrm>
            <a:off x="2571736" y="2857496"/>
            <a:ext cx="857256" cy="357190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Вигнута донизу стрілка 18"/>
          <p:cNvSpPr/>
          <p:nvPr/>
        </p:nvSpPr>
        <p:spPr>
          <a:xfrm>
            <a:off x="2500298" y="1571612"/>
            <a:ext cx="785818" cy="357190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3357554" y="5572140"/>
            <a:ext cx="57864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200" i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Директор призначив винагороду  у розмірі 60 крб. — замість звичайних 40.</a:t>
            </a:r>
            <a:endParaRPr lang="ru-RU" sz="2200" i="1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9" name="Picture 3" descr="C:\Users\Админ\Pictures\Рисунок8.png"/>
          <p:cNvPicPr>
            <a:picLocks noChangeAspect="1" noChangeArrowheads="1"/>
          </p:cNvPicPr>
          <p:nvPr/>
        </p:nvPicPr>
        <p:blipFill>
          <a:blip r:embed="rId3">
            <a:lum bright="-10000" contrast="10000"/>
          </a:blip>
          <a:srcRect/>
          <a:stretch>
            <a:fillRect/>
          </a:stretch>
        </p:blipFill>
        <p:spPr bwMode="auto">
          <a:xfrm>
            <a:off x="1214414" y="500042"/>
            <a:ext cx="7135929" cy="857256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9458" name="Picture 2" descr="http://www.booksiti.net.ru/books/61062325.jpg"/>
          <p:cNvPicPr>
            <a:picLocks noChangeAspect="1" noChangeArrowheads="1"/>
          </p:cNvPicPr>
          <p:nvPr/>
        </p:nvPicPr>
        <p:blipFill>
          <a:blip r:embed="rId4"/>
          <a:srcRect t="10739" r="31742" b="46307"/>
          <a:stretch>
            <a:fillRect/>
          </a:stretch>
        </p:blipFill>
        <p:spPr bwMode="auto">
          <a:xfrm flipH="1">
            <a:off x="214282" y="3714726"/>
            <a:ext cx="3143271" cy="2714646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9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0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6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7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3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4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0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1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ий процес 6"/>
          <p:cNvSpPr/>
          <p:nvPr/>
        </p:nvSpPr>
        <p:spPr>
          <a:xfrm>
            <a:off x="428596" y="1714488"/>
            <a:ext cx="5357850" cy="642942"/>
          </a:xfrm>
          <a:prstGeom prst="flowChartAlternateProces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Зникли сумніви і вагання.</a:t>
            </a:r>
          </a:p>
        </p:txBody>
      </p:sp>
      <p:sp>
        <p:nvSpPr>
          <p:cNvPr id="6" name="Блок-схема: альтернативний процес 5"/>
          <p:cNvSpPr/>
          <p:nvPr/>
        </p:nvSpPr>
        <p:spPr>
          <a:xfrm>
            <a:off x="428596" y="500042"/>
            <a:ext cx="5429288" cy="928694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0" y="4357694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“…він живився духовно, носячи в думках своїх вічну ідею майбутньої шинелі. З того часу неначе він одружився, неначе якась інша людина присутня була з ним, неначе він був не сам, </a:t>
            </a:r>
          </a:p>
          <a:p>
            <a:pPr algn="ctr"/>
            <a:r>
              <a:rPr lang="uk-UA" sz="22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 якась приємна подруга життя згодилася з ним проходити разом життєву путь, — і подруга ця була не хто інша, як та ж шинель на товстій ваті, на міцній підкладці, що її й не зносити”. </a:t>
            </a:r>
            <a:endParaRPr lang="ru-RU" sz="2200" i="1" dirty="0">
              <a:ln w="10160">
                <a:solidFill>
                  <a:schemeClr val="tx1"/>
                </a:solidFill>
                <a:prstDash val="solid"/>
              </a:ln>
            </a:endParaRPr>
          </a:p>
        </p:txBody>
      </p:sp>
      <p:pic>
        <p:nvPicPr>
          <p:cNvPr id="35842" name="Picture 2" descr="D:\Мої документи\Плани і презентації. Зарубіжна література\9 клас\4. Реалізм\3. Гоголь\Гоголь ілюстрації\2751326.jpg"/>
          <p:cNvPicPr>
            <a:picLocks noChangeAspect="1" noChangeArrowheads="1"/>
          </p:cNvPicPr>
          <p:nvPr/>
        </p:nvPicPr>
        <p:blipFill>
          <a:blip r:embed="rId2">
            <a:lum bright="20000" contrast="20000"/>
          </a:blip>
          <a:srcRect/>
          <a:stretch>
            <a:fillRect/>
          </a:stretch>
        </p:blipFill>
        <p:spPr bwMode="auto">
          <a:xfrm flipH="1">
            <a:off x="6000760" y="285728"/>
            <a:ext cx="2862201" cy="4050939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4" name="Прямокутник 3"/>
          <p:cNvSpPr/>
          <p:nvPr/>
        </p:nvSpPr>
        <p:spPr>
          <a:xfrm>
            <a:off x="214282" y="500042"/>
            <a:ext cx="592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Акакій Акакійович став жвавіший, твердіший за характером.</a:t>
            </a:r>
            <a:endParaRPr lang="uk-UA" sz="24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Блок-схема: альтернативний процес 7"/>
          <p:cNvSpPr/>
          <p:nvPr/>
        </p:nvSpPr>
        <p:spPr>
          <a:xfrm>
            <a:off x="357158" y="2643182"/>
            <a:ext cx="5429288" cy="612648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З’явилися сміливі  і відважні думки.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" name="Блок-схема: альтернативний процес 9"/>
          <p:cNvSpPr/>
          <p:nvPr/>
        </p:nvSpPr>
        <p:spPr>
          <a:xfrm>
            <a:off x="428596" y="3500438"/>
            <a:ext cx="5357850" cy="785818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Почав усміхатися — чого з ним раніше ніколи не траплялося.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дмин\Pictures\11.pn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 flipH="1">
            <a:off x="7000892" y="3214686"/>
            <a:ext cx="1857388" cy="3294063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кутник 4"/>
          <p:cNvSpPr/>
          <p:nvPr/>
        </p:nvSpPr>
        <p:spPr>
          <a:xfrm>
            <a:off x="3857620" y="1428736"/>
            <a:ext cx="52863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uk-UA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Башмачкін разом із Петровичем купили гарного сукна , коленкору на підкладку.   Замість дорогої куниці - найкращу кішку, яка здаля могла видатись за куницю. 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357158" y="357166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“Ще яких-небудь два-три місяці невеликого голодування — і в Акакія Акакійовича набралось, справді, близько восьмидесяти карбованців”.</a:t>
            </a:r>
          </a:p>
        </p:txBody>
      </p:sp>
      <p:pic>
        <p:nvPicPr>
          <p:cNvPr id="1027" name="Picture 3" descr="D:\Мої документи\Плани і презентації. Зарубіжна література\9 клас\4. Реалізм\3. Гоголь\Гоголь ілюстрації\img19.jpg"/>
          <p:cNvPicPr>
            <a:picLocks noChangeAspect="1" noChangeArrowheads="1"/>
          </p:cNvPicPr>
          <p:nvPr/>
        </p:nvPicPr>
        <p:blipFill>
          <a:blip r:embed="rId3"/>
          <a:srcRect l="11719" t="12500" r="11718" b="12500"/>
          <a:stretch>
            <a:fillRect/>
          </a:stretch>
        </p:blipFill>
        <p:spPr bwMode="auto">
          <a:xfrm>
            <a:off x="214282" y="1571612"/>
            <a:ext cx="3597697" cy="2643206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1028" name="Picture 4" descr="C:\Users\Админ\Pictures\Рисунок21.png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142844" y="3500438"/>
            <a:ext cx="6929486" cy="2797175"/>
          </a:xfrm>
          <a:prstGeom prst="rect">
            <a:avLst/>
          </a:prstGeom>
          <a:noFill/>
        </p:spPr>
      </p:pic>
      <p:pic>
        <p:nvPicPr>
          <p:cNvPr id="1029" name="Picture 5" descr="C:\Users\Админ\Pictures\Рисунок1.png"/>
          <p:cNvPicPr>
            <a:picLocks noChangeAspect="1" noChangeArrowheads="1"/>
          </p:cNvPicPr>
          <p:nvPr/>
        </p:nvPicPr>
        <p:blipFill>
          <a:blip r:embed="rId5">
            <a:lum bright="-20000" contrast="40000"/>
          </a:blip>
          <a:srcRect/>
          <a:stretch>
            <a:fillRect/>
          </a:stretch>
        </p:blipFill>
        <p:spPr bwMode="auto">
          <a:xfrm>
            <a:off x="357158" y="4214818"/>
            <a:ext cx="1511300" cy="622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0" name="Picture 6" descr="C:\Users\Админ\Pictures\Рисунок7.png"/>
          <p:cNvPicPr>
            <a:picLocks noChangeAspect="1" noChangeArrowheads="1"/>
          </p:cNvPicPr>
          <p:nvPr/>
        </p:nvPicPr>
        <p:blipFill>
          <a:blip r:embed="rId6">
            <a:lum bright="-20000" contrast="40000"/>
          </a:blip>
          <a:srcRect/>
          <a:stretch>
            <a:fillRect/>
          </a:stretch>
        </p:blipFill>
        <p:spPr bwMode="auto">
          <a:xfrm>
            <a:off x="1285852" y="4857760"/>
            <a:ext cx="1682750" cy="6429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1" name="Picture 7" descr="C:\Users\Админ\Pictures\Рисунок2.png"/>
          <p:cNvPicPr>
            <a:picLocks noChangeAspect="1" noChangeArrowheads="1"/>
          </p:cNvPicPr>
          <p:nvPr/>
        </p:nvPicPr>
        <p:blipFill>
          <a:blip r:embed="rId7">
            <a:lum bright="-20000" contrast="40000"/>
          </a:blip>
          <a:srcRect/>
          <a:stretch>
            <a:fillRect/>
          </a:stretch>
        </p:blipFill>
        <p:spPr bwMode="auto">
          <a:xfrm>
            <a:off x="2071670" y="4214818"/>
            <a:ext cx="2286016" cy="6429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2" name="Picture 8" descr="C:\Users\Админ\Pictures\Рисунок3.png"/>
          <p:cNvPicPr>
            <a:picLocks noChangeAspect="1" noChangeArrowheads="1"/>
          </p:cNvPicPr>
          <p:nvPr/>
        </p:nvPicPr>
        <p:blipFill>
          <a:blip r:embed="rId8">
            <a:lum bright="-20000" contrast="40000"/>
          </a:blip>
          <a:srcRect t="11111"/>
          <a:stretch>
            <a:fillRect/>
          </a:stretch>
        </p:blipFill>
        <p:spPr bwMode="auto">
          <a:xfrm>
            <a:off x="4000496" y="4286256"/>
            <a:ext cx="3290887" cy="5715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3" name="Picture 9" descr="C:\Users\Админ\Pictures\Рисунок5.png"/>
          <p:cNvPicPr>
            <a:picLocks noChangeAspect="1" noChangeArrowheads="1"/>
          </p:cNvPicPr>
          <p:nvPr/>
        </p:nvPicPr>
        <p:blipFill>
          <a:blip r:embed="rId9">
            <a:lum bright="-20000" contrast="40000"/>
          </a:blip>
          <a:srcRect/>
          <a:stretch>
            <a:fillRect/>
          </a:stretch>
        </p:blipFill>
        <p:spPr bwMode="auto">
          <a:xfrm>
            <a:off x="3071802" y="4857760"/>
            <a:ext cx="2224087" cy="6429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4" name="Picture 10" descr="C:\Users\Админ\Pictures\Рисунок6.png"/>
          <p:cNvPicPr>
            <a:picLocks noChangeAspect="1" noChangeArrowheads="1"/>
          </p:cNvPicPr>
          <p:nvPr/>
        </p:nvPicPr>
        <p:blipFill>
          <a:blip r:embed="rId10">
            <a:lum bright="-20000" contrast="40000"/>
          </a:blip>
          <a:srcRect/>
          <a:stretch>
            <a:fillRect/>
          </a:stretch>
        </p:blipFill>
        <p:spPr bwMode="auto">
          <a:xfrm>
            <a:off x="4929190" y="4857760"/>
            <a:ext cx="2419350" cy="6429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Прямокутник 36"/>
          <p:cNvSpPr/>
          <p:nvPr/>
        </p:nvSpPr>
        <p:spPr>
          <a:xfrm>
            <a:off x="142844" y="5643578"/>
            <a:ext cx="6929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Нова шинель – це символ усіх його страждань і надій, це перепустка в інший світ.</a:t>
            </a:r>
            <a:endParaRPr lang="ru-RU" sz="2400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857620" y="3286124"/>
            <a:ext cx="3500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Через два тижні шинель була готова.</a:t>
            </a:r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357554" y="214290"/>
            <a:ext cx="55721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Акакій Акакійович, що загубився в багатолюдному  Петербурзі, раптом ніби знайшовся в ньому. Його не просто помітили, а навіть відзначили запрошенням до помічника столоначальника - яка честь! </a:t>
            </a:r>
          </a:p>
          <a:p>
            <a:pPr algn="ctr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 гордий собою Башмачкін іде в гості до високого чиновника.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D:\Мої документи\Плани і презентації. Зарубіжна література\9 клас\4. Реалізм\3. Гоголь\Гоголь ілюстрації\09061859.cover_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09975" cy="3400425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214282" y="3357562"/>
            <a:ext cx="64294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 smtClean="0">
                <a:ln w="1016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“Все: шум, гомін і натовп, все це якесь дивне було Акакію Акакійовичу. Він просто не знав, як йом</a:t>
            </a:r>
            <a:r>
              <a:rPr lang="uk-UA" sz="2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у </a:t>
            </a:r>
            <a:r>
              <a:rPr lang="uk-UA" sz="2200" dirty="0" smtClean="0">
                <a:ln w="1016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бути, куди подіти руки, ноги й всього себе…”</a:t>
            </a:r>
            <a:endParaRPr lang="ru-RU" sz="2200" dirty="0">
              <a:ln w="1016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14282" y="4714884"/>
            <a:ext cx="621510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 smtClean="0">
                <a:ln w="1016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“Акакія Акакійовича присилували випити два бокали шампанського, після яких він відчув, що в кімнаті стало веселіше, проте ніяк не міг забути, що вже дванадцята година і що давно пора додому”. </a:t>
            </a:r>
            <a:endParaRPr lang="ru-RU" sz="2200" dirty="0">
              <a:ln w="1016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1" name="Picture 3" descr="D:\Мої документи\Плани і презентації. Зарубіжна література\9 клас\4. Реалізм\3. Гоголь\Гоголь ілюстрації\l58-542-.jpg"/>
          <p:cNvPicPr>
            <a:picLocks noChangeAspect="1" noChangeArrowheads="1"/>
          </p:cNvPicPr>
          <p:nvPr/>
        </p:nvPicPr>
        <p:blipFill>
          <a:blip r:embed="rId3"/>
          <a:srcRect t="6818" b="4545"/>
          <a:stretch>
            <a:fillRect/>
          </a:stretch>
        </p:blipFill>
        <p:spPr bwMode="auto">
          <a:xfrm>
            <a:off x="6429388" y="3265763"/>
            <a:ext cx="2406347" cy="3092195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Pictures\Рисунок1.pn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23406" r="26314" b="2985"/>
          <a:stretch>
            <a:fillRect/>
          </a:stretch>
        </p:blipFill>
        <p:spPr bwMode="auto">
          <a:xfrm>
            <a:off x="3324584" y="0"/>
            <a:ext cx="5418190" cy="1214422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D:\Мої документи\Плани і презентації. Зарубіжна література\9 клас\4. Реалізм\3. Гоголь\Гоголь ілюстрації\Гоголь Ревізор\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357562"/>
            <a:ext cx="4744645" cy="3047997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кутник 5"/>
          <p:cNvSpPr/>
          <p:nvPr/>
        </p:nvSpPr>
        <p:spPr>
          <a:xfrm>
            <a:off x="4071934" y="6072206"/>
            <a:ext cx="2321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Худ.В. Александров</a:t>
            </a:r>
            <a:endParaRPr lang="ru-RU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3428992" y="1142984"/>
            <a:ext cx="55007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Зворотня дорога додому стала для Башмачкіна дорогою повернення до минулого.  Він «відчував, як зняли з нього шинель». Ще б пак! Адже це знімали шкіру.</a:t>
            </a:r>
            <a:b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214282" y="4071942"/>
            <a:ext cx="38576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2400" i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“І він упав навзнак на сніг і нічого вже більше не почував. Через кілька хвилин він опам'ятався і звівся на ноги, та вже нікого не було”. </a:t>
            </a:r>
            <a:endParaRPr lang="ru-RU" sz="2400" i="1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5362" name="Picture 2" descr="https://avatars.mds.yandex.net/get-zen_doc/52716/pub_5b9e296f872dc000a9f32608_5b9e3c271ad72800aeaa3e73/scale_12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14290"/>
            <a:ext cx="2801739" cy="3786134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Pictures\Image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1285859"/>
          </a:xfrm>
          <a:prstGeom prst="rect">
            <a:avLst/>
          </a:prstGeom>
          <a:noFill/>
        </p:spPr>
      </p:pic>
      <p:pic>
        <p:nvPicPr>
          <p:cNvPr id="11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10800000">
            <a:off x="0" y="0"/>
            <a:ext cx="142844" cy="3500430"/>
          </a:xfrm>
          <a:prstGeom prst="rect">
            <a:avLst/>
          </a:prstGeom>
          <a:noFill/>
        </p:spPr>
      </p:pic>
      <p:pic>
        <p:nvPicPr>
          <p:cNvPr id="12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10800000" flipV="1">
            <a:off x="0" y="3357570"/>
            <a:ext cx="142844" cy="3500430"/>
          </a:xfrm>
          <a:prstGeom prst="rect">
            <a:avLst/>
          </a:prstGeom>
          <a:noFill/>
        </p:spPr>
      </p:pic>
      <p:pic>
        <p:nvPicPr>
          <p:cNvPr id="13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10800000" flipH="1">
            <a:off x="9001156" y="0"/>
            <a:ext cx="142844" cy="3500430"/>
          </a:xfrm>
          <a:prstGeom prst="rect">
            <a:avLst/>
          </a:prstGeom>
          <a:noFill/>
        </p:spPr>
      </p:pic>
      <p:pic>
        <p:nvPicPr>
          <p:cNvPr id="14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10800000" flipH="1" flipV="1">
            <a:off x="9001156" y="3357570"/>
            <a:ext cx="142844" cy="3500430"/>
          </a:xfrm>
          <a:prstGeom prst="rect">
            <a:avLst/>
          </a:prstGeom>
          <a:noFill/>
        </p:spPr>
      </p:pic>
      <p:pic>
        <p:nvPicPr>
          <p:cNvPr id="15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16200000" flipV="1">
            <a:off x="2175283" y="-2182426"/>
            <a:ext cx="149995" cy="4500562"/>
          </a:xfrm>
          <a:prstGeom prst="rect">
            <a:avLst/>
          </a:prstGeom>
          <a:noFill/>
        </p:spPr>
      </p:pic>
      <p:pic>
        <p:nvPicPr>
          <p:cNvPr id="17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5400000" flipH="1" flipV="1">
            <a:off x="6744903" y="-2256245"/>
            <a:ext cx="154756" cy="4643438"/>
          </a:xfrm>
          <a:prstGeom prst="rect">
            <a:avLst/>
          </a:prstGeom>
          <a:noFill/>
        </p:spPr>
      </p:pic>
      <p:pic>
        <p:nvPicPr>
          <p:cNvPr id="20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16200000" flipH="1">
            <a:off x="6818722" y="4532722"/>
            <a:ext cx="149995" cy="4500562"/>
          </a:xfrm>
          <a:prstGeom prst="rect">
            <a:avLst/>
          </a:prstGeom>
          <a:noFill/>
        </p:spPr>
      </p:pic>
      <p:pic>
        <p:nvPicPr>
          <p:cNvPr id="21" name="Picture 3" descr="C:\Users\Админ\Pictures\Pictures\Рамки 1\16sucai_p570c13933d.png"/>
          <p:cNvPicPr>
            <a:picLocks noChangeAspect="1" noChangeArrowheads="1"/>
          </p:cNvPicPr>
          <p:nvPr/>
        </p:nvPicPr>
        <p:blipFill>
          <a:blip r:embed="rId3"/>
          <a:srcRect l="3191" t="23404" r="94681" b="24468"/>
          <a:stretch>
            <a:fillRect/>
          </a:stretch>
        </p:blipFill>
        <p:spPr bwMode="auto">
          <a:xfrm rot="5400000">
            <a:off x="2244341" y="4458903"/>
            <a:ext cx="154756" cy="4643438"/>
          </a:xfrm>
          <a:prstGeom prst="rect">
            <a:avLst/>
          </a:prstGeom>
          <a:noFill/>
        </p:spPr>
      </p:pic>
      <p:pic>
        <p:nvPicPr>
          <p:cNvPr id="1028" name="Picture 4" descr="C:\Users\Админ\Pictures\1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377825"/>
          </a:xfrm>
          <a:prstGeom prst="rect">
            <a:avLst/>
          </a:prstGeom>
          <a:noFill/>
        </p:spPr>
      </p:pic>
      <p:pic>
        <p:nvPicPr>
          <p:cNvPr id="4099" name="Picture 3" descr="D:\Мої документи\Плани і презентації. Зарубіжна література\9 клас\4. Реалізм\3. Гоголь\Гоголь ілюстрації\0_abc7_b41267d1_XL.jpg"/>
          <p:cNvPicPr>
            <a:picLocks noChangeAspect="1" noChangeArrowheads="1"/>
          </p:cNvPicPr>
          <p:nvPr/>
        </p:nvPicPr>
        <p:blipFill>
          <a:blip r:embed="rId5"/>
          <a:srcRect b="4000"/>
          <a:stretch>
            <a:fillRect/>
          </a:stretch>
        </p:blipFill>
        <p:spPr bwMode="auto">
          <a:xfrm>
            <a:off x="6180402" y="214290"/>
            <a:ext cx="2652743" cy="3643338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кутник 17"/>
          <p:cNvSpPr/>
          <p:nvPr/>
        </p:nvSpPr>
        <p:spPr>
          <a:xfrm>
            <a:off x="285720" y="642918"/>
            <a:ext cx="59293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Тепер Башмачкін знову незначна піщинка цього міста. Він намагається шукати справедливість спочатку в будочника,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</a:rPr>
              <a:t> який 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«бажав дізнатися», «якого це чорта біжить до нього здаля і кричить людина»; потім у пристава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</a:rPr>
              <a:t> , який «буває кожної неділі в церкві, молиться, але «раненько-вранці …спить», «об одинадцятій годині… нема 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2857488" y="3929066"/>
            <a:ext cx="6000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</a:rPr>
              <a:t>нема часного дома»,</a:t>
            </a:r>
            <a:r>
              <a:rPr lang="ru-RU" sz="2400" dirty="0" smtClean="0"/>
              <a:t> 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«в обідню пору — …писарі в прихожій ніяк не хотіли пустити» Башмачкіна до представника державної влади…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 descr="C:\Users\Админ\Pictures\Рисунок2.png"/>
          <p:cNvPicPr>
            <a:picLocks noChangeAspect="1" noChangeArrowheads="1"/>
          </p:cNvPicPr>
          <p:nvPr/>
        </p:nvPicPr>
        <p:blipFill>
          <a:blip r:embed="rId6">
            <a:lum bright="-20000" contrast="30000"/>
          </a:blip>
          <a:srcRect l="26234" t="17912" r="29168" b="10450"/>
          <a:stretch>
            <a:fillRect/>
          </a:stretch>
        </p:blipFill>
        <p:spPr bwMode="auto">
          <a:xfrm>
            <a:off x="857224" y="0"/>
            <a:ext cx="4554300" cy="857232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3523" y="4071942"/>
            <a:ext cx="2359652" cy="2222862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кутник 18"/>
          <p:cNvSpPr/>
          <p:nvPr/>
        </p:nvSpPr>
        <p:spPr>
          <a:xfrm>
            <a:off x="3000364" y="5500702"/>
            <a:ext cx="592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Та все ж бідний чиновник намагається повернути свою шинель. </a:t>
            </a:r>
            <a:endParaRPr lang="ru-RU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1714488"/>
            <a:ext cx="61436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«Значна особа» - генерал. «З рівними собі»  він був іще людина порядна, «навіть не дурна людина»; а у поводженні з людьми чином нижче</a:t>
            </a:r>
          </a:p>
          <a:p>
            <a:pPr algn="ctr"/>
            <a:r>
              <a:rPr lang="ru-RU" sz="2400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«він був просто хоч викинь».</a:t>
            </a:r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5" descr="D:\Мої документи\Плани і презентації. Зарубіжна література\9 клас\4. Реалізм\3. Гоголь\Гоголь ілюстрації\image1305569974.jpg"/>
          <p:cNvPicPr>
            <a:picLocks noChangeAspect="1" noChangeArrowheads="1"/>
          </p:cNvPicPr>
          <p:nvPr/>
        </p:nvPicPr>
        <p:blipFill>
          <a:blip r:embed="rId2">
            <a:lum bright="-10000" contrast="30000"/>
          </a:blip>
          <a:srcRect b="2471"/>
          <a:stretch>
            <a:fillRect/>
          </a:stretch>
        </p:blipFill>
        <p:spPr bwMode="auto">
          <a:xfrm>
            <a:off x="5929322" y="214290"/>
            <a:ext cx="2928958" cy="4219478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кутник 3"/>
          <p:cNvSpPr/>
          <p:nvPr/>
        </p:nvSpPr>
        <p:spPr>
          <a:xfrm>
            <a:off x="214282" y="285728"/>
            <a:ext cx="5429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Він уперше в житті не приходить на роботу, бо йому треба до «значної особи», щоб та допомогла врятувати шинель. </a:t>
            </a:r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5429256" y="4500570"/>
            <a:ext cx="37147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«</a:t>
            </a:r>
            <a:r>
              <a:rPr lang="ru-RU" sz="2400" dirty="0" err="1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Значна</a:t>
            </a:r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особа», навіть </a:t>
            </a:r>
          </a:p>
          <a:p>
            <a:pPr algn="ctr"/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не дослухавши, чого прийшов Акакій Акакійович, вигнала його геть. </a:t>
            </a:r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313" name="Picture 1" descr="C:\Users\Админ\Pictures\шинель Гоголя\98998ff5a39beb6cc34851e376a54c4d.png"/>
          <p:cNvPicPr>
            <a:picLocks noChangeAspect="1" noChangeArrowheads="1"/>
          </p:cNvPicPr>
          <p:nvPr/>
        </p:nvPicPr>
        <p:blipFill>
          <a:blip r:embed="rId3"/>
          <a:srcRect l="1075" t="5992" r="2151" b="8380"/>
          <a:stretch>
            <a:fillRect/>
          </a:stretch>
        </p:blipFill>
        <p:spPr bwMode="auto">
          <a:xfrm>
            <a:off x="285720" y="3715825"/>
            <a:ext cx="5214974" cy="264666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\Pictures\Рисунок1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4286" r="4286"/>
          <a:stretch>
            <a:fillRect/>
          </a:stretch>
        </p:blipFill>
        <p:spPr bwMode="auto">
          <a:xfrm>
            <a:off x="0" y="1357298"/>
            <a:ext cx="9144000" cy="5786478"/>
          </a:xfrm>
          <a:prstGeom prst="rect">
            <a:avLst/>
          </a:prstGeom>
          <a:noFill/>
        </p:spPr>
      </p:pic>
      <p:sp>
        <p:nvSpPr>
          <p:cNvPr id="12" name="Прямокутник 11"/>
          <p:cNvSpPr/>
          <p:nvPr/>
        </p:nvSpPr>
        <p:spPr>
          <a:xfrm>
            <a:off x="6286512" y="6072206"/>
            <a:ext cx="2640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Іл. Сави Бродського </a:t>
            </a:r>
            <a:endParaRPr lang="ru-RU" sz="2000" dirty="0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57158" y="1285860"/>
            <a:ext cx="65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кутник 15"/>
          <p:cNvSpPr/>
          <p:nvPr/>
        </p:nvSpPr>
        <p:spPr>
          <a:xfrm>
            <a:off x="0" y="21429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n w="1016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Arial" pitchFamily="34" charset="0"/>
              </a:rPr>
              <a:t>Гротеск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Arial" pitchFamily="34" charset="0"/>
              </a:rPr>
              <a:t> - х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Tahoma" pitchFamily="34" charset="0"/>
              </a:rPr>
              <a:t>удожній прийом у літературі та мистецтві,        заснований на надмірному перебільшенні або применшенні зображуваного, на поєднанні різких контрастів, сполученні реального з фантастичним, трагічного з комічним.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Arial" pitchFamily="34" charset="0"/>
              </a:rPr>
              <a:t> 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214282" y="3811012"/>
            <a:ext cx="8715436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eflateInflateDeflate">
              <a:avLst/>
            </a:prstTxWarp>
            <a:spAutoFit/>
          </a:bodyPr>
          <a:lstStyle/>
          <a:p>
            <a:pPr algn="ctr"/>
            <a:r>
              <a:rPr lang="uk-UA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Ось по безмежній планеті в чорній порожнечі біжить крихітний чоловічок з благанням про допомогу. Але уздовж його шляху лише незграбні олов’яні </a:t>
            </a:r>
            <a:r>
              <a:rPr lang="uk-UA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/>
              </a:rPr>
              <a:t>ґудзики з байдужими символами державної влади – двоголовими орлами.</a:t>
            </a:r>
            <a:endParaRPr lang="uk-UA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14282" y="214290"/>
            <a:ext cx="8929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Намагаючись протистояти жорстокому світу, Акакій Акакійович, так і не знайшовши співчуття і справедливості, у відчаї помирає. </a:t>
            </a:r>
            <a:endParaRPr lang="ru-RU" sz="2400" dirty="0" smtClean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ru-RU" sz="24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2290" name="Picture 2" descr="http://fb.ru/misc/i/gallery/65831/23621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071547"/>
            <a:ext cx="2928957" cy="2650306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2" name="Picture 4" descr="https://ds04.infourok.ru/uploads/ex/118b/001176aa-8ff8d4ba/img172.jp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 l="4688" t="2083" r="5468"/>
          <a:stretch>
            <a:fillRect/>
          </a:stretch>
        </p:blipFill>
        <p:spPr bwMode="auto">
          <a:xfrm>
            <a:off x="5214942" y="3371842"/>
            <a:ext cx="3714776" cy="2914632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6" name="Прямокутник 5"/>
          <p:cNvSpPr/>
          <p:nvPr/>
        </p:nvSpPr>
        <p:spPr>
          <a:xfrm>
            <a:off x="285720" y="378619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i="1" dirty="0" smtClean="0">
                <a:ln w="10160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«Зникла і сховалась істота, ніким не оборонена, нікому не дорога, ні для кого не цікава… істота, що зносила покірно канцелярські глузування і без будь-якого надзвичайного діла лягла в домовину…»</a:t>
            </a:r>
            <a:endParaRPr lang="ru-RU" sz="2400" dirty="0">
              <a:ln w="10160">
                <a:solidFill>
                  <a:srgbClr val="0070C0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143240" y="1500174"/>
            <a:ext cx="57864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Ніхто не помітив загибелі маленького чиновника. Про його смерть в департаменті  дізналися тільки через кілька днів після поховання.</a:t>
            </a:r>
            <a:endParaRPr lang="ru-RU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86116" y="285728"/>
            <a:ext cx="550072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Гоголь вирішив відновити справедливість. Він подарував Башмачкіну кілька днів після смерті. Ще деякий час серед петербуржців ходили чутки про примару Башмачкіна, яка бродить по місту в пошуках шинелі. 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0178" name="Picture 2" descr="C:\Users\Админ\Pictures\2201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9862" y="3000372"/>
            <a:ext cx="2723627" cy="3374236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79" name="Picture 3" descr="C:\Users\Админ\Pictures\338189544bde0bf3afe7035ec087a4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7" y="285728"/>
            <a:ext cx="2847731" cy="3286148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кутник 4"/>
          <p:cNvSpPr/>
          <p:nvPr/>
        </p:nvSpPr>
        <p:spPr>
          <a:xfrm>
            <a:off x="357158" y="3643314"/>
            <a:ext cx="57864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Покійний чиновник лякав перехожих, зривав з них </a:t>
            </a:r>
            <a:r>
              <a:rPr lang="ru-RU" sz="2400" dirty="0" err="1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шинелі</a:t>
            </a:r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Мрець зник лише після того, як зустрів свого кривдника, ту саму «значну особу». Зірвавши з генерала шинель, він зник назавжди. Так Башмачкін помстився за всіх принижених і ображених. </a:t>
            </a:r>
            <a:endParaRPr lang="ru-RU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 descr="C:\Users\Админ\Pictures\Image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714488"/>
            <a:ext cx="2970341" cy="4429156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5" name="Прямокутник 4"/>
          <p:cNvSpPr/>
          <p:nvPr/>
        </p:nvSpPr>
        <p:spPr>
          <a:xfrm>
            <a:off x="214282" y="1643050"/>
            <a:ext cx="55721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Образ Акакія Акакійовича в повісті "Шинель" дуже трагічний. Найсумніше те, що Башмачкіни є в кожному класі, в кожному колективі. Башмачкіни всюди. Більше того, в кожному з нас є щось від цього персонажа, «усі ми вийшли з гоголівської шинелі».</a:t>
            </a:r>
            <a:endParaRPr lang="ru-RU" sz="2400" dirty="0">
              <a:ln w="10160">
                <a:solidFill>
                  <a:schemeClr val="tx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4282" y="428604"/>
            <a:ext cx="85011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/>
                <a:ea typeface="Times New Roman" pitchFamily="18" charset="0"/>
                <a:cs typeface="Times New Roman" pitchFamily="18" charset="0"/>
              </a:rPr>
              <a:t>Правдиве зображення життя простих людей у творчості Гоголя нерозривно пов’язано з осудом соціальних умов, які не дають можливості розкритися особистості.</a:t>
            </a:r>
            <a:endParaRPr kumimoji="0" lang="ru-RU" sz="2400" b="0" i="0" u="none" strike="noStrike" cap="none" normalizeH="0" baseline="0" dirty="0" smtClean="0">
              <a:ln>
                <a:solidFill>
                  <a:schemeClr val="tx1"/>
                </a:solidFill>
              </a:ln>
              <a:effectLst/>
              <a:cs typeface="Arial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214282" y="4714884"/>
            <a:ext cx="57864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Але ж і сама людина, незважаючи на свою маленьку посаду, не повинна бути «маленькою». Віна повинна завжди залишатися Людиною.</a:t>
            </a:r>
            <a:endParaRPr lang="ru-RU" sz="2400" i="1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1991</TotalTime>
  <Words>1913</Words>
  <Application>Microsoft Office PowerPoint</Application>
  <PresentationFormat>Экран (4:3)</PresentationFormat>
  <Paragraphs>137</Paragraphs>
  <Slides>24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Bookman Old Style</vt:lpstr>
      <vt:lpstr>Calibri</vt:lpstr>
      <vt:lpstr>Georgia</vt:lpstr>
      <vt:lpstr>Tahoma</vt:lpstr>
      <vt:lpstr>Times New Roman</vt:lpstr>
      <vt:lpstr>Trebuchet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Oksana</cp:lastModifiedBy>
  <cp:revision>227</cp:revision>
  <dcterms:created xsi:type="dcterms:W3CDTF">2013-08-20T22:02:58Z</dcterms:created>
  <dcterms:modified xsi:type="dcterms:W3CDTF">2021-03-22T12:45:12Z</dcterms:modified>
</cp:coreProperties>
</file>