
<file path=[Content_Types].xml><?xml version="1.0" encoding="utf-8"?>
<Types xmlns="http://schemas.openxmlformats.org/package/2006/content-types">
  <Default Extension="bin" ContentType="application/vnd.ms-office.vbaPro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ms-powerpoint.presentation.macroEnabled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8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9" autoAdjust="0"/>
    <p:restoredTop sz="94660"/>
  </p:normalViewPr>
  <p:slideViewPr>
    <p:cSldViewPr>
      <p:cViewPr varScale="1">
        <p:scale>
          <a:sx n="50" d="100"/>
          <a:sy n="50" d="100"/>
        </p:scale>
        <p:origin x="1123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06/relationships/vbaProject" Target="vbaProject.bin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6D02B-5A5C-4480-AE37-1079DA0E9DB0}" type="datetimeFigureOut">
              <a:rPr lang="ru-RU"/>
              <a:pPr>
                <a:defRPr/>
              </a:pPr>
              <a:t>12.03.2021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777B27-E4A4-4482-8C44-C1453001DED3}" type="slidenum">
              <a:rPr lang="ru-RU" altLang="ru-RU"/>
              <a:pPr/>
              <a:t>‹№›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74351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E07812-D442-4CB6-88BD-AA86B517E236}" type="datetimeFigureOut">
              <a:rPr lang="ru-RU"/>
              <a:pPr>
                <a:defRPr/>
              </a:pPr>
              <a:t>12.03.2021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247998-5FD3-4961-940F-6381B6C16ABD}" type="slidenum">
              <a:rPr lang="ru-RU" altLang="ru-RU"/>
              <a:pPr/>
              <a:t>‹№›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5338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1082CD-BB08-4673-BECA-2B08F33C2CCF}" type="datetimeFigureOut">
              <a:rPr lang="ru-RU"/>
              <a:pPr>
                <a:defRPr/>
              </a:pPr>
              <a:t>12.03.2021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4AE6D9-0C71-40E9-BF0D-06A0AAADA735}" type="slidenum">
              <a:rPr lang="ru-RU" altLang="ru-RU"/>
              <a:pPr/>
              <a:t>‹№›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34949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B3E65-C645-4869-BAD6-25B59C97CD46}" type="datetimeFigureOut">
              <a:rPr lang="ru-RU"/>
              <a:pPr>
                <a:defRPr/>
              </a:pPr>
              <a:t>12.03.2021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B9FBA1-F240-4679-B0D7-B368D38274A7}" type="slidenum">
              <a:rPr lang="ru-RU" altLang="ru-RU"/>
              <a:pPr/>
              <a:t>‹№›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46820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511F39-FB53-4AEB-A5BE-D5E9485FBFE2}" type="datetimeFigureOut">
              <a:rPr lang="ru-RU"/>
              <a:pPr>
                <a:defRPr/>
              </a:pPr>
              <a:t>12.03.2021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BFD38D-FE0F-4C03-AEC3-06809CBA1B76}" type="slidenum">
              <a:rPr lang="ru-RU" altLang="ru-RU"/>
              <a:pPr/>
              <a:t>‹№›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97329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D791C-A301-4AF8-951C-950816ADA9E5}" type="datetimeFigureOut">
              <a:rPr lang="ru-RU"/>
              <a:pPr>
                <a:defRPr/>
              </a:pPr>
              <a:t>12.03.2021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38BE97-7DFE-4FE0-9033-45422308DB33}" type="slidenum">
              <a:rPr lang="ru-RU" altLang="ru-RU"/>
              <a:pPr/>
              <a:t>‹№›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16963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40F2A-66A2-4CC0-8E0B-74A0C28C5841}" type="datetimeFigureOut">
              <a:rPr lang="ru-RU"/>
              <a:pPr>
                <a:defRPr/>
              </a:pPr>
              <a:t>12.03.2021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AF6C7E-294A-4C3A-A3ED-6E7F3DE257EE}" type="slidenum">
              <a:rPr lang="ru-RU" altLang="ru-RU"/>
              <a:pPr/>
              <a:t>‹№›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38918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77F3CC-1485-412F-8F22-A9AB36C4AC97}" type="datetimeFigureOut">
              <a:rPr lang="ru-RU"/>
              <a:pPr>
                <a:defRPr/>
              </a:pPr>
              <a:t>12.03.2021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248619-B88D-4FAA-B3D3-6878FB8FFC0F}" type="slidenum">
              <a:rPr lang="ru-RU" altLang="ru-RU"/>
              <a:pPr/>
              <a:t>‹№›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38734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967BF-7896-4303-AF4B-497C622B7D66}" type="datetimeFigureOut">
              <a:rPr lang="ru-RU"/>
              <a:pPr>
                <a:defRPr/>
              </a:pPr>
              <a:t>12.03.2021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35477C-0AEF-47E8-ABDE-2CE6E017C4A5}" type="slidenum">
              <a:rPr lang="ru-RU" altLang="ru-RU"/>
              <a:pPr/>
              <a:t>‹№›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01644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3FE9B9-892E-425D-A91B-BE34F65B4CC4}" type="datetimeFigureOut">
              <a:rPr lang="ru-RU"/>
              <a:pPr>
                <a:defRPr/>
              </a:pPr>
              <a:t>12.03.2021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71C4E7-3F70-415A-9755-11312AF5FF33}" type="slidenum">
              <a:rPr lang="ru-RU" altLang="ru-RU"/>
              <a:pPr/>
              <a:t>‹№›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79445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DA9D1F-CB48-415A-B514-ABF9953C2997}" type="datetimeFigureOut">
              <a:rPr lang="ru-RU"/>
              <a:pPr>
                <a:defRPr/>
              </a:pPr>
              <a:t>12.03.2021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29BCB5-34F9-4D33-8FC3-5D963C5E935C}" type="slidenum">
              <a:rPr lang="ru-RU" altLang="ru-RU"/>
              <a:pPr/>
              <a:t>‹№›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40767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FD3D813-D4DD-4A62-BEE2-0F6889E2E640}" type="datetimeFigureOut">
              <a:rPr lang="ru-RU"/>
              <a:pPr>
                <a:defRPr/>
              </a:pPr>
              <a:t>12.03.2021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353710A2-CF55-470D-A0C9-EB3CF48CC804}" type="slidenum">
              <a:rPr lang="ru-RU" altLang="ru-RU"/>
              <a:pPr/>
              <a:t>‹№›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4786313" y="571500"/>
            <a:ext cx="4143375" cy="5429250"/>
          </a:xfrm>
        </p:spPr>
        <p:txBody>
          <a:bodyPr/>
          <a:lstStyle/>
          <a:p>
            <a:pPr eaLnBrk="1" hangingPunct="1"/>
            <a:r>
              <a:rPr lang="uk-UA" altLang="ru-RU" sz="32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Т. ШЕВЧЕНКО </a:t>
            </a:r>
            <a:r>
              <a:rPr lang="en-US" altLang="ru-RU" sz="32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/>
            </a:r>
            <a:br>
              <a:rPr lang="en-US" altLang="ru-RU" sz="3200" dirty="0" smtClean="0">
                <a:solidFill>
                  <a:srgbClr val="FFFF00"/>
                </a:solidFill>
                <a:latin typeface="Arial Black" panose="020B0A04020102020204" pitchFamily="34" charset="0"/>
              </a:rPr>
            </a:br>
            <a:r>
              <a:rPr lang="uk-UA" altLang="ru-RU" sz="32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«І МЕРТВИМ, </a:t>
            </a:r>
            <a:r>
              <a:rPr lang="en-US" altLang="ru-RU" sz="32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/>
            </a:r>
            <a:br>
              <a:rPr lang="en-US" altLang="ru-RU" sz="3200" dirty="0" smtClean="0">
                <a:solidFill>
                  <a:srgbClr val="FFFF00"/>
                </a:solidFill>
                <a:latin typeface="Arial Black" panose="020B0A04020102020204" pitchFamily="34" charset="0"/>
              </a:rPr>
            </a:br>
            <a:r>
              <a:rPr lang="uk-UA" altLang="ru-RU" sz="32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І ЖИВИМ, </a:t>
            </a:r>
            <a:r>
              <a:rPr lang="en-US" altLang="ru-RU" sz="32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/>
            </a:r>
            <a:br>
              <a:rPr lang="en-US" altLang="ru-RU" sz="3200" dirty="0" smtClean="0">
                <a:solidFill>
                  <a:srgbClr val="FFFF00"/>
                </a:solidFill>
                <a:latin typeface="Arial Black" panose="020B0A04020102020204" pitchFamily="34" charset="0"/>
              </a:rPr>
            </a:br>
            <a:r>
              <a:rPr lang="uk-UA" altLang="ru-RU" sz="32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І </a:t>
            </a:r>
            <a:r>
              <a:rPr lang="uk-UA" altLang="ru-RU" sz="20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НЕНАРОДЖЕНИМ</a:t>
            </a:r>
            <a:r>
              <a:rPr lang="uk-UA" altLang="ru-RU" sz="32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…». </a:t>
            </a:r>
            <a:r>
              <a:rPr lang="uk-UA" altLang="ru-RU" sz="32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/>
            </a:r>
            <a:br>
              <a:rPr lang="uk-UA" altLang="ru-RU" sz="3200" dirty="0" smtClean="0">
                <a:solidFill>
                  <a:srgbClr val="FFFF00"/>
                </a:solidFill>
                <a:latin typeface="Arial Black" panose="020B0A04020102020204" pitchFamily="34" charset="0"/>
              </a:rPr>
            </a:br>
            <a:r>
              <a:rPr lang="uk-UA" altLang="ru-RU" sz="32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Продовження теми «</a:t>
            </a:r>
            <a:r>
              <a:rPr lang="uk-UA" altLang="ru-RU" sz="3200" dirty="0" err="1" smtClean="0">
                <a:solidFill>
                  <a:srgbClr val="FFFF00"/>
                </a:solidFill>
                <a:latin typeface="Arial Black" panose="020B0A04020102020204" pitchFamily="34" charset="0"/>
              </a:rPr>
              <a:t>землячків</a:t>
            </a:r>
            <a:r>
              <a:rPr lang="uk-UA" altLang="ru-RU" sz="32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» у посланні</a:t>
            </a:r>
            <a:r>
              <a:rPr lang="uk-UA" altLang="ru-RU" sz="24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/>
            </a:r>
            <a:br>
              <a:rPr lang="uk-UA" altLang="ru-RU" sz="2400" dirty="0" smtClean="0">
                <a:solidFill>
                  <a:srgbClr val="FFFF00"/>
                </a:solidFill>
                <a:latin typeface="Arial Black" panose="020B0A04020102020204" pitchFamily="34" charset="0"/>
              </a:rPr>
            </a:br>
            <a:r>
              <a:rPr lang="uk-UA" altLang="ru-RU" sz="2400" dirty="0" smtClean="0">
                <a:latin typeface="Arial Black" panose="020B0A04020102020204" pitchFamily="34" charset="0"/>
              </a:rPr>
              <a:t/>
            </a:r>
            <a:br>
              <a:rPr lang="uk-UA" altLang="ru-RU" sz="2400" dirty="0" smtClean="0">
                <a:latin typeface="Arial Black" panose="020B0A04020102020204" pitchFamily="34" charset="0"/>
              </a:rPr>
            </a:br>
            <a:endParaRPr lang="uk-UA" altLang="ru-RU" sz="2400" dirty="0" smtClean="0">
              <a:latin typeface="Arial Black" panose="020B0A04020102020204" pitchFamily="34" charset="0"/>
            </a:endParaRPr>
          </a:p>
        </p:txBody>
      </p:sp>
      <p:sp>
        <p:nvSpPr>
          <p:cNvPr id="2051" name="Подзаголовок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14313" y="6143625"/>
            <a:ext cx="8715375" cy="714375"/>
          </a:xfrm>
        </p:spPr>
        <p:txBody>
          <a:bodyPr/>
          <a:lstStyle/>
          <a:p>
            <a:pPr eaLnBrk="1" hangingPunct="1"/>
            <a:endParaRPr lang="ru-RU" altLang="ru-RU" sz="2000" b="1" dirty="0" smtClean="0">
              <a:solidFill>
                <a:schemeClr val="tx1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285750"/>
            <a:ext cx="429895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42875" y="571500"/>
            <a:ext cx="8858250" cy="6143625"/>
          </a:xfrm>
        </p:spPr>
        <p:txBody>
          <a:bodyPr/>
          <a:lstStyle/>
          <a:p>
            <a:pPr algn="l">
              <a:defRPr/>
            </a:pPr>
            <a:r>
              <a:rPr lang="ru-RU" sz="4000" dirty="0" smtClean="0">
                <a:solidFill>
                  <a:srgbClr val="C00000"/>
                </a:solidFill>
                <a:latin typeface="AcademyC" pitchFamily="82" charset="0"/>
              </a:rPr>
              <a:t>Нема на </a:t>
            </a:r>
            <a:r>
              <a:rPr lang="ru-RU" sz="4000" dirty="0" err="1" smtClean="0">
                <a:solidFill>
                  <a:srgbClr val="C00000"/>
                </a:solidFill>
                <a:latin typeface="AcademyC" pitchFamily="82" charset="0"/>
              </a:rPr>
              <a:t>світі</a:t>
            </a:r>
            <a:r>
              <a:rPr lang="ru-RU" sz="4000" dirty="0" smtClean="0">
                <a:solidFill>
                  <a:srgbClr val="C00000"/>
                </a:solidFill>
                <a:latin typeface="AcademyC" pitchFamily="82" charset="0"/>
              </a:rPr>
              <a:t> </a:t>
            </a:r>
            <a:r>
              <a:rPr lang="ru-RU" sz="4000" dirty="0" err="1" smtClean="0">
                <a:solidFill>
                  <a:srgbClr val="C00000"/>
                </a:solidFill>
                <a:latin typeface="AcademyC" pitchFamily="82" charset="0"/>
              </a:rPr>
              <a:t>України</a:t>
            </a:r>
            <a:r>
              <a:rPr lang="ru-RU" sz="4000" dirty="0" smtClean="0">
                <a:solidFill>
                  <a:srgbClr val="C00000"/>
                </a:solidFill>
                <a:latin typeface="AcademyC" pitchFamily="82" charset="0"/>
              </a:rPr>
              <a:t>,</a:t>
            </a:r>
            <a:br>
              <a:rPr lang="ru-RU" sz="4000" dirty="0" smtClean="0">
                <a:solidFill>
                  <a:srgbClr val="C00000"/>
                </a:solidFill>
                <a:latin typeface="AcademyC" pitchFamily="82" charset="0"/>
              </a:rPr>
            </a:br>
            <a:r>
              <a:rPr lang="ru-RU" sz="4000" dirty="0" err="1" smtClean="0">
                <a:solidFill>
                  <a:srgbClr val="C00000"/>
                </a:solidFill>
                <a:latin typeface="AcademyC" pitchFamily="82" charset="0"/>
              </a:rPr>
              <a:t>Немає</a:t>
            </a:r>
            <a:r>
              <a:rPr lang="ru-RU" sz="4000" dirty="0" smtClean="0">
                <a:solidFill>
                  <a:srgbClr val="C00000"/>
                </a:solidFill>
                <a:latin typeface="AcademyC" pitchFamily="82" charset="0"/>
              </a:rPr>
              <a:t> другого </a:t>
            </a:r>
            <a:r>
              <a:rPr lang="ru-RU" sz="4000" dirty="0" err="1" smtClean="0">
                <a:solidFill>
                  <a:srgbClr val="C00000"/>
                </a:solidFill>
                <a:latin typeface="AcademyC" pitchFamily="82" charset="0"/>
              </a:rPr>
              <a:t>Дніпра</a:t>
            </a:r>
            <a:r>
              <a:rPr lang="ru-RU" sz="4000" dirty="0" smtClean="0">
                <a:solidFill>
                  <a:srgbClr val="C00000"/>
                </a:solidFill>
                <a:latin typeface="AcademyC" pitchFamily="82" charset="0"/>
              </a:rPr>
              <a:t>…</a:t>
            </a:r>
            <a:r>
              <a:rPr lang="ru-RU" sz="4000" dirty="0" smtClean="0">
                <a:latin typeface="AcademyC" pitchFamily="82" charset="0"/>
              </a:rPr>
              <a:t/>
            </a:r>
            <a:br>
              <a:rPr lang="ru-RU" sz="4000" dirty="0" smtClean="0">
                <a:latin typeface="AcademyC" pitchFamily="82" charset="0"/>
              </a:rPr>
            </a:br>
            <a:r>
              <a:rPr lang="ru-RU" sz="2800" b="1" dirty="0" smtClean="0">
                <a:latin typeface="+mn-lt"/>
              </a:rPr>
              <a:t>Т. Шевченко</a:t>
            </a:r>
            <a:r>
              <a:rPr lang="en-US" sz="2800" b="1" dirty="0" smtClean="0">
                <a:latin typeface="+mn-lt"/>
              </a:rPr>
              <a:t/>
            </a:r>
            <a:br>
              <a:rPr lang="en-US" sz="2800" b="1" dirty="0" smtClean="0">
                <a:latin typeface="+mn-lt"/>
              </a:rPr>
            </a:br>
            <a:r>
              <a:rPr lang="en-US" sz="2800" b="1" dirty="0" smtClean="0">
                <a:latin typeface="+mn-lt"/>
              </a:rPr>
              <a:t/>
            </a:r>
            <a:br>
              <a:rPr lang="en-US" sz="2800" b="1" dirty="0" smtClean="0">
                <a:latin typeface="+mn-lt"/>
              </a:rPr>
            </a:br>
            <a:r>
              <a:rPr lang="en-US" sz="2800" b="1" dirty="0" smtClean="0">
                <a:latin typeface="+mn-lt"/>
              </a:rPr>
              <a:t/>
            </a:r>
            <a:br>
              <a:rPr lang="en-US" sz="2800" b="1" dirty="0" smtClean="0">
                <a:latin typeface="+mn-lt"/>
              </a:rPr>
            </a:br>
            <a:r>
              <a:rPr lang="en-US" sz="2800" b="1" dirty="0" smtClean="0">
                <a:latin typeface="+mn-lt"/>
              </a:rPr>
              <a:t/>
            </a:r>
            <a:br>
              <a:rPr lang="en-US" sz="2800" b="1" dirty="0" smtClean="0">
                <a:latin typeface="+mn-lt"/>
              </a:rPr>
            </a:br>
            <a:r>
              <a:rPr lang="en-US" sz="2800" b="1" dirty="0" smtClean="0">
                <a:latin typeface="+mn-lt"/>
              </a:rPr>
              <a:t/>
            </a:r>
            <a:br>
              <a:rPr lang="en-US" sz="2800" b="1" dirty="0" smtClean="0">
                <a:latin typeface="+mn-lt"/>
              </a:rPr>
            </a:br>
            <a:r>
              <a:rPr lang="en-US" sz="2800" b="1" dirty="0" smtClean="0">
                <a:latin typeface="+mn-lt"/>
              </a:rPr>
              <a:t/>
            </a:r>
            <a:br>
              <a:rPr lang="en-US" sz="2800" b="1" dirty="0" smtClean="0">
                <a:latin typeface="+mn-lt"/>
              </a:rPr>
            </a:br>
            <a:r>
              <a:rPr lang="en-US" sz="2800" b="1" dirty="0" smtClean="0">
                <a:latin typeface="+mn-lt"/>
              </a:rPr>
              <a:t/>
            </a:r>
            <a:br>
              <a:rPr lang="en-US" sz="2800" b="1" dirty="0" smtClean="0">
                <a:latin typeface="+mn-lt"/>
              </a:rPr>
            </a:br>
            <a:r>
              <a:rPr lang="ru-RU" sz="4000" dirty="0" err="1" smtClean="0">
                <a:solidFill>
                  <a:srgbClr val="C00000"/>
                </a:solidFill>
                <a:latin typeface="AcademyC" pitchFamily="82" charset="0"/>
              </a:rPr>
              <a:t>Хто</a:t>
            </a:r>
            <a:r>
              <a:rPr lang="ru-RU" sz="4000" dirty="0" smtClean="0">
                <a:solidFill>
                  <a:srgbClr val="C00000"/>
                </a:solidFill>
                <a:latin typeface="AcademyC" pitchFamily="82" charset="0"/>
              </a:rPr>
              <a:t> не </a:t>
            </a:r>
            <a:r>
              <a:rPr lang="ru-RU" sz="4000" dirty="0" err="1" smtClean="0">
                <a:solidFill>
                  <a:srgbClr val="C00000"/>
                </a:solidFill>
                <a:latin typeface="AcademyC" pitchFamily="82" charset="0"/>
              </a:rPr>
              <a:t>належить</a:t>
            </a:r>
            <a:r>
              <a:rPr lang="ru-RU" sz="4000" dirty="0" smtClean="0">
                <a:solidFill>
                  <a:srgbClr val="C00000"/>
                </a:solidFill>
                <a:latin typeface="AcademyC" pitchFamily="82" charset="0"/>
              </a:rPr>
              <a:t> </a:t>
            </a:r>
            <a:r>
              <a:rPr lang="ru-RU" sz="4000" dirty="0" err="1" smtClean="0">
                <a:solidFill>
                  <a:srgbClr val="C00000"/>
                </a:solidFill>
                <a:latin typeface="AcademyC" pitchFamily="82" charset="0"/>
              </a:rPr>
              <a:t>вітчизні</a:t>
            </a:r>
            <a:r>
              <a:rPr lang="ru-RU" sz="4000" dirty="0" smtClean="0">
                <a:solidFill>
                  <a:srgbClr val="C00000"/>
                </a:solidFill>
                <a:latin typeface="AcademyC" pitchFamily="82" charset="0"/>
              </a:rPr>
              <a:t> </a:t>
            </a:r>
            <a:r>
              <a:rPr lang="en-US" sz="4000" dirty="0" smtClean="0">
                <a:solidFill>
                  <a:srgbClr val="C00000"/>
                </a:solidFill>
                <a:latin typeface="AcademyC" pitchFamily="82" charset="0"/>
              </a:rPr>
              <a:t/>
            </a:r>
            <a:br>
              <a:rPr lang="en-US" sz="4000" dirty="0" smtClean="0">
                <a:solidFill>
                  <a:srgbClr val="C00000"/>
                </a:solidFill>
                <a:latin typeface="AcademyC" pitchFamily="82" charset="0"/>
              </a:rPr>
            </a:br>
            <a:r>
              <a:rPr lang="ru-RU" sz="4000" dirty="0" err="1" smtClean="0">
                <a:solidFill>
                  <a:srgbClr val="C00000"/>
                </a:solidFill>
                <a:latin typeface="AcademyC" pitchFamily="82" charset="0"/>
              </a:rPr>
              <a:t>своїй</a:t>
            </a:r>
            <a:r>
              <a:rPr lang="ru-RU" sz="4000" dirty="0" smtClean="0">
                <a:solidFill>
                  <a:srgbClr val="C00000"/>
                </a:solidFill>
                <a:latin typeface="AcademyC" pitchFamily="82" charset="0"/>
              </a:rPr>
              <a:t>, той не </a:t>
            </a:r>
            <a:r>
              <a:rPr lang="ru-RU" sz="4000" dirty="0" err="1" smtClean="0">
                <a:solidFill>
                  <a:srgbClr val="C00000"/>
                </a:solidFill>
                <a:latin typeface="AcademyC" pitchFamily="82" charset="0"/>
              </a:rPr>
              <a:t>належить</a:t>
            </a:r>
            <a:r>
              <a:rPr lang="ru-RU" sz="4000" dirty="0" smtClean="0">
                <a:solidFill>
                  <a:srgbClr val="C00000"/>
                </a:solidFill>
                <a:latin typeface="AcademyC" pitchFamily="82" charset="0"/>
              </a:rPr>
              <a:t> </a:t>
            </a:r>
            <a:r>
              <a:rPr lang="en-US" sz="4000" dirty="0" smtClean="0">
                <a:solidFill>
                  <a:srgbClr val="C00000"/>
                </a:solidFill>
                <a:latin typeface="AcademyC" pitchFamily="82" charset="0"/>
              </a:rPr>
              <a:t/>
            </a:r>
            <a:br>
              <a:rPr lang="en-US" sz="4000" dirty="0" smtClean="0">
                <a:solidFill>
                  <a:srgbClr val="C00000"/>
                </a:solidFill>
                <a:latin typeface="AcademyC" pitchFamily="82" charset="0"/>
              </a:rPr>
            </a:br>
            <a:r>
              <a:rPr lang="ru-RU" sz="4000" dirty="0" err="1" smtClean="0">
                <a:solidFill>
                  <a:srgbClr val="C00000"/>
                </a:solidFill>
                <a:latin typeface="AcademyC" pitchFamily="82" charset="0"/>
              </a:rPr>
              <a:t>і</a:t>
            </a:r>
            <a:r>
              <a:rPr lang="ru-RU" sz="4000" dirty="0" smtClean="0">
                <a:solidFill>
                  <a:srgbClr val="C00000"/>
                </a:solidFill>
                <a:latin typeface="AcademyC" pitchFamily="82" charset="0"/>
              </a:rPr>
              <a:t> </a:t>
            </a:r>
            <a:r>
              <a:rPr lang="ru-RU" sz="4000" dirty="0" err="1" smtClean="0">
                <a:solidFill>
                  <a:srgbClr val="C00000"/>
                </a:solidFill>
                <a:latin typeface="AcademyC" pitchFamily="82" charset="0"/>
              </a:rPr>
              <a:t>людству</a:t>
            </a:r>
            <a:r>
              <a:rPr lang="ru-RU" sz="4000" dirty="0" smtClean="0">
                <a:solidFill>
                  <a:srgbClr val="C00000"/>
                </a:solidFill>
                <a:latin typeface="AcademyC" pitchFamily="82" charset="0"/>
              </a:rPr>
              <a:t>.</a:t>
            </a:r>
            <a:r>
              <a:rPr lang="ru-RU" sz="4000" dirty="0" smtClean="0">
                <a:latin typeface="AcademyC" pitchFamily="82" charset="0"/>
              </a:rPr>
              <a:t/>
            </a:r>
            <a:br>
              <a:rPr lang="ru-RU" sz="4000" dirty="0" smtClean="0">
                <a:latin typeface="AcademyC" pitchFamily="82" charset="0"/>
              </a:rPr>
            </a:br>
            <a:r>
              <a:rPr lang="en-US" sz="4000" dirty="0" smtClean="0">
                <a:latin typeface="AcademyC" pitchFamily="82" charset="0"/>
              </a:rPr>
              <a:t>                               </a:t>
            </a:r>
            <a:r>
              <a:rPr lang="ru-RU" sz="2800" b="1" dirty="0" smtClean="0">
                <a:latin typeface="+mn-lt"/>
              </a:rPr>
              <a:t>В. </a:t>
            </a:r>
            <a:r>
              <a:rPr lang="ru-RU" sz="2800" b="1" dirty="0" err="1" smtClean="0">
                <a:latin typeface="+mn-lt"/>
              </a:rPr>
              <a:t>Бєлінський</a:t>
            </a:r>
            <a:r>
              <a:rPr lang="ru-RU" sz="4000" dirty="0" smtClean="0">
                <a:latin typeface="AcademyC" pitchFamily="82" charset="0"/>
              </a:rPr>
              <a:t/>
            </a:r>
            <a:br>
              <a:rPr lang="ru-RU" sz="4000" dirty="0" smtClean="0">
                <a:latin typeface="AcademyC" pitchFamily="82" charset="0"/>
              </a:rPr>
            </a:br>
            <a:endParaRPr lang="ru-RU" sz="4000" dirty="0">
              <a:latin typeface="AcademyC" pitchFamily="82" charset="0"/>
            </a:endParaRPr>
          </a:p>
        </p:txBody>
      </p:sp>
      <p:pic>
        <p:nvPicPr>
          <p:cNvPr id="3075" name="Picture 2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1285875"/>
            <a:ext cx="3571875" cy="292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3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2928938"/>
            <a:ext cx="2857500" cy="373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42875" y="142875"/>
            <a:ext cx="8858250" cy="6072188"/>
          </a:xfrm>
        </p:spPr>
        <p:txBody>
          <a:bodyPr/>
          <a:lstStyle/>
          <a:p>
            <a:pPr algn="l"/>
            <a:r>
              <a:rPr lang="ru-RU" altLang="ru-RU" sz="3200" smtClean="0">
                <a:solidFill>
                  <a:srgbClr val="C00000"/>
                </a:solidFill>
                <a:latin typeface="Arial Black" panose="020B0A04020102020204" pitchFamily="34" charset="0"/>
              </a:rPr>
              <a:t>Т. Шевченко «І мертвим, і живим…»</a:t>
            </a:r>
            <a:r>
              <a:rPr lang="ru-RU" altLang="ru-RU" sz="2800" smtClean="0">
                <a:latin typeface="A Classic Pragmatica" pitchFamily="34" charset="0"/>
              </a:rPr>
              <a:t/>
            </a:r>
            <a:br>
              <a:rPr lang="ru-RU" altLang="ru-RU" sz="2800" smtClean="0">
                <a:latin typeface="A Classic Pragmatica" pitchFamily="34" charset="0"/>
              </a:rPr>
            </a:br>
            <a:r>
              <a:rPr lang="ru-RU" altLang="ru-RU" sz="3200" b="1" smtClean="0">
                <a:solidFill>
                  <a:srgbClr val="0000FF"/>
                </a:solidFill>
                <a:latin typeface="A Classic Pragmatica" pitchFamily="34" charset="0"/>
              </a:rPr>
              <a:t>Тема:</a:t>
            </a:r>
            <a:r>
              <a:rPr lang="ru-RU" altLang="ru-RU" sz="2800" smtClean="0">
                <a:latin typeface="A Classic Pragmatica" pitchFamily="34" charset="0"/>
              </a:rPr>
              <a:t> показ змодельованого образу національної еліти, якою вона повинна бути, визначення її політичних та морально-етичних поглядів.</a:t>
            </a:r>
            <a:br>
              <a:rPr lang="ru-RU" altLang="ru-RU" sz="2800" smtClean="0">
                <a:latin typeface="A Classic Pragmatica" pitchFamily="34" charset="0"/>
              </a:rPr>
            </a:br>
            <a:r>
              <a:rPr lang="ru-RU" altLang="ru-RU" sz="3200" b="1" smtClean="0">
                <a:solidFill>
                  <a:srgbClr val="0000FF"/>
                </a:solidFill>
                <a:latin typeface="A Classic Pragmatica" pitchFamily="34" charset="0"/>
              </a:rPr>
              <a:t>Ідея:</a:t>
            </a:r>
            <a:r>
              <a:rPr lang="ru-RU" altLang="ru-RU" sz="2800" smtClean="0">
                <a:latin typeface="A Classic Pragmatica" pitchFamily="34" charset="0"/>
              </a:rPr>
              <a:t> утвердження віри народу в перемогу над класовим ворогом; різке засудження схиляння співвітчизників перед буржуазною </a:t>
            </a:r>
            <a:br>
              <a:rPr lang="ru-RU" altLang="ru-RU" sz="2800" smtClean="0">
                <a:latin typeface="A Classic Pragmatica" pitchFamily="34" charset="0"/>
              </a:rPr>
            </a:br>
            <a:r>
              <a:rPr lang="ru-RU" altLang="ru-RU" sz="2800" smtClean="0">
                <a:latin typeface="A Classic Pragmatica" pitchFamily="34" charset="0"/>
              </a:rPr>
              <a:t>культурою Заходу; заклик до </a:t>
            </a:r>
            <a:br>
              <a:rPr lang="ru-RU" altLang="ru-RU" sz="2800" smtClean="0">
                <a:latin typeface="A Classic Pragmatica" pitchFamily="34" charset="0"/>
              </a:rPr>
            </a:br>
            <a:r>
              <a:rPr lang="ru-RU" altLang="ru-RU" sz="2800" smtClean="0">
                <a:latin typeface="A Classic Pragmatica" pitchFamily="34" charset="0"/>
              </a:rPr>
              <a:t>вивчення кращих здобутків </a:t>
            </a:r>
            <a:br>
              <a:rPr lang="ru-RU" altLang="ru-RU" sz="2800" smtClean="0">
                <a:latin typeface="A Classic Pragmatica" pitchFamily="34" charset="0"/>
              </a:rPr>
            </a:br>
            <a:r>
              <a:rPr lang="ru-RU" altLang="ru-RU" sz="2800" smtClean="0">
                <a:latin typeface="A Classic Pragmatica" pitchFamily="34" charset="0"/>
              </a:rPr>
              <a:t>світової науки, культури </a:t>
            </a:r>
            <a:br>
              <a:rPr lang="ru-RU" altLang="ru-RU" sz="2800" smtClean="0">
                <a:latin typeface="A Classic Pragmatica" pitchFamily="34" charset="0"/>
              </a:rPr>
            </a:br>
            <a:r>
              <a:rPr lang="ru-RU" altLang="ru-RU" sz="2800" smtClean="0">
                <a:latin typeface="A Classic Pragmatica" pitchFamily="34" charset="0"/>
              </a:rPr>
              <a:t>й літератури.</a:t>
            </a:r>
            <a:br>
              <a:rPr lang="ru-RU" altLang="ru-RU" sz="2800" smtClean="0">
                <a:latin typeface="A Classic Pragmatica" pitchFamily="34" charset="0"/>
              </a:rPr>
            </a:br>
            <a:endParaRPr lang="ru-RU" altLang="ru-RU" sz="2800" smtClean="0">
              <a:latin typeface="A Classic Pragmatica" pitchFamily="34" charset="0"/>
            </a:endParaRPr>
          </a:p>
        </p:txBody>
      </p:sp>
      <p:pic>
        <p:nvPicPr>
          <p:cNvPr id="4099" name="Picture 2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38" y="3571875"/>
            <a:ext cx="2500312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42875" y="142875"/>
            <a:ext cx="8858250" cy="6500813"/>
          </a:xfrm>
        </p:spPr>
        <p:txBody>
          <a:bodyPr/>
          <a:lstStyle/>
          <a:p>
            <a:r>
              <a:rPr lang="ru-RU" altLang="ru-RU" sz="3600" b="1" smtClean="0">
                <a:solidFill>
                  <a:srgbClr val="0000FF"/>
                </a:solidFill>
                <a:latin typeface="A Classic Pragmatica" pitchFamily="34" charset="0"/>
              </a:rPr>
              <a:t>Основна думка:</a:t>
            </a:r>
            <a:r>
              <a:rPr lang="ru-RU" altLang="ru-RU" sz="2800" smtClean="0">
                <a:latin typeface="A Classic Pragmatica" pitchFamily="34" charset="0"/>
              </a:rPr>
              <a:t/>
            </a:r>
            <a:br>
              <a:rPr lang="ru-RU" altLang="ru-RU" sz="2800" smtClean="0">
                <a:latin typeface="A Classic Pragmatica" pitchFamily="34" charset="0"/>
              </a:rPr>
            </a:br>
            <a:r>
              <a:rPr lang="ru-RU" altLang="ru-RU" sz="3600" b="1" smtClean="0">
                <a:latin typeface="A Classic Pragmatica" pitchFamily="34" charset="0"/>
              </a:rPr>
              <a:t>а)</a:t>
            </a:r>
            <a:r>
              <a:rPr lang="ru-RU" altLang="ru-RU" sz="2800" smtClean="0">
                <a:latin typeface="A Classic Pragmatica" pitchFamily="34" charset="0"/>
              </a:rPr>
              <a:t> Учитесь, читайте, / І чужому научайтесь, / </a:t>
            </a:r>
            <a:br>
              <a:rPr lang="ru-RU" altLang="ru-RU" sz="2800" smtClean="0">
                <a:latin typeface="A Classic Pragmatica" pitchFamily="34" charset="0"/>
              </a:rPr>
            </a:br>
            <a:r>
              <a:rPr lang="ru-RU" altLang="ru-RU" sz="2800" smtClean="0">
                <a:latin typeface="A Classic Pragmatica" pitchFamily="34" charset="0"/>
              </a:rPr>
              <a:t>Й свого не цурайтесь…</a:t>
            </a:r>
            <a:br>
              <a:rPr lang="ru-RU" altLang="ru-RU" sz="2800" smtClean="0">
                <a:latin typeface="A Classic Pragmatica" pitchFamily="34" charset="0"/>
              </a:rPr>
            </a:br>
            <a:r>
              <a:rPr lang="ru-RU" altLang="ru-RU" sz="3600" b="1" smtClean="0">
                <a:latin typeface="A Classic Pragmatica" pitchFamily="34" charset="0"/>
              </a:rPr>
              <a:t>б)</a:t>
            </a:r>
            <a:r>
              <a:rPr lang="ru-RU" altLang="ru-RU" sz="2800" smtClean="0">
                <a:latin typeface="A Classic Pragmatica" pitchFamily="34" charset="0"/>
              </a:rPr>
              <a:t> правду треба шукати на власній землі, силу слід черпати, спираючись на свій народ, справжню волю можна здобути в єднанні з ним;</a:t>
            </a:r>
            <a:br>
              <a:rPr lang="ru-RU" altLang="ru-RU" sz="2800" smtClean="0">
                <a:latin typeface="A Classic Pragmatica" pitchFamily="34" charset="0"/>
              </a:rPr>
            </a:br>
            <a:r>
              <a:rPr lang="ru-RU" altLang="ru-RU" sz="3600" b="1" smtClean="0">
                <a:latin typeface="A Classic Pragmatica" pitchFamily="34" charset="0"/>
              </a:rPr>
              <a:t>в)</a:t>
            </a:r>
            <a:r>
              <a:rPr lang="ru-RU" altLang="ru-RU" sz="2800" smtClean="0">
                <a:latin typeface="A Classic Pragmatica" pitchFamily="34" charset="0"/>
              </a:rPr>
              <a:t> інтелігенція України повинна бути разом із народом, просвітити його, написати українську історію і зберегти культуру.</a:t>
            </a:r>
            <a:br>
              <a:rPr lang="ru-RU" altLang="ru-RU" sz="2800" smtClean="0">
                <a:latin typeface="A Classic Pragmatica" pitchFamily="34" charset="0"/>
              </a:rPr>
            </a:br>
            <a:r>
              <a:rPr lang="ru-RU" altLang="ru-RU" sz="2800" smtClean="0">
                <a:latin typeface="A Classic Pragmatica" pitchFamily="34" charset="0"/>
              </a:rPr>
              <a:t> </a:t>
            </a:r>
            <a:r>
              <a:rPr lang="ru-RU" altLang="ru-RU" sz="3600" b="1" smtClean="0">
                <a:solidFill>
                  <a:srgbClr val="0000FF"/>
                </a:solidFill>
                <a:latin typeface="A Classic Pragmatica" pitchFamily="34" charset="0"/>
              </a:rPr>
              <a:t>Жанр:</a:t>
            </a:r>
            <a:r>
              <a:rPr lang="ru-RU" altLang="ru-RU" sz="2800" smtClean="0">
                <a:latin typeface="A Classic Pragmatica" pitchFamily="34" charset="0"/>
              </a:rPr>
              <a:t> посланіє-звернення до представників панівного класу.</a:t>
            </a:r>
            <a:br>
              <a:rPr lang="ru-RU" altLang="ru-RU" sz="2800" smtClean="0">
                <a:latin typeface="A Classic Pragmatica" pitchFamily="34" charset="0"/>
              </a:rPr>
            </a:br>
            <a:endParaRPr lang="ru-RU" altLang="ru-RU" sz="2800" smtClean="0">
              <a:latin typeface="A Classic Pragma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14313" y="1928813"/>
            <a:ext cx="5572125" cy="4714875"/>
          </a:xfrm>
        </p:spPr>
        <p:txBody>
          <a:bodyPr/>
          <a:lstStyle/>
          <a:p>
            <a:pPr algn="l"/>
            <a:r>
              <a:rPr lang="ru-RU" altLang="ru-RU" sz="4800" b="1" smtClean="0">
                <a:solidFill>
                  <a:srgbClr val="C00000"/>
                </a:solidFill>
                <a:latin typeface="Arial Black" panose="020B0A04020102020204" pitchFamily="34" charset="0"/>
              </a:rPr>
              <a:t>Послання</a:t>
            </a:r>
            <a:r>
              <a:rPr lang="ru-RU" altLang="ru-RU" sz="4000" b="1" smtClean="0">
                <a:latin typeface="A Classic Pragmatica" pitchFamily="34" charset="0"/>
              </a:rPr>
              <a:t> </a:t>
            </a:r>
            <a:r>
              <a:rPr lang="ru-RU" altLang="ru-RU" sz="4000" b="1" smtClean="0">
                <a:solidFill>
                  <a:srgbClr val="002060"/>
                </a:solidFill>
                <a:latin typeface="A Classic Pragmatica" pitchFamily="34" charset="0"/>
              </a:rPr>
              <a:t>— віршований або прозовий твір, написаний у формі листа чи звернення </a:t>
            </a:r>
            <a:br>
              <a:rPr lang="ru-RU" altLang="ru-RU" sz="4000" b="1" smtClean="0">
                <a:solidFill>
                  <a:srgbClr val="002060"/>
                </a:solidFill>
                <a:latin typeface="A Classic Pragmatica" pitchFamily="34" charset="0"/>
              </a:rPr>
            </a:br>
            <a:r>
              <a:rPr lang="ru-RU" altLang="ru-RU" sz="4000" b="1" smtClean="0">
                <a:solidFill>
                  <a:srgbClr val="002060"/>
                </a:solidFill>
                <a:latin typeface="A Classic Pragmatica" pitchFamily="34" charset="0"/>
              </a:rPr>
              <a:t>до однієї або </a:t>
            </a:r>
            <a:br>
              <a:rPr lang="ru-RU" altLang="ru-RU" sz="4000" b="1" smtClean="0">
                <a:solidFill>
                  <a:srgbClr val="002060"/>
                </a:solidFill>
                <a:latin typeface="A Classic Pragmatica" pitchFamily="34" charset="0"/>
              </a:rPr>
            </a:br>
            <a:r>
              <a:rPr lang="ru-RU" altLang="ru-RU" sz="4000" b="1" smtClean="0">
                <a:solidFill>
                  <a:srgbClr val="002060"/>
                </a:solidFill>
                <a:latin typeface="A Classic Pragmatica" pitchFamily="34" charset="0"/>
              </a:rPr>
              <a:t>багатьох осіб.</a:t>
            </a:r>
          </a:p>
        </p:txBody>
      </p:sp>
      <p:pic>
        <p:nvPicPr>
          <p:cNvPr id="6147" name="Picture 2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3" y="142875"/>
            <a:ext cx="4210050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42875" y="571500"/>
            <a:ext cx="8786813" cy="6072188"/>
          </a:xfrm>
        </p:spPr>
        <p:txBody>
          <a:bodyPr/>
          <a:lstStyle/>
          <a:p>
            <a:r>
              <a:rPr lang="ru-RU" altLang="ru-RU" sz="3600" b="1" smtClean="0">
                <a:latin typeface="A Classic Pragmatica" pitchFamily="34" charset="0"/>
              </a:rPr>
              <a:t>- Чим схвилював вас цей твір?</a:t>
            </a:r>
            <a:br>
              <a:rPr lang="ru-RU" altLang="ru-RU" sz="3600" b="1" smtClean="0">
                <a:latin typeface="A Classic Pragmatica" pitchFamily="34" charset="0"/>
              </a:rPr>
            </a:br>
            <a:r>
              <a:rPr lang="ru-RU" altLang="ru-RU" sz="3600" b="1" smtClean="0">
                <a:latin typeface="A Classic Pragmatica" pitchFamily="34" charset="0"/>
              </a:rPr>
              <a:t/>
            </a:r>
            <a:br>
              <a:rPr lang="ru-RU" altLang="ru-RU" sz="3600" b="1" smtClean="0">
                <a:latin typeface="A Classic Pragmatica" pitchFamily="34" charset="0"/>
              </a:rPr>
            </a:br>
            <a:r>
              <a:rPr lang="ru-RU" altLang="ru-RU" sz="3600" b="1" smtClean="0">
                <a:solidFill>
                  <a:srgbClr val="0000FF"/>
                </a:solidFill>
                <a:latin typeface="A Classic Pragmatica" pitchFamily="34" charset="0"/>
              </a:rPr>
              <a:t>- Чому самодержавство боялося </a:t>
            </a:r>
            <a:br>
              <a:rPr lang="ru-RU" altLang="ru-RU" sz="3600" b="1" smtClean="0">
                <a:solidFill>
                  <a:srgbClr val="0000FF"/>
                </a:solidFill>
                <a:latin typeface="A Classic Pragmatica" pitchFamily="34" charset="0"/>
              </a:rPr>
            </a:br>
            <a:r>
              <a:rPr lang="ru-RU" altLang="ru-RU" sz="3600" b="1" smtClean="0">
                <a:solidFill>
                  <a:srgbClr val="0000FF"/>
                </a:solidFill>
                <a:latin typeface="A Classic Pragmatica" pitchFamily="34" charset="0"/>
              </a:rPr>
              <a:t>«І мертвим, і живим…» </a:t>
            </a:r>
            <a:br>
              <a:rPr lang="ru-RU" altLang="ru-RU" sz="3600" b="1" smtClean="0">
                <a:solidFill>
                  <a:srgbClr val="0000FF"/>
                </a:solidFill>
                <a:latin typeface="A Classic Pragmatica" pitchFamily="34" charset="0"/>
              </a:rPr>
            </a:br>
            <a:r>
              <a:rPr lang="ru-RU" altLang="ru-RU" sz="3600" b="1" smtClean="0">
                <a:solidFill>
                  <a:srgbClr val="0000FF"/>
                </a:solidFill>
                <a:latin typeface="A Classic Pragmatica" pitchFamily="34" charset="0"/>
              </a:rPr>
              <a:t>Т. Шевченка навіть після скасування кріпацтва?</a:t>
            </a:r>
            <a:r>
              <a:rPr lang="ru-RU" altLang="ru-RU" sz="3600" b="1" smtClean="0">
                <a:latin typeface="A Classic Pragmatica" pitchFamily="34" charset="0"/>
              </a:rPr>
              <a:t/>
            </a:r>
            <a:br>
              <a:rPr lang="ru-RU" altLang="ru-RU" sz="3600" b="1" smtClean="0">
                <a:latin typeface="A Classic Pragmatica" pitchFamily="34" charset="0"/>
              </a:rPr>
            </a:br>
            <a:r>
              <a:rPr lang="ru-RU" altLang="ru-RU" sz="3600" b="1" smtClean="0">
                <a:latin typeface="A Classic Pragmatica" pitchFamily="34" charset="0"/>
              </a:rPr>
              <a:t/>
            </a:r>
            <a:br>
              <a:rPr lang="ru-RU" altLang="ru-RU" sz="3600" b="1" smtClean="0">
                <a:latin typeface="A Classic Pragmatica" pitchFamily="34" charset="0"/>
              </a:rPr>
            </a:br>
            <a:r>
              <a:rPr lang="ru-RU" altLang="ru-RU" sz="3600" b="1" smtClean="0">
                <a:latin typeface="A Classic Pragmatica" pitchFamily="34" charset="0"/>
              </a:rPr>
              <a:t>- Що корисного пізнав кожний із вас від ознайомлення із посланням?</a:t>
            </a:r>
            <a:br>
              <a:rPr lang="ru-RU" altLang="ru-RU" sz="3600" b="1" smtClean="0">
                <a:latin typeface="A Classic Pragmatica" pitchFamily="34" charset="0"/>
              </a:rPr>
            </a:br>
            <a:endParaRPr lang="ru-RU" altLang="ru-RU" sz="3600" b="1" smtClean="0">
              <a:latin typeface="A Classic Pragma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42875" y="642938"/>
            <a:ext cx="8786813" cy="1470025"/>
          </a:xfrm>
        </p:spPr>
        <p:txBody>
          <a:bodyPr/>
          <a:lstStyle/>
          <a:p>
            <a:r>
              <a:rPr lang="ru-RU" altLang="ru-RU" sz="6000" dirty="0" err="1" smtClean="0">
                <a:solidFill>
                  <a:srgbClr val="0000FF"/>
                </a:solidFill>
                <a:latin typeface="Arial Black" panose="020B0A04020102020204" pitchFamily="34" charset="0"/>
              </a:rPr>
              <a:t>Домашнє</a:t>
            </a:r>
            <a:r>
              <a:rPr lang="ru-RU" altLang="ru-RU" sz="6000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 </a:t>
            </a:r>
            <a:r>
              <a:rPr lang="ru-RU" altLang="ru-RU" sz="6000" dirty="0" err="1" smtClean="0">
                <a:solidFill>
                  <a:srgbClr val="0000FF"/>
                </a:solidFill>
                <a:latin typeface="Arial Black" panose="020B0A04020102020204" pitchFamily="34" charset="0"/>
              </a:rPr>
              <a:t>завдання</a:t>
            </a:r>
            <a:r>
              <a:rPr lang="ru-RU" altLang="ru-RU" sz="2400" dirty="0" smtClean="0"/>
              <a:t/>
            </a:r>
            <a:br>
              <a:rPr lang="ru-RU" altLang="ru-RU" sz="2400" dirty="0" smtClean="0"/>
            </a:br>
            <a:r>
              <a:rPr lang="uk-UA" altLang="ru-RU" sz="3600" dirty="0" err="1"/>
              <a:t>В</a:t>
            </a:r>
            <a:r>
              <a:rPr lang="ru-RU" altLang="ru-RU" sz="3600" dirty="0" err="1" smtClean="0"/>
              <a:t>ивчити</a:t>
            </a:r>
            <a:r>
              <a:rPr lang="ru-RU" altLang="ru-RU" sz="3600" dirty="0" smtClean="0"/>
              <a:t> </a:t>
            </a:r>
            <a:r>
              <a:rPr lang="ru-RU" altLang="ru-RU" sz="3600" dirty="0" err="1" smtClean="0"/>
              <a:t>напам</a:t>
            </a:r>
            <a:r>
              <a:rPr lang="en-US" altLang="ru-RU" sz="3600" dirty="0" smtClean="0"/>
              <a:t>’</a:t>
            </a:r>
            <a:r>
              <a:rPr lang="ru-RU" altLang="ru-RU" sz="3600" dirty="0" smtClean="0"/>
              <a:t>ять </a:t>
            </a:r>
            <a:r>
              <a:rPr lang="ru-RU" altLang="ru-RU" sz="3600" dirty="0" err="1" smtClean="0"/>
              <a:t>уривок</a:t>
            </a:r>
            <a:r>
              <a:rPr lang="ru-RU" altLang="ru-RU" sz="3600" dirty="0" smtClean="0"/>
              <a:t> з </a:t>
            </a:r>
            <a:r>
              <a:rPr lang="ru-RU" altLang="ru-RU" sz="3600" dirty="0" err="1" smtClean="0"/>
              <a:t>твору</a:t>
            </a:r>
            <a:r>
              <a:rPr lang="ru-RU" altLang="ru-RU" sz="2400" dirty="0" smtClean="0"/>
              <a:t/>
            </a:r>
            <a:br>
              <a:rPr lang="ru-RU" altLang="ru-RU" sz="2400" dirty="0" smtClean="0"/>
            </a:br>
            <a:endParaRPr lang="ru-RU" altLang="ru-RU" sz="2400" dirty="0" smtClean="0"/>
          </a:p>
        </p:txBody>
      </p:sp>
      <p:pic>
        <p:nvPicPr>
          <p:cNvPr id="14339" name="Picture 2" descr="C:\Documents and Settings\zhenya\Рабочий стол\ЛИТРА 9 КЛАС КАРТИНКИ\33\перо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63" y="2428875"/>
            <a:ext cx="4786312" cy="41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61618111SlideId25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61618114SlideId25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61618116SlideId25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61618123SlideId25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61618128SlideId25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61618128SlideId25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61618152SlideId25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61618156SlideId25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6161821SlideId25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6161826SlideId26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6161828SlideId26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6161845SlideId26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61618413SlideId268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43</Words>
  <Application>Microsoft Office PowerPoint</Application>
  <PresentationFormat>Екран (4:3)</PresentationFormat>
  <Paragraphs>7</Paragraphs>
  <Slides>7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7</vt:i4>
      </vt:variant>
    </vt:vector>
  </HeadingPairs>
  <TitlesOfParts>
    <vt:vector size="13" baseType="lpstr">
      <vt:lpstr>A Classic Pragmatica</vt:lpstr>
      <vt:lpstr>AcademyC</vt:lpstr>
      <vt:lpstr>Arial</vt:lpstr>
      <vt:lpstr>Arial Black</vt:lpstr>
      <vt:lpstr>Calibri</vt:lpstr>
      <vt:lpstr>Тема Office</vt:lpstr>
      <vt:lpstr>Т. ШЕВЧЕНКО  «І МЕРТВИМ,  І ЖИВИМ,  І НЕНАРОДЖЕНИМ…».  Продовження теми «землячків» у посланні  </vt:lpstr>
      <vt:lpstr>Нема на світі України, Немає другого Дніпра… Т. Шевченко       Хто не належить вітчизні  своїй, той не належить  і людству.                                В. Бєлінський </vt:lpstr>
      <vt:lpstr>Т. Шевченко «І мертвим, і живим…» Тема: показ змодельованого образу національної еліти, якою вона повинна бути, визначення її політичних та морально-етичних поглядів. Ідея: утвердження віри народу в перемогу над класовим ворогом; різке засудження схиляння співвітчизників перед буржуазною  культурою Заходу; заклик до  вивчення кращих здобутків  світової науки, культури  й літератури. </vt:lpstr>
      <vt:lpstr>Основна думка: а) Учитесь, читайте, / І чужому научайтесь, /  Й свого не цурайтесь… б) правду треба шукати на власній землі, силу слід черпати, спираючись на свій народ, справжню волю можна здобути в єднанні з ним; в) інтелігенція України повинна бути разом із народом, просвітити його, написати українську історію і зберегти культуру.  Жанр: посланіє-звернення до представників панівного класу. </vt:lpstr>
      <vt:lpstr>Послання — віршований або прозовий твір, написаний у формі листа чи звернення  до однієї або  багатьох осіб.</vt:lpstr>
      <vt:lpstr>- Чим схвилював вас цей твір?  - Чому самодержавство боялося  «І мертвим, і живим…»  Т. Шевченка навіть після скасування кріпацтва?  - Що корисного пізнав кожний із вас від ознайомлення із посланням? </vt:lpstr>
      <vt:lpstr>Домашнє завдання Вивчити напам’ять уривок з твору 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IREN</dc:creator>
  <cp:lastModifiedBy>User</cp:lastModifiedBy>
  <cp:revision>24</cp:revision>
  <dcterms:created xsi:type="dcterms:W3CDTF">2010-07-26T05:28:58Z</dcterms:created>
  <dcterms:modified xsi:type="dcterms:W3CDTF">2021-03-12T10:01:58Z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BookName">
    <vt:lpwstr/>
  </property>
  <property fmtid="{D5CDD505-2E9C-101B-9397-08002B2CF9AE}" pid="3" name="MayClose">
    <vt:bool>false</vt:bool>
  </property>
  <property fmtid="{D5CDD505-2E9C-101B-9397-08002B2CF9AE}" pid="4" name="IsFreeze">
    <vt:bool>false</vt:bool>
  </property>
  <property fmtid="{D5CDD505-2E9C-101B-9397-08002B2CF9AE}" pid="5" name="UserClose">
    <vt:bool>false</vt:bool>
  </property>
  <property fmtid="{D5CDD505-2E9C-101B-9397-08002B2CF9AE}" pid="6" name="NXTAG2">
    <vt:lpwstr>000800ac030000000000010250300207f7000400038000</vt:lpwstr>
  </property>
</Properties>
</file>