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9" r:id="rId2"/>
    <p:sldId id="271" r:id="rId3"/>
    <p:sldId id="263" r:id="rId4"/>
    <p:sldId id="272" r:id="rId5"/>
    <p:sldId id="266" r:id="rId6"/>
    <p:sldId id="268" r:id="rId7"/>
    <p:sldId id="269" r:id="rId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67AA"/>
    <a:srgbClr val="43EA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65" autoAdjust="0"/>
    <p:restoredTop sz="94660" autoAdjust="0"/>
  </p:normalViewPr>
  <p:slideViewPr>
    <p:cSldViewPr>
      <p:cViewPr varScale="1">
        <p:scale>
          <a:sx n="50" d="100"/>
          <a:sy n="50" d="100"/>
        </p:scale>
        <p:origin x="1277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7774-876A-4E92-A906-4EC374AE5BEB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90974C-8727-48B5-8453-C2217CE352EF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7A97774-876A-4E92-A906-4EC374AE5BEB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390974C-8727-48B5-8453-C2217CE352EF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7774-876A-4E92-A906-4EC374AE5BEB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74C-8727-48B5-8453-C2217CE352EF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7774-876A-4E92-A906-4EC374AE5BEB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74C-8727-48B5-8453-C2217CE352EF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74C-8727-48B5-8453-C2217CE352EF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7774-876A-4E92-A906-4EC374AE5BEB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7774-876A-4E92-A906-4EC374AE5BEB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74C-8727-48B5-8453-C2217CE352EF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7774-876A-4E92-A906-4EC374AE5BEB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74C-8727-48B5-8453-C2217CE352EF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7A97774-876A-4E92-A906-4EC374AE5BEB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90974C-8727-48B5-8453-C2217CE352EF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7774-876A-4E92-A906-4EC374AE5BEB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90974C-8727-48B5-8453-C2217CE352EF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7774-876A-4E92-A906-4EC374AE5BEB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74C-8727-48B5-8453-C2217CE352EF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7774-876A-4E92-A906-4EC374AE5BEB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74C-8727-48B5-8453-C2217CE352EF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astelsSmooth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7A97774-876A-4E92-A906-4EC374AE5BEB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390974C-8727-48B5-8453-C2217CE352EF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3" y="4850913"/>
            <a:ext cx="2232248" cy="1746439"/>
          </a:xfrm>
        </p:spPr>
        <p:txBody>
          <a:bodyPr>
            <a:normAutofit/>
          </a:bodyPr>
          <a:lstStyle/>
          <a:p>
            <a:pPr algn="r"/>
            <a:endParaRPr lang="uk-UA" sz="3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endParaRPr lang="uk-UA" sz="36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52928" cy="3312368"/>
          </a:xfrm>
        </p:spPr>
        <p:txBody>
          <a:bodyPr>
            <a:normAutofit/>
          </a:bodyPr>
          <a:lstStyle/>
          <a:p>
            <a:pPr algn="ctr"/>
            <a:r>
              <a:rPr lang="uk-UA" sz="4400" b="1" i="1" dirty="0" smtClean="0">
                <a:solidFill>
                  <a:schemeClr val="accent6">
                    <a:lumMod val="75000"/>
                  </a:schemeClr>
                </a:solidFill>
              </a:rPr>
              <a:t>НАПИСАННЯ РАЗОМ ПОРЯДКОВИХ ЧИСЛІВНИКІВ ІЗ    -ТИСЯЧНИЙ</a:t>
            </a:r>
            <a:r>
              <a:rPr lang="uk-UA" sz="4400" b="1" i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uk-UA" sz="4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uk-UA" sz="44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344" r="-6344"/>
          <a:stretch/>
        </p:blipFill>
        <p:spPr>
          <a:xfrm>
            <a:off x="5292080" y="3284984"/>
            <a:ext cx="2880320" cy="3168352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>
              <a:rot lat="1200000" lon="2400000" rev="0"/>
            </a:camera>
            <a:lightRig rig="balanced" dir="t"/>
          </a:scene3d>
          <a:sp3d extrusionH="76200">
            <a:bevelT prst="angle"/>
            <a:extrusionClr>
              <a:schemeClr val="bg2">
                <a:lumMod val="90000"/>
              </a:schemeClr>
            </a:extrusionClr>
          </a:sp3d>
        </p:spPr>
      </p:pic>
      <p:sp>
        <p:nvSpPr>
          <p:cNvPr id="5" name="Блок-схема: магнитный диск 4"/>
          <p:cNvSpPr/>
          <p:nvPr/>
        </p:nvSpPr>
        <p:spPr>
          <a:xfrm>
            <a:off x="1403648" y="3861048"/>
            <a:ext cx="2088232" cy="259228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rgbClr val="FFFF00"/>
                </a:solidFill>
              </a:rPr>
              <a:t>6 клас</a:t>
            </a:r>
            <a:endParaRPr lang="uk-UA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474272"/>
      </p:ext>
    </p:extLst>
  </p:cSld>
  <p:clrMapOvr>
    <a:masterClrMapping/>
  </p:clrMapOvr>
  <p:transition spd="slow" advTm="8178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123728" y="500771"/>
            <a:ext cx="662473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ЗАПАМ’ЯТАЙ!!!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2376264" cy="216024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flood" dir="t"/>
          </a:scene3d>
          <a:sp3d extrusionH="120650" prstMaterial="dkEdge">
            <a:extrusionClr>
              <a:schemeClr val="accent2">
                <a:lumMod val="75000"/>
              </a:schemeClr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411760" y="1196752"/>
            <a:ext cx="6408712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Порядкові числівники змінюємо за числами, родами, відмінками: </a:t>
            </a:r>
            <a:r>
              <a:rPr lang="uk-UA" sz="2400" b="1" dirty="0" smtClean="0">
                <a:solidFill>
                  <a:srgbClr val="FFFF00"/>
                </a:solidFill>
              </a:rPr>
              <a:t>десятий клас, десятого класу, десятим класом</a:t>
            </a:r>
            <a:endParaRPr lang="uk-UA" sz="2400" b="1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3068960"/>
            <a:ext cx="6336704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 складених порядкових числівниках відмінюємо тільки останнє слово: </a:t>
            </a:r>
            <a:r>
              <a:rPr lang="uk-UA" sz="2400" b="1" dirty="0" smtClean="0">
                <a:solidFill>
                  <a:srgbClr val="FFFF00"/>
                </a:solidFill>
              </a:rPr>
              <a:t>триста двадцять сьомий, триста двадцять сьомого, триста двадцять сьомому і т. д.</a:t>
            </a:r>
            <a:endParaRPr lang="uk-UA" sz="2400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83768" y="4941168"/>
            <a:ext cx="6480720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Порядкові числівники із </a:t>
            </a:r>
            <a:r>
              <a:rPr lang="uk-U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–сотий</a:t>
            </a:r>
            <a:r>
              <a:rPr lang="uk-U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uk-U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-тисячний</a:t>
            </a:r>
            <a:r>
              <a:rPr lang="uk-U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uk-U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-мільйонний</a:t>
            </a:r>
            <a:r>
              <a:rPr lang="uk-U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</a:p>
          <a:p>
            <a:pPr algn="ctr"/>
            <a:r>
              <a:rPr lang="uk-U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-мільярдний</a:t>
            </a:r>
            <a:r>
              <a:rPr lang="uk-U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пишемо разом: </a:t>
            </a:r>
            <a:r>
              <a:rPr lang="uk-UA" sz="2400" b="1" dirty="0" smtClean="0">
                <a:solidFill>
                  <a:srgbClr val="FFFF00"/>
                </a:solidFill>
              </a:rPr>
              <a:t>дев’ятитисячний, п’ятимільйонний</a:t>
            </a:r>
            <a:endParaRPr lang="uk-UA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53786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Program Files\Microsoft Office\MEDIA\CAGCAT10\j0300840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933056"/>
            <a:ext cx="2232248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5939739" cy="1656184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ТВОРЧЕ ЗАВДАННЯ</a:t>
            </a:r>
            <a:br>
              <a:rPr lang="uk-UA" sz="3600" b="1" dirty="0" smtClean="0">
                <a:solidFill>
                  <a:srgbClr val="FF0000"/>
                </a:solidFill>
              </a:rPr>
            </a:br>
            <a:r>
              <a:rPr lang="uk-UA" sz="2800" b="1" dirty="0" smtClean="0">
                <a:solidFill>
                  <a:srgbClr val="002060"/>
                </a:solidFill>
              </a:rPr>
              <a:t>Утворити від поданих кількісних числівників порядкові та усно провідміняти  їх.</a:t>
            </a:r>
            <a:endParaRPr lang="uk-UA" sz="2800" b="1" dirty="0">
              <a:solidFill>
                <a:srgbClr val="002060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88640"/>
            <a:ext cx="1800200" cy="1778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Вертикальный свиток 9"/>
          <p:cNvSpPr/>
          <p:nvPr/>
        </p:nvSpPr>
        <p:spPr>
          <a:xfrm>
            <a:off x="251520" y="2132856"/>
            <a:ext cx="3096344" cy="1296144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</a:rPr>
              <a:t>вісімнадцять</a:t>
            </a:r>
            <a:endParaRPr lang="uk-UA" sz="2400" b="1" dirty="0">
              <a:solidFill>
                <a:srgbClr val="FFFF00"/>
              </a:solidFill>
            </a:endParaRPr>
          </a:p>
        </p:txBody>
      </p:sp>
      <p:sp>
        <p:nvSpPr>
          <p:cNvPr id="11" name="Вертикальный свиток 10"/>
          <p:cNvSpPr/>
          <p:nvPr/>
        </p:nvSpPr>
        <p:spPr>
          <a:xfrm>
            <a:off x="3419872" y="2132856"/>
            <a:ext cx="2808312" cy="1296144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</a:rPr>
              <a:t>двадцять три</a:t>
            </a:r>
            <a:endParaRPr lang="uk-UA" sz="2400" b="1" dirty="0">
              <a:solidFill>
                <a:srgbClr val="C00000"/>
              </a:solidFill>
            </a:endParaRPr>
          </a:p>
        </p:txBody>
      </p:sp>
      <p:sp>
        <p:nvSpPr>
          <p:cNvPr id="12" name="Вертикальный свиток 11"/>
          <p:cNvSpPr/>
          <p:nvPr/>
        </p:nvSpPr>
        <p:spPr>
          <a:xfrm>
            <a:off x="6372200" y="2204864"/>
            <a:ext cx="2771800" cy="122413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</a:rPr>
              <a:t>триста сорок</a:t>
            </a:r>
          </a:p>
          <a:p>
            <a:pPr algn="ctr"/>
            <a:r>
              <a:rPr lang="uk-UA" sz="2400" b="1" dirty="0" smtClean="0">
                <a:solidFill>
                  <a:srgbClr val="FFFF00"/>
                </a:solidFill>
              </a:rPr>
              <a:t>вісім</a:t>
            </a:r>
            <a:endParaRPr lang="uk-UA" sz="2400" b="1" dirty="0">
              <a:solidFill>
                <a:srgbClr val="FFFF00"/>
              </a:solidFill>
            </a:endParaRPr>
          </a:p>
        </p:txBody>
      </p:sp>
      <p:sp>
        <p:nvSpPr>
          <p:cNvPr id="13" name="Вертикальный свиток 12"/>
          <p:cNvSpPr/>
          <p:nvPr/>
        </p:nvSpPr>
        <p:spPr>
          <a:xfrm>
            <a:off x="323528" y="4365104"/>
            <a:ext cx="2880320" cy="1368152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</a:rPr>
              <a:t>вісімсот шістдесят</a:t>
            </a:r>
          </a:p>
          <a:p>
            <a:pPr algn="ctr"/>
            <a:r>
              <a:rPr lang="uk-UA" sz="2400" b="1" dirty="0" smtClean="0">
                <a:solidFill>
                  <a:srgbClr val="C00000"/>
                </a:solidFill>
              </a:rPr>
              <a:t>дев’ять</a:t>
            </a:r>
            <a:endParaRPr lang="uk-UA" sz="2400" b="1" dirty="0">
              <a:solidFill>
                <a:srgbClr val="C00000"/>
              </a:solidFill>
            </a:endParaRPr>
          </a:p>
        </p:txBody>
      </p:sp>
      <p:sp>
        <p:nvSpPr>
          <p:cNvPr id="14" name="Вертикальный свиток 13"/>
          <p:cNvSpPr/>
          <p:nvPr/>
        </p:nvSpPr>
        <p:spPr>
          <a:xfrm>
            <a:off x="6300192" y="4221088"/>
            <a:ext cx="2843808" cy="1368152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</a:rPr>
              <a:t>тисяча дев’ятсот</a:t>
            </a:r>
          </a:p>
          <a:p>
            <a:pPr algn="ctr"/>
            <a:r>
              <a:rPr lang="uk-UA" sz="2400" b="1" dirty="0" smtClean="0">
                <a:solidFill>
                  <a:srgbClr val="C00000"/>
                </a:solidFill>
              </a:rPr>
              <a:t>дев’яносто сім</a:t>
            </a:r>
            <a:endParaRPr lang="uk-U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193668"/>
      </p:ext>
    </p:extLst>
  </p:cSld>
  <p:clrMapOvr>
    <a:masterClrMapping/>
  </p:clrMapOvr>
  <p:transition spd="slow">
    <p:wipe dir="d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76672"/>
            <a:ext cx="8833619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866427"/>
      </p:ext>
    </p:extLst>
  </p:cSld>
  <p:clrMapOvr>
    <a:masterClrMapping/>
  </p:clrMapOvr>
  <p:transition spd="slow">
    <p:wipe dir="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55576" y="4797152"/>
            <a:ext cx="8183880" cy="1224136"/>
          </a:xfrm>
        </p:spPr>
        <p:txBody>
          <a:bodyPr>
            <a:normAutofit/>
          </a:bodyPr>
          <a:lstStyle/>
          <a:p>
            <a:pPr algn="r"/>
            <a:r>
              <a:rPr lang="uk-UA" b="1" dirty="0" smtClean="0">
                <a:solidFill>
                  <a:srgbClr val="C00000"/>
                </a:solidFill>
              </a:rPr>
              <a:t> 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251520" y="2060848"/>
            <a:ext cx="8640960" cy="3901206"/>
          </a:xfrm>
        </p:spPr>
        <p:txBody>
          <a:bodyPr>
            <a:normAutofit/>
          </a:bodyPr>
          <a:lstStyle/>
          <a:p>
            <a:r>
              <a:rPr lang="uk-UA" dirty="0" smtClean="0"/>
              <a:t>   </a:t>
            </a:r>
          </a:p>
          <a:p>
            <a:pPr>
              <a:buNone/>
            </a:pPr>
            <a:r>
              <a:rPr lang="uk-UA" sz="2400" b="1" dirty="0" smtClean="0"/>
              <a:t>Навесні (тисяча)(шістсот)(двадцять)(першого)року</a:t>
            </a:r>
          </a:p>
          <a:p>
            <a:pPr>
              <a:buNone/>
            </a:pPr>
            <a:r>
              <a:rPr lang="uk-UA" sz="2400" b="1" dirty="0" smtClean="0"/>
              <a:t>султан Осман Другий зібрав чотирьох(</a:t>
            </a:r>
            <a:r>
              <a:rPr lang="uk-UA" sz="2400" b="1" dirty="0" err="1" smtClean="0"/>
              <a:t>сот</a:t>
            </a:r>
            <a:r>
              <a:rPr lang="uk-UA" sz="2400" b="1" dirty="0" smtClean="0"/>
              <a:t>)тисячне військо і вирушив до Молдавії. Польському урядові вдалося зібрати тільки тридцяти(двох)тисячне військо. Потрапивши в скрутне становище, він звернувся до запорізьких козаків. Влітку (тисяча)</a:t>
            </a:r>
          </a:p>
          <a:p>
            <a:pPr>
              <a:buNone/>
            </a:pPr>
            <a:r>
              <a:rPr lang="uk-UA" sz="2400" b="1" dirty="0" smtClean="0"/>
              <a:t>(шістсот)(двадцять)(першого)року сорока(тисячне) військо рушило в Молдавію. </a:t>
            </a:r>
            <a:endParaRPr lang="uk-UA" sz="2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3528" y="0"/>
            <a:ext cx="2376264" cy="219089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95736" y="260648"/>
            <a:ext cx="6948264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Записати поданий текст, розкриваючи дужки та визначаючи відмінки числівників</a:t>
            </a:r>
            <a:r>
              <a:rPr lang="uk-UA" sz="28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uk-UA" sz="28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293894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6120680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ТВОРЧА РОБОТА</a:t>
            </a:r>
            <a:br>
              <a:rPr lang="uk-UA" sz="3600" b="1" dirty="0" smtClean="0">
                <a:solidFill>
                  <a:srgbClr val="FF0000"/>
                </a:solidFill>
              </a:rPr>
            </a:br>
            <a:r>
              <a:rPr lang="uk-UA" sz="3100" b="1" dirty="0" smtClean="0">
                <a:solidFill>
                  <a:srgbClr val="002060"/>
                </a:solidFill>
              </a:rPr>
              <a:t>Скласти речення з поданими фразеологізмами, пояснити їх значення</a:t>
            </a:r>
            <a:endParaRPr lang="uk-UA" sz="3100" b="1" dirty="0">
              <a:solidFill>
                <a:srgbClr val="002060"/>
              </a:solidFill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61"/>
          <a:stretch/>
        </p:blipFill>
        <p:spPr bwMode="auto">
          <a:xfrm flipH="1">
            <a:off x="6372200" y="-171400"/>
            <a:ext cx="2012950" cy="232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094" y="0"/>
            <a:ext cx="1169987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Капля 7"/>
          <p:cNvSpPr/>
          <p:nvPr/>
        </p:nvSpPr>
        <p:spPr>
          <a:xfrm flipH="1">
            <a:off x="2195736" y="2420888"/>
            <a:ext cx="3024336" cy="1728192"/>
          </a:xfrm>
          <a:prstGeom prst="teardrop">
            <a:avLst>
              <a:gd name="adj" fmla="val 1493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FFFF00"/>
                </a:solidFill>
              </a:rPr>
              <a:t>Бути на сьомому</a:t>
            </a:r>
          </a:p>
          <a:p>
            <a:pPr algn="ctr"/>
            <a:r>
              <a:rPr lang="uk-UA" sz="2800" b="1" dirty="0" smtClean="0">
                <a:solidFill>
                  <a:srgbClr val="FFFF00"/>
                </a:solidFill>
              </a:rPr>
              <a:t>небі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12" name="Капля 11"/>
          <p:cNvSpPr/>
          <p:nvPr/>
        </p:nvSpPr>
        <p:spPr>
          <a:xfrm>
            <a:off x="5220072" y="2276872"/>
            <a:ext cx="2880320" cy="1706488"/>
          </a:xfrm>
          <a:prstGeom prst="teardrop">
            <a:avLst>
              <a:gd name="adj" fmla="val 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FFFF00"/>
                </a:solidFill>
              </a:rPr>
              <a:t>У першу </a:t>
            </a:r>
          </a:p>
          <a:p>
            <a:pPr algn="ctr"/>
            <a:r>
              <a:rPr lang="uk-UA" sz="2800" b="1" dirty="0" smtClean="0">
                <a:solidFill>
                  <a:srgbClr val="FFFF00"/>
                </a:solidFill>
              </a:rPr>
              <a:t>чергу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13" name="Капля 12"/>
          <p:cNvSpPr/>
          <p:nvPr/>
        </p:nvSpPr>
        <p:spPr>
          <a:xfrm flipV="1">
            <a:off x="4499992" y="3501008"/>
            <a:ext cx="3074640" cy="2088232"/>
          </a:xfrm>
          <a:prstGeom prst="teardrop">
            <a:avLst>
              <a:gd name="adj" fmla="val 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FFFF00"/>
                </a:solidFill>
              </a:rPr>
              <a:t>До сьомого</a:t>
            </a:r>
          </a:p>
          <a:p>
            <a:pPr algn="ctr"/>
            <a:r>
              <a:rPr lang="uk-UA" sz="2800" b="1" dirty="0" smtClean="0">
                <a:solidFill>
                  <a:srgbClr val="FFFF00"/>
                </a:solidFill>
              </a:rPr>
              <a:t>поту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14" name="Капля 13"/>
          <p:cNvSpPr/>
          <p:nvPr/>
        </p:nvSpPr>
        <p:spPr>
          <a:xfrm flipH="1" flipV="1">
            <a:off x="2123728" y="4005064"/>
            <a:ext cx="2736304" cy="2016224"/>
          </a:xfrm>
          <a:prstGeom prst="teardrop">
            <a:avLst>
              <a:gd name="adj" fmla="val 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FFFF00"/>
                </a:solidFill>
              </a:rPr>
              <a:t>П’яте</a:t>
            </a:r>
          </a:p>
          <a:p>
            <a:pPr algn="ctr"/>
            <a:r>
              <a:rPr lang="uk-UA" sz="2800" b="1" dirty="0" smtClean="0">
                <a:solidFill>
                  <a:srgbClr val="FFFF00"/>
                </a:solidFill>
              </a:rPr>
              <a:t>колесо</a:t>
            </a:r>
          </a:p>
          <a:p>
            <a:pPr algn="ctr"/>
            <a:r>
              <a:rPr lang="uk-UA" sz="2800" b="1" dirty="0" smtClean="0">
                <a:solidFill>
                  <a:srgbClr val="FFFF00"/>
                </a:solidFill>
              </a:rPr>
              <a:t>до воза</a:t>
            </a:r>
            <a:endParaRPr lang="uk-UA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40751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11560" y="2060848"/>
            <a:ext cx="7992888" cy="4248472"/>
          </a:xfrm>
        </p:spPr>
        <p:txBody>
          <a:bodyPr>
            <a:normAutofit/>
          </a:bodyPr>
          <a:lstStyle/>
          <a:p>
            <a:pPr marL="68580" indent="0" algn="ctr">
              <a:lnSpc>
                <a:spcPct val="95000"/>
              </a:lnSpc>
              <a:buNone/>
            </a:pPr>
            <a:r>
              <a:rPr lang="uk-UA" sz="4000" b="1" dirty="0" smtClean="0">
                <a:solidFill>
                  <a:srgbClr val="002060"/>
                </a:solidFill>
                <a:cs typeface="Shruti" pitchFamily="34" charset="0"/>
              </a:rPr>
              <a:t> </a:t>
            </a:r>
            <a:r>
              <a:rPr lang="uk-UA" sz="4000" b="1" dirty="0" smtClean="0">
                <a:solidFill>
                  <a:srgbClr val="002060"/>
                </a:solidFill>
                <a:cs typeface="Shruti" pitchFamily="34" charset="0"/>
              </a:rPr>
              <a:t>В</a:t>
            </a:r>
            <a:r>
              <a:rPr lang="uk-UA" sz="4000" b="1" dirty="0" smtClean="0">
                <a:solidFill>
                  <a:srgbClr val="002060"/>
                </a:solidFill>
                <a:cs typeface="Shruti" pitchFamily="34" charset="0"/>
              </a:rPr>
              <a:t>пр</a:t>
            </a:r>
            <a:r>
              <a:rPr lang="uk-UA" sz="4000" b="1" dirty="0" smtClean="0">
                <a:solidFill>
                  <a:srgbClr val="002060"/>
                </a:solidFill>
                <a:cs typeface="Shruti" pitchFamily="34" charset="0"/>
              </a:rPr>
              <a:t>ава</a:t>
            </a:r>
            <a:r>
              <a:rPr lang="uk-UA" sz="4000" b="1" dirty="0" smtClean="0">
                <a:solidFill>
                  <a:srgbClr val="002060"/>
                </a:solidFill>
                <a:cs typeface="Shruti" pitchFamily="34" charset="0"/>
              </a:rPr>
              <a:t> 478 </a:t>
            </a:r>
            <a:endParaRPr lang="uk-UA" sz="4000" b="1" dirty="0" smtClean="0">
              <a:solidFill>
                <a:srgbClr val="002060"/>
              </a:solidFill>
              <a:cs typeface="Shruti" pitchFamily="34" charset="0"/>
            </a:endParaRPr>
          </a:p>
          <a:p>
            <a:pPr marL="68580" indent="0" algn="ctr">
              <a:lnSpc>
                <a:spcPct val="95000"/>
              </a:lnSpc>
              <a:buNone/>
            </a:pPr>
            <a:endParaRPr lang="uk-UA" sz="4000" b="1" dirty="0" smtClean="0">
              <a:solidFill>
                <a:srgbClr val="002060"/>
              </a:solidFill>
              <a:cs typeface="Shruti" pitchFamily="34" charset="0"/>
            </a:endParaRPr>
          </a:p>
          <a:p>
            <a:pPr marL="68580" indent="0" algn="ctr">
              <a:lnSpc>
                <a:spcPct val="95000"/>
              </a:lnSpc>
              <a:buNone/>
            </a:pPr>
            <a:r>
              <a:rPr lang="uk-UA" sz="4000" b="1" dirty="0" smtClean="0">
                <a:solidFill>
                  <a:srgbClr val="FF0000"/>
                </a:solidFill>
                <a:cs typeface="Shruti" pitchFamily="34" charset="0"/>
              </a:rPr>
              <a:t>ДЯКУЮ ЗА УВАГУ!!!</a:t>
            </a:r>
            <a:endParaRPr lang="uk-UA" sz="4000" b="1" dirty="0">
              <a:solidFill>
                <a:srgbClr val="FF0000"/>
              </a:solidFill>
              <a:cs typeface="Shruti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03648" y="-171400"/>
            <a:ext cx="6912768" cy="1656184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    </a:t>
            </a:r>
            <a:r>
              <a:rPr lang="uk-UA" sz="4000" b="1" dirty="0" smtClean="0">
                <a:solidFill>
                  <a:srgbClr val="FF0000"/>
                </a:solidFill>
              </a:rPr>
              <a:t>ДОМАШНЄ ЗАВДАННЯ</a:t>
            </a:r>
            <a:endParaRPr lang="uk-UA" sz="4000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0"/>
            <a:ext cx="1656184" cy="217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21432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1713</TotalTime>
  <Words>184</Words>
  <Application>Microsoft Office PowerPoint</Application>
  <PresentationFormat>Екран (4:3)</PresentationFormat>
  <Paragraphs>36</Paragraphs>
  <Slides>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2" baseType="lpstr">
      <vt:lpstr>Arial</vt:lpstr>
      <vt:lpstr>Constantia</vt:lpstr>
      <vt:lpstr>Shruti</vt:lpstr>
      <vt:lpstr>Wingdings 2</vt:lpstr>
      <vt:lpstr>Бумажная</vt:lpstr>
      <vt:lpstr>НАПИСАННЯ РАЗОМ ПОРЯДКОВИХ ЧИСЛІВНИКІВ ІЗ    -ТИСЯЧНИЙ </vt:lpstr>
      <vt:lpstr>ЗАПАМ’ЯТАЙ!!!</vt:lpstr>
      <vt:lpstr>ТВОРЧЕ ЗАВДАННЯ Утворити від поданих кількісних числівників порядкові та усно провідміняти  їх.</vt:lpstr>
      <vt:lpstr>Презентація PowerPoint</vt:lpstr>
      <vt:lpstr> </vt:lpstr>
      <vt:lpstr>ТВОРЧА РОБОТА Скласти речення з поданими фразеологізмами, пояснити їх значення</vt:lpstr>
      <vt:lpstr>    ДОМАШНЄ ЗАВДАННЯ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LS</dc:creator>
  <cp:lastModifiedBy>User</cp:lastModifiedBy>
  <cp:revision>323</cp:revision>
  <dcterms:created xsi:type="dcterms:W3CDTF">2015-11-16T03:44:09Z</dcterms:created>
  <dcterms:modified xsi:type="dcterms:W3CDTF">2021-04-09T10:41:48Z</dcterms:modified>
</cp:coreProperties>
</file>