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9" r:id="rId2"/>
    <p:sldId id="260" r:id="rId3"/>
    <p:sldId id="317" r:id="rId4"/>
    <p:sldId id="262" r:id="rId5"/>
    <p:sldId id="323" r:id="rId6"/>
    <p:sldId id="319" r:id="rId7"/>
    <p:sldId id="274" r:id="rId8"/>
    <p:sldId id="321" r:id="rId9"/>
    <p:sldId id="320" r:id="rId10"/>
    <p:sldId id="272" r:id="rId11"/>
    <p:sldId id="276" r:id="rId12"/>
    <p:sldId id="278" r:id="rId13"/>
    <p:sldId id="280" r:id="rId14"/>
    <p:sldId id="315" r:id="rId15"/>
    <p:sldId id="284" r:id="rId16"/>
    <p:sldId id="286" r:id="rId17"/>
    <p:sldId id="288" r:id="rId18"/>
    <p:sldId id="290" r:id="rId19"/>
    <p:sldId id="293" r:id="rId20"/>
    <p:sldId id="295" r:id="rId21"/>
    <p:sldId id="299" r:id="rId22"/>
    <p:sldId id="301" r:id="rId23"/>
    <p:sldId id="303" r:id="rId24"/>
    <p:sldId id="311" r:id="rId25"/>
    <p:sldId id="313" r:id="rId26"/>
    <p:sldId id="307" r:id="rId27"/>
    <p:sldId id="309" r:id="rId2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328D5B-3FB3-422B-B6AB-D4E11B931ACF}" type="datetimeFigureOut">
              <a:rPr lang="uk-UA" smtClean="0"/>
              <a:pPr/>
              <a:t>28.03.2021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9D879CD-72E2-4669-8B98-03286439D51A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1142984"/>
            <a:ext cx="8215370" cy="3703336"/>
          </a:xfrm>
        </p:spPr>
        <p:txBody>
          <a:bodyPr>
            <a:noAutofit/>
          </a:bodyPr>
          <a:lstStyle/>
          <a:p>
            <a:r>
              <a:rPr lang="uk-UA" sz="6000" dirty="0" smtClean="0"/>
              <a:t>США в останній третині ХІХ – на початку   ХХ ст.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5643578"/>
            <a:ext cx="3924837" cy="428628"/>
          </a:xfrm>
        </p:spPr>
        <p:txBody>
          <a:bodyPr>
            <a:normAutofit fontScale="25000" lnSpcReduction="20000"/>
          </a:bodyPr>
          <a:lstStyle/>
          <a:p>
            <a:r>
              <a:rPr lang="uk-UA" sz="8000" dirty="0" smtClean="0">
                <a:solidFill>
                  <a:schemeClr val="bg1"/>
                </a:solidFill>
              </a:rPr>
              <a:t>Всесвітня історія</a:t>
            </a:r>
          </a:p>
          <a:p>
            <a:r>
              <a:rPr lang="uk-UA" sz="4500" dirty="0" smtClean="0">
                <a:solidFill>
                  <a:schemeClr val="bg1"/>
                </a:solidFill>
              </a:rPr>
              <a:t>9 клас</a:t>
            </a:r>
            <a:endParaRPr lang="en-US" sz="4500" dirty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588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591" y="462108"/>
            <a:ext cx="7385050" cy="1325563"/>
          </a:xfrm>
        </p:spPr>
        <p:txBody>
          <a:bodyPr/>
          <a:lstStyle/>
          <a:p>
            <a:r>
              <a:rPr lang="uk-UA" dirty="0" smtClean="0"/>
              <a:t>План уроку: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285992"/>
            <a:ext cx="8358246" cy="285752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576072" indent="-457200"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кономічне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зростання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2. Політичне життя .</a:t>
            </a: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“Справедливий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курс”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Т. Рузвельта.</a:t>
            </a: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“Нова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демократія”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В. Вільсона.</a:t>
            </a: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5. Зовнішня політика США.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377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Результат пошуку зображень за запитом сша в другій половині 19 ст"/>
          <p:cNvPicPr>
            <a:picLocks noChangeAspect="1" noChangeArrowheads="1"/>
          </p:cNvPicPr>
          <p:nvPr/>
        </p:nvPicPr>
        <p:blipFill>
          <a:blip r:embed="rId2" cstate="print">
            <a:lum bright="-14000" contrast="28000"/>
          </a:blip>
          <a:srcRect l="2815" t="3523" r="1630"/>
          <a:stretch>
            <a:fillRect/>
          </a:stretch>
        </p:blipFill>
        <p:spPr bwMode="auto">
          <a:xfrm>
            <a:off x="285720" y="214289"/>
            <a:ext cx="8643998" cy="6357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Результат пошуку зображень за запитом перший потяг в с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44000" cy="38576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543" y="209006"/>
            <a:ext cx="7235190" cy="56170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Економічний розвиток США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357826"/>
            <a:ext cx="8643998" cy="1143008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В кінці ХІХ – на початку ХХ ст. економіка США відзначилася надзвичайно високими темпами розвитку.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Промислове виробництво зросло в 9 разів.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Національний дохід – у 5 разів.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США виробляють третину світової промислової продукції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17" y="195943"/>
            <a:ext cx="8974183" cy="71845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Характерні риси економіки США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429684" cy="4286280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Розвиток нових галузей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нафтовидобувна та нафтопереробна, хімічна, автомобільна, електроенергетика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Електрифікація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промисловості, транспорту, побуту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Налагоджено стандартизований випуск продукції легкої промисловості, продуктів харчування, ліків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Впроваджено конвеєрне виробництво, що сприяло зниженню вартості продукції.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r>
              <a:rPr lang="uk-UA" sz="3200" dirty="0" smtClean="0"/>
              <a:t>     Причини економічного </a:t>
            </a:r>
            <a:r>
              <a:rPr lang="uk-UA" sz="3200" dirty="0" err="1" smtClean="0"/>
              <a:t>зростаннялан</a:t>
            </a:r>
            <a:r>
              <a:rPr lang="uk-UA" sz="3200" dirty="0" smtClean="0"/>
              <a:t> уроку: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10" y="1825625"/>
            <a:ext cx="8423960" cy="435133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Ліквідація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рабства</a:t>
            </a:r>
          </a:p>
          <a:p>
            <a:pPr>
              <a:buNone/>
            </a:pP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Закон про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гомстеди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 Природні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ресурси</a:t>
            </a:r>
          </a:p>
          <a:p>
            <a:pPr>
              <a:buNone/>
            </a:pP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Політика протекціонізму, сприяння іноземним інвестиціям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>
              <a:buNone/>
            </a:pP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Раціоналізація виробництва, державне фінансування наукових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досліджень</a:t>
            </a:r>
          </a:p>
          <a:p>
            <a:pPr>
              <a:buNone/>
            </a:pP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Значний приплив іммігрантів.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73377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2879"/>
            <a:ext cx="9143999" cy="69233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   Риси економіки США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572140"/>
            <a:ext cx="8715436" cy="1071570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      Концентрація виробництва та капіталу.</a:t>
            </a:r>
          </a:p>
          <a:p>
            <a:pPr>
              <a:buNone/>
            </a:pP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Трест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– промислове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об´єднання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, в якому підприємства втрачають комерційну і виробничу самостійність та підпорядковуються єдиному керівництву.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Результат пошуку зображень за запитом економіка сша в кін 19 ст"/>
          <p:cNvPicPr>
            <a:picLocks noChangeAspect="1" noChangeArrowheads="1"/>
          </p:cNvPicPr>
          <p:nvPr/>
        </p:nvPicPr>
        <p:blipFill>
          <a:blip r:embed="rId2" cstate="print">
            <a:lum bright="-3000" contrast="17000"/>
          </a:blip>
          <a:srcRect/>
          <a:stretch>
            <a:fillRect/>
          </a:stretch>
        </p:blipFill>
        <p:spPr bwMode="auto">
          <a:xfrm>
            <a:off x="4714876" y="1500174"/>
            <a:ext cx="4167051" cy="4000528"/>
          </a:xfrm>
          <a:prstGeom prst="rect">
            <a:avLst/>
          </a:prstGeom>
          <a:noFill/>
        </p:spPr>
      </p:pic>
      <p:pic>
        <p:nvPicPr>
          <p:cNvPr id="16388" name="Picture 4" descr="Результат пошуку зображень за запитом економіка сша в кін 19 ст"/>
          <p:cNvPicPr>
            <a:picLocks noChangeAspect="1" noChangeArrowheads="1"/>
          </p:cNvPicPr>
          <p:nvPr/>
        </p:nvPicPr>
        <p:blipFill>
          <a:blip r:embed="rId3" cstate="print">
            <a:lum contrast="13000"/>
          </a:blip>
          <a:srcRect/>
          <a:stretch>
            <a:fillRect/>
          </a:stretch>
        </p:blipFill>
        <p:spPr bwMode="auto">
          <a:xfrm>
            <a:off x="214282" y="1500174"/>
            <a:ext cx="4331603" cy="3728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ьтат пошуку зображень за запитом економіка сша в кін 19 ст"/>
          <p:cNvPicPr>
            <a:picLocks noChangeAspect="1" noChangeArrowheads="1"/>
          </p:cNvPicPr>
          <p:nvPr/>
        </p:nvPicPr>
        <p:blipFill>
          <a:blip r:embed="rId2" cstate="print">
            <a:lum bright="-5000" contrast="14000"/>
          </a:blip>
          <a:srcRect/>
          <a:stretch>
            <a:fillRect/>
          </a:stretch>
        </p:blipFill>
        <p:spPr bwMode="auto">
          <a:xfrm>
            <a:off x="214282" y="285728"/>
            <a:ext cx="5486400" cy="3214686"/>
          </a:xfrm>
          <a:prstGeom prst="rect">
            <a:avLst/>
          </a:prstGeom>
          <a:noFill/>
        </p:spPr>
      </p:pic>
      <p:pic>
        <p:nvPicPr>
          <p:cNvPr id="3" name="Picture 4" descr="Результат пошуку зображень за запитом економіка сша в кін 19 ст"/>
          <p:cNvPicPr>
            <a:picLocks noChangeAspect="1" noChangeArrowheads="1"/>
          </p:cNvPicPr>
          <p:nvPr/>
        </p:nvPicPr>
        <p:blipFill>
          <a:blip r:embed="rId3" cstate="print">
            <a:lum bright="-16000" contrast="27000"/>
          </a:blip>
          <a:srcRect/>
          <a:stretch>
            <a:fillRect/>
          </a:stretch>
        </p:blipFill>
        <p:spPr bwMode="auto">
          <a:xfrm>
            <a:off x="285720" y="3643314"/>
            <a:ext cx="5214974" cy="299416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643570" y="5214950"/>
            <a:ext cx="3143272" cy="12144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Карикатури з американських журналів кінця ХІХ ст. на процес імміграції</a:t>
            </a:r>
            <a:r>
              <a:rPr lang="uk-UA" sz="2400" dirty="0" smtClean="0"/>
              <a:t>.</a:t>
            </a:r>
            <a:endParaRPr lang="en-US" sz="2400" dirty="0"/>
          </a:p>
        </p:txBody>
      </p:sp>
      <p:pic>
        <p:nvPicPr>
          <p:cNvPr id="18434" name="Picture 2" descr="Результат пошуку зображень за запитом економіка сша в кін 19 с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62" y="357166"/>
            <a:ext cx="3357618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17" y="195943"/>
            <a:ext cx="8974183" cy="71845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Характерні риси економіки США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429684" cy="42862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Розвиток нових галузей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нафтовидобувна та нафтопереробна, хімічна, автомобільна, електроенергетика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Електрифікація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промисловості, транспорту, побуту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Налагоджено стандартизований випуск продукції легкої промисловості, продуктів харчування, ліків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Впроваджено конвеєрне виробництво, що сприяло зниженню вартості продукції.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429684" cy="1143009"/>
          </a:xfrm>
        </p:spPr>
        <p:txBody>
          <a:bodyPr>
            <a:normAutofit/>
          </a:bodyPr>
          <a:lstStyle/>
          <a:p>
            <a:r>
              <a:rPr lang="uk-UA" dirty="0" smtClean="0"/>
              <a:t> </a:t>
            </a:r>
            <a:r>
              <a:rPr lang="uk-UA" sz="3100" dirty="0" smtClean="0">
                <a:latin typeface="Arial" pitchFamily="34" charset="0"/>
                <a:cs typeface="Arial" pitchFamily="34" charset="0"/>
              </a:rPr>
              <a:t>Автомобільна компанія Генрі </a:t>
            </a:r>
            <a:r>
              <a:rPr lang="uk-UA" sz="3100" dirty="0" smtClean="0">
                <a:latin typeface="Arial" pitchFamily="34" charset="0"/>
                <a:cs typeface="Arial" pitchFamily="34" charset="0"/>
              </a:rPr>
              <a:t>Форда</a:t>
            </a:r>
            <a:endParaRPr lang="en-US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5072074"/>
            <a:ext cx="4857784" cy="1214446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З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низила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вартість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автомобіля і 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зробила його доступним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покупцеві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AutoShape 2" descr="Результат пошуку зображень за запитом автомобиль генри фор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8" name="AutoShape 4" descr="Результат пошуку зображень за запитом автомобиль генри фор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0" name="Picture 6" descr="Результат пошуку зображень за запитом автомобиль генри форда"/>
          <p:cNvPicPr>
            <a:picLocks noChangeAspect="1" noChangeArrowheads="1"/>
          </p:cNvPicPr>
          <p:nvPr/>
        </p:nvPicPr>
        <p:blipFill>
          <a:blip r:embed="rId2" cstate="print">
            <a:lum bright="-2000" contrast="19000"/>
          </a:blip>
          <a:srcRect/>
          <a:stretch>
            <a:fillRect/>
          </a:stretch>
        </p:blipFill>
        <p:spPr bwMode="auto">
          <a:xfrm>
            <a:off x="4126827" y="1571612"/>
            <a:ext cx="4445701" cy="3143272"/>
          </a:xfrm>
          <a:prstGeom prst="rect">
            <a:avLst/>
          </a:prstGeom>
          <a:noFill/>
        </p:spPr>
      </p:pic>
      <p:pic>
        <p:nvPicPr>
          <p:cNvPr id="21512" name="Picture 8" descr="Результат пошуку зображень за запитом автомобиль генри фор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3571900" cy="2608577"/>
          </a:xfrm>
          <a:prstGeom prst="rect">
            <a:avLst/>
          </a:prstGeom>
          <a:noFill/>
        </p:spPr>
      </p:pic>
      <p:pic>
        <p:nvPicPr>
          <p:cNvPr id="21514" name="Picture 10" descr="Результат пошуку зображень за запитом автомобиль генри фор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357694"/>
            <a:ext cx="3429024" cy="225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65126"/>
            <a:ext cx="8086754" cy="67990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Найбільші    монополії       США</a:t>
            </a:r>
            <a:endParaRPr lang="en-US" dirty="0"/>
          </a:p>
        </p:txBody>
      </p:sp>
      <p:pic>
        <p:nvPicPr>
          <p:cNvPr id="17414" name="Picture 6" descr="Результат пошуку зображень за запитом рокфелл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3643338" cy="38834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6072206"/>
            <a:ext cx="3214710" cy="5715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Джон Рокфеллер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“Стандарт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Ойл”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8" name="Picture 10" descr="Результат пошуку зображень за запитом сталева компанія карнег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143116"/>
            <a:ext cx="4000528" cy="342361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929190" y="5929330"/>
            <a:ext cx="3786213" cy="6429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Ендрю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Карнегі“Дженерал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Електрик”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822" y="209006"/>
            <a:ext cx="8550895" cy="862149"/>
          </a:xfrm>
        </p:spPr>
        <p:txBody>
          <a:bodyPr>
            <a:normAutofit/>
          </a:bodyPr>
          <a:lstStyle/>
          <a:p>
            <a:r>
              <a:rPr lang="uk-UA" dirty="0" smtClean="0"/>
              <a:t>      Розвиток    інфраструктури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072182"/>
            <a:ext cx="8572560" cy="57152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         Шосейні дороги, залізниці, метро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Результат пошуку зображень за запитом перше метро в сша"/>
          <p:cNvPicPr>
            <a:picLocks noChangeAspect="1" noChangeArrowheads="1"/>
          </p:cNvPicPr>
          <p:nvPr/>
        </p:nvPicPr>
        <p:blipFill>
          <a:blip r:embed="rId2" cstate="print">
            <a:lum bright="-4000" contrast="39000"/>
          </a:blip>
          <a:srcRect/>
          <a:stretch>
            <a:fillRect/>
          </a:stretch>
        </p:blipFill>
        <p:spPr bwMode="auto">
          <a:xfrm>
            <a:off x="285720" y="1500174"/>
            <a:ext cx="4929222" cy="4286280"/>
          </a:xfrm>
          <a:prstGeom prst="rect">
            <a:avLst/>
          </a:prstGeom>
          <a:noFill/>
        </p:spPr>
      </p:pic>
      <p:pic>
        <p:nvPicPr>
          <p:cNvPr id="1032" name="Picture 8" descr="Результат пошуку зображень за запитом сша в другій половині 19 с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714488"/>
            <a:ext cx="357190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646" y="248195"/>
            <a:ext cx="8229600" cy="69233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Розвиток сільського господарства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720576"/>
            <a:ext cx="8715436" cy="1851696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Збільшено площу оброблюваних земель.</a:t>
            </a: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Фермери почали використовувати сільськогосподарські машини та добрива.</a:t>
            </a: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США стали провідним експортером продовольства у світі.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8" name="Picture 2" descr="Результат пошуку зображень за запитом сша в другій половині 19 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8572560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692332"/>
          </a:xfrm>
        </p:spPr>
        <p:txBody>
          <a:bodyPr>
            <a:normAutofit/>
          </a:bodyPr>
          <a:lstStyle/>
          <a:p>
            <a:r>
              <a:rPr lang="uk-UA" sz="3600" dirty="0" smtClean="0">
                <a:latin typeface="Arial" pitchFamily="34" charset="0"/>
                <a:cs typeface="Arial" pitchFamily="34" charset="0"/>
              </a:rPr>
              <a:t>Розвиток сільського господарства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857364"/>
            <a:ext cx="4214842" cy="4643470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Введено контроль за умовами праці на бійнях та в компаніях, що зайняті у торгівлі й переробці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м´яса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Прийнято довготривалу програму збереження природних ресурсів: збільшено площу заповідників, національних парків, лісів,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Введено контроль за умовами праці на бійнях та в компаніях, що зайняті у торгівлі й переробці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м´яса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Результат пошуку зображень за запитом промисловий переворот в сша"/>
          <p:cNvPicPr>
            <a:picLocks noChangeAspect="1" noChangeArrowheads="1"/>
          </p:cNvPicPr>
          <p:nvPr/>
        </p:nvPicPr>
        <p:blipFill>
          <a:blip r:embed="rId2" cstate="print">
            <a:lum bright="-5000" contrast="19000"/>
          </a:blip>
          <a:srcRect/>
          <a:stretch>
            <a:fillRect/>
          </a:stretch>
        </p:blipFill>
        <p:spPr bwMode="auto">
          <a:xfrm>
            <a:off x="214282" y="1571612"/>
            <a:ext cx="4357718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365127"/>
            <a:ext cx="7429552" cy="70602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Політичний           устрій</a:t>
            </a:r>
            <a:endParaRPr lang="en-US" dirty="0"/>
          </a:p>
        </p:txBody>
      </p:sp>
      <p:grpSp>
        <p:nvGrpSpPr>
          <p:cNvPr id="3" name="Группа 4"/>
          <p:cNvGrpSpPr/>
          <p:nvPr/>
        </p:nvGrpSpPr>
        <p:grpSpPr>
          <a:xfrm>
            <a:off x="0" y="1428736"/>
            <a:ext cx="9144000" cy="5429264"/>
            <a:chOff x="271296" y="1428736"/>
            <a:chExt cx="8773026" cy="542926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Полилиния 5"/>
            <p:cNvSpPr/>
            <p:nvPr/>
          </p:nvSpPr>
          <p:spPr>
            <a:xfrm>
              <a:off x="496888" y="1428736"/>
              <a:ext cx="8334374" cy="5089538"/>
            </a:xfrm>
            <a:custGeom>
              <a:avLst/>
              <a:gdLst>
                <a:gd name="connsiteX0" fmla="*/ 0 w 8334374"/>
                <a:gd name="connsiteY0" fmla="*/ 449747 h 5291136"/>
                <a:gd name="connsiteX1" fmla="*/ 131728 w 8334374"/>
                <a:gd name="connsiteY1" fmla="*/ 131728 h 5291136"/>
                <a:gd name="connsiteX2" fmla="*/ 449747 w 8334374"/>
                <a:gd name="connsiteY2" fmla="*/ 1 h 5291136"/>
                <a:gd name="connsiteX3" fmla="*/ 7884627 w 8334374"/>
                <a:gd name="connsiteY3" fmla="*/ 0 h 5291136"/>
                <a:gd name="connsiteX4" fmla="*/ 8202646 w 8334374"/>
                <a:gd name="connsiteY4" fmla="*/ 131728 h 5291136"/>
                <a:gd name="connsiteX5" fmla="*/ 8334373 w 8334374"/>
                <a:gd name="connsiteY5" fmla="*/ 449747 h 5291136"/>
                <a:gd name="connsiteX6" fmla="*/ 8334374 w 8334374"/>
                <a:gd name="connsiteY6" fmla="*/ 4841389 h 5291136"/>
                <a:gd name="connsiteX7" fmla="*/ 8202646 w 8334374"/>
                <a:gd name="connsiteY7" fmla="*/ 5159408 h 5291136"/>
                <a:gd name="connsiteX8" fmla="*/ 7884627 w 8334374"/>
                <a:gd name="connsiteY8" fmla="*/ 5291136 h 5291136"/>
                <a:gd name="connsiteX9" fmla="*/ 449747 w 8334374"/>
                <a:gd name="connsiteY9" fmla="*/ 5291136 h 5291136"/>
                <a:gd name="connsiteX10" fmla="*/ 131728 w 8334374"/>
                <a:gd name="connsiteY10" fmla="*/ 5159408 h 5291136"/>
                <a:gd name="connsiteX11" fmla="*/ 0 w 8334374"/>
                <a:gd name="connsiteY11" fmla="*/ 4841389 h 5291136"/>
                <a:gd name="connsiteX12" fmla="*/ 0 w 8334374"/>
                <a:gd name="connsiteY12" fmla="*/ 449747 h 5291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34374" h="5291136">
                  <a:moveTo>
                    <a:pt x="0" y="449747"/>
                  </a:moveTo>
                  <a:cubicBezTo>
                    <a:pt x="0" y="330467"/>
                    <a:pt x="47384" y="216072"/>
                    <a:pt x="131728" y="131728"/>
                  </a:cubicBezTo>
                  <a:cubicBezTo>
                    <a:pt x="216072" y="47384"/>
                    <a:pt x="330467" y="0"/>
                    <a:pt x="449747" y="1"/>
                  </a:cubicBezTo>
                  <a:lnTo>
                    <a:pt x="7884627" y="0"/>
                  </a:lnTo>
                  <a:cubicBezTo>
                    <a:pt x="8003907" y="0"/>
                    <a:pt x="8118302" y="47384"/>
                    <a:pt x="8202646" y="131728"/>
                  </a:cubicBezTo>
                  <a:cubicBezTo>
                    <a:pt x="8286990" y="216072"/>
                    <a:pt x="8334374" y="330467"/>
                    <a:pt x="8334373" y="449747"/>
                  </a:cubicBezTo>
                  <a:cubicBezTo>
                    <a:pt x="8334373" y="1913628"/>
                    <a:pt x="8334374" y="3377508"/>
                    <a:pt x="8334374" y="4841389"/>
                  </a:cubicBezTo>
                  <a:cubicBezTo>
                    <a:pt x="8334374" y="4960669"/>
                    <a:pt x="8286990" y="5075064"/>
                    <a:pt x="8202646" y="5159408"/>
                  </a:cubicBezTo>
                  <a:cubicBezTo>
                    <a:pt x="8118302" y="5243752"/>
                    <a:pt x="8003907" y="5291136"/>
                    <a:pt x="7884627" y="5291136"/>
                  </a:cubicBezTo>
                  <a:lnTo>
                    <a:pt x="449747" y="5291136"/>
                  </a:lnTo>
                  <a:cubicBezTo>
                    <a:pt x="330467" y="5291136"/>
                    <a:pt x="216072" y="5243752"/>
                    <a:pt x="131728" y="5159408"/>
                  </a:cubicBezTo>
                  <a:cubicBezTo>
                    <a:pt x="47384" y="5075064"/>
                    <a:pt x="0" y="4960669"/>
                    <a:pt x="0" y="4841389"/>
                  </a:cubicBezTo>
                  <a:lnTo>
                    <a:pt x="0" y="449747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4126" tIns="284126" rIns="284126" bIns="4238236" numCol="1" spcCol="1270" anchor="t" anchorCtr="0">
              <a:noAutofit/>
            </a:bodyPr>
            <a:lstStyle/>
            <a:p>
              <a:pPr lvl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                       Федеративна </a:t>
              </a:r>
              <a:r>
                <a:rPr lang="uk-UA" sz="2800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країна</a:t>
              </a:r>
              <a:endParaRPr lang="en-US" sz="2800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271296" y="2428868"/>
              <a:ext cx="8773026" cy="4429132"/>
            </a:xfrm>
            <a:custGeom>
              <a:avLst/>
              <a:gdLst>
                <a:gd name="connsiteX0" fmla="*/ 0 w 7917656"/>
                <a:gd name="connsiteY0" fmla="*/ 471753 h 4492889"/>
                <a:gd name="connsiteX1" fmla="*/ 138174 w 7917656"/>
                <a:gd name="connsiteY1" fmla="*/ 138173 h 4492889"/>
                <a:gd name="connsiteX2" fmla="*/ 471754 w 7917656"/>
                <a:gd name="connsiteY2" fmla="*/ 0 h 4492889"/>
                <a:gd name="connsiteX3" fmla="*/ 7445903 w 7917656"/>
                <a:gd name="connsiteY3" fmla="*/ 0 h 4492889"/>
                <a:gd name="connsiteX4" fmla="*/ 7779483 w 7917656"/>
                <a:gd name="connsiteY4" fmla="*/ 138174 h 4492889"/>
                <a:gd name="connsiteX5" fmla="*/ 7917656 w 7917656"/>
                <a:gd name="connsiteY5" fmla="*/ 471754 h 4492889"/>
                <a:gd name="connsiteX6" fmla="*/ 7917656 w 7917656"/>
                <a:gd name="connsiteY6" fmla="*/ 4021136 h 4492889"/>
                <a:gd name="connsiteX7" fmla="*/ 7779483 w 7917656"/>
                <a:gd name="connsiteY7" fmla="*/ 4354716 h 4492889"/>
                <a:gd name="connsiteX8" fmla="*/ 7445903 w 7917656"/>
                <a:gd name="connsiteY8" fmla="*/ 4492889 h 4492889"/>
                <a:gd name="connsiteX9" fmla="*/ 471753 w 7917656"/>
                <a:gd name="connsiteY9" fmla="*/ 4492889 h 4492889"/>
                <a:gd name="connsiteX10" fmla="*/ 138173 w 7917656"/>
                <a:gd name="connsiteY10" fmla="*/ 4354715 h 4492889"/>
                <a:gd name="connsiteX11" fmla="*/ 0 w 7917656"/>
                <a:gd name="connsiteY11" fmla="*/ 4021135 h 4492889"/>
                <a:gd name="connsiteX12" fmla="*/ 0 w 7917656"/>
                <a:gd name="connsiteY12" fmla="*/ 471753 h 4492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17656" h="4492889">
                  <a:moveTo>
                    <a:pt x="0" y="471753"/>
                  </a:moveTo>
                  <a:cubicBezTo>
                    <a:pt x="0" y="346636"/>
                    <a:pt x="49703" y="226644"/>
                    <a:pt x="138174" y="138173"/>
                  </a:cubicBezTo>
                  <a:cubicBezTo>
                    <a:pt x="226645" y="49702"/>
                    <a:pt x="346637" y="0"/>
                    <a:pt x="471754" y="0"/>
                  </a:cubicBezTo>
                  <a:lnTo>
                    <a:pt x="7445903" y="0"/>
                  </a:lnTo>
                  <a:cubicBezTo>
                    <a:pt x="7571020" y="0"/>
                    <a:pt x="7691012" y="49703"/>
                    <a:pt x="7779483" y="138174"/>
                  </a:cubicBezTo>
                  <a:cubicBezTo>
                    <a:pt x="7867954" y="226645"/>
                    <a:pt x="7917656" y="346637"/>
                    <a:pt x="7917656" y="471754"/>
                  </a:cubicBezTo>
                  <a:lnTo>
                    <a:pt x="7917656" y="4021136"/>
                  </a:lnTo>
                  <a:cubicBezTo>
                    <a:pt x="7917656" y="4146253"/>
                    <a:pt x="7867954" y="4266245"/>
                    <a:pt x="7779483" y="4354716"/>
                  </a:cubicBezTo>
                  <a:cubicBezTo>
                    <a:pt x="7691012" y="4443187"/>
                    <a:pt x="7571020" y="4492889"/>
                    <a:pt x="7445903" y="4492889"/>
                  </a:cubicBezTo>
                  <a:lnTo>
                    <a:pt x="471753" y="4492889"/>
                  </a:lnTo>
                  <a:cubicBezTo>
                    <a:pt x="346636" y="4492889"/>
                    <a:pt x="226644" y="4443186"/>
                    <a:pt x="138173" y="4354715"/>
                  </a:cubicBezTo>
                  <a:cubicBezTo>
                    <a:pt x="49702" y="4266244"/>
                    <a:pt x="0" y="4146252"/>
                    <a:pt x="0" y="4021135"/>
                  </a:cubicBezTo>
                  <a:lnTo>
                    <a:pt x="0" y="4717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3912" tIns="343912" rIns="343912" bIns="2490082" numCol="1" spcCol="1270" anchor="t" anchorCtr="0">
              <a:noAutofit/>
            </a:bodyPr>
            <a:lstStyle/>
            <a:p>
              <a:pPr lvl="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200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      Президент </a:t>
              </a:r>
              <a:endParaRPr lang="en-US" sz="3200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764297" y="3396344"/>
              <a:ext cx="3402755" cy="1104226"/>
            </a:xfrm>
            <a:custGeom>
              <a:avLst/>
              <a:gdLst>
                <a:gd name="connsiteX0" fmla="*/ 0 w 3402755"/>
                <a:gd name="connsiteY0" fmla="*/ 135175 h 1287383"/>
                <a:gd name="connsiteX1" fmla="*/ 39592 w 3402755"/>
                <a:gd name="connsiteY1" fmla="*/ 39592 h 1287383"/>
                <a:gd name="connsiteX2" fmla="*/ 135175 w 3402755"/>
                <a:gd name="connsiteY2" fmla="*/ 0 h 1287383"/>
                <a:gd name="connsiteX3" fmla="*/ 3267580 w 3402755"/>
                <a:gd name="connsiteY3" fmla="*/ 0 h 1287383"/>
                <a:gd name="connsiteX4" fmla="*/ 3363163 w 3402755"/>
                <a:gd name="connsiteY4" fmla="*/ 39592 h 1287383"/>
                <a:gd name="connsiteX5" fmla="*/ 3402755 w 3402755"/>
                <a:gd name="connsiteY5" fmla="*/ 135175 h 1287383"/>
                <a:gd name="connsiteX6" fmla="*/ 3402755 w 3402755"/>
                <a:gd name="connsiteY6" fmla="*/ 1152208 h 1287383"/>
                <a:gd name="connsiteX7" fmla="*/ 3363163 w 3402755"/>
                <a:gd name="connsiteY7" fmla="*/ 1247791 h 1287383"/>
                <a:gd name="connsiteX8" fmla="*/ 3267580 w 3402755"/>
                <a:gd name="connsiteY8" fmla="*/ 1287383 h 1287383"/>
                <a:gd name="connsiteX9" fmla="*/ 135175 w 3402755"/>
                <a:gd name="connsiteY9" fmla="*/ 1287383 h 1287383"/>
                <a:gd name="connsiteX10" fmla="*/ 39592 w 3402755"/>
                <a:gd name="connsiteY10" fmla="*/ 1247791 h 1287383"/>
                <a:gd name="connsiteX11" fmla="*/ 0 w 3402755"/>
                <a:gd name="connsiteY11" fmla="*/ 1152208 h 1287383"/>
                <a:gd name="connsiteX12" fmla="*/ 0 w 3402755"/>
                <a:gd name="connsiteY12" fmla="*/ 135175 h 12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2755" h="1287383">
                  <a:moveTo>
                    <a:pt x="0" y="135175"/>
                  </a:moveTo>
                  <a:cubicBezTo>
                    <a:pt x="0" y="99324"/>
                    <a:pt x="14242" y="64942"/>
                    <a:pt x="39592" y="39592"/>
                  </a:cubicBezTo>
                  <a:cubicBezTo>
                    <a:pt x="64942" y="14242"/>
                    <a:pt x="99325" y="0"/>
                    <a:pt x="135175" y="0"/>
                  </a:cubicBezTo>
                  <a:lnTo>
                    <a:pt x="3267580" y="0"/>
                  </a:lnTo>
                  <a:cubicBezTo>
                    <a:pt x="3303431" y="0"/>
                    <a:pt x="3337813" y="14242"/>
                    <a:pt x="3363163" y="39592"/>
                  </a:cubicBezTo>
                  <a:cubicBezTo>
                    <a:pt x="3388513" y="64942"/>
                    <a:pt x="3402755" y="99325"/>
                    <a:pt x="3402755" y="135175"/>
                  </a:cubicBezTo>
                  <a:lnTo>
                    <a:pt x="3402755" y="1152208"/>
                  </a:lnTo>
                  <a:cubicBezTo>
                    <a:pt x="3402755" y="1188059"/>
                    <a:pt x="3388513" y="1222441"/>
                    <a:pt x="3363163" y="1247791"/>
                  </a:cubicBezTo>
                  <a:cubicBezTo>
                    <a:pt x="3337813" y="1273141"/>
                    <a:pt x="3303430" y="1287383"/>
                    <a:pt x="3267580" y="1287383"/>
                  </a:cubicBezTo>
                  <a:lnTo>
                    <a:pt x="135175" y="1287383"/>
                  </a:lnTo>
                  <a:cubicBezTo>
                    <a:pt x="99324" y="1287383"/>
                    <a:pt x="64942" y="1273141"/>
                    <a:pt x="39592" y="1247791"/>
                  </a:cubicBezTo>
                  <a:cubicBezTo>
                    <a:pt x="14242" y="1222441"/>
                    <a:pt x="0" y="1188058"/>
                    <a:pt x="0" y="1152208"/>
                  </a:cubicBezTo>
                  <a:lnTo>
                    <a:pt x="0" y="135175"/>
                  </a:lnTo>
                  <a:close/>
                </a:path>
              </a:pathLst>
            </a:cu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31031" tIns="131031" rIns="131031" bIns="13103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 smtClean="0">
                  <a:latin typeface="Arial" pitchFamily="34" charset="0"/>
                  <a:cs typeface="Arial" pitchFamily="34" charset="0"/>
                </a:rPr>
                <a:t>Очолює уряд і призначає урядовців, головнокомандувач армії.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777329" y="5042263"/>
              <a:ext cx="3379164" cy="958505"/>
            </a:xfrm>
            <a:custGeom>
              <a:avLst/>
              <a:gdLst>
                <a:gd name="connsiteX0" fmla="*/ 0 w 3298273"/>
                <a:gd name="connsiteY0" fmla="*/ 85392 h 813254"/>
                <a:gd name="connsiteX1" fmla="*/ 25011 w 3298273"/>
                <a:gd name="connsiteY1" fmla="*/ 25011 h 813254"/>
                <a:gd name="connsiteX2" fmla="*/ 85392 w 3298273"/>
                <a:gd name="connsiteY2" fmla="*/ 0 h 813254"/>
                <a:gd name="connsiteX3" fmla="*/ 3212881 w 3298273"/>
                <a:gd name="connsiteY3" fmla="*/ 0 h 813254"/>
                <a:gd name="connsiteX4" fmla="*/ 3273262 w 3298273"/>
                <a:gd name="connsiteY4" fmla="*/ 25011 h 813254"/>
                <a:gd name="connsiteX5" fmla="*/ 3298273 w 3298273"/>
                <a:gd name="connsiteY5" fmla="*/ 85392 h 813254"/>
                <a:gd name="connsiteX6" fmla="*/ 3298273 w 3298273"/>
                <a:gd name="connsiteY6" fmla="*/ 727862 h 813254"/>
                <a:gd name="connsiteX7" fmla="*/ 3273262 w 3298273"/>
                <a:gd name="connsiteY7" fmla="*/ 788243 h 813254"/>
                <a:gd name="connsiteX8" fmla="*/ 3212881 w 3298273"/>
                <a:gd name="connsiteY8" fmla="*/ 813254 h 813254"/>
                <a:gd name="connsiteX9" fmla="*/ 85392 w 3298273"/>
                <a:gd name="connsiteY9" fmla="*/ 813254 h 813254"/>
                <a:gd name="connsiteX10" fmla="*/ 25011 w 3298273"/>
                <a:gd name="connsiteY10" fmla="*/ 788243 h 813254"/>
                <a:gd name="connsiteX11" fmla="*/ 0 w 3298273"/>
                <a:gd name="connsiteY11" fmla="*/ 727862 h 813254"/>
                <a:gd name="connsiteX12" fmla="*/ 0 w 3298273"/>
                <a:gd name="connsiteY12" fmla="*/ 85392 h 81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8273" h="813254">
                  <a:moveTo>
                    <a:pt x="0" y="85392"/>
                  </a:moveTo>
                  <a:cubicBezTo>
                    <a:pt x="0" y="62745"/>
                    <a:pt x="8997" y="41025"/>
                    <a:pt x="25011" y="25011"/>
                  </a:cubicBezTo>
                  <a:cubicBezTo>
                    <a:pt x="41025" y="8997"/>
                    <a:pt x="62745" y="0"/>
                    <a:pt x="85392" y="0"/>
                  </a:cubicBezTo>
                  <a:lnTo>
                    <a:pt x="3212881" y="0"/>
                  </a:lnTo>
                  <a:cubicBezTo>
                    <a:pt x="3235528" y="0"/>
                    <a:pt x="3257248" y="8997"/>
                    <a:pt x="3273262" y="25011"/>
                  </a:cubicBezTo>
                  <a:cubicBezTo>
                    <a:pt x="3289276" y="41025"/>
                    <a:pt x="3298273" y="62745"/>
                    <a:pt x="3298273" y="85392"/>
                  </a:cubicBezTo>
                  <a:lnTo>
                    <a:pt x="3298273" y="727862"/>
                  </a:lnTo>
                  <a:cubicBezTo>
                    <a:pt x="3298273" y="750509"/>
                    <a:pt x="3289276" y="772229"/>
                    <a:pt x="3273262" y="788243"/>
                  </a:cubicBezTo>
                  <a:cubicBezTo>
                    <a:pt x="3257248" y="804257"/>
                    <a:pt x="3235528" y="813254"/>
                    <a:pt x="3212881" y="813254"/>
                  </a:cubicBezTo>
                  <a:lnTo>
                    <a:pt x="85392" y="813254"/>
                  </a:lnTo>
                  <a:cubicBezTo>
                    <a:pt x="62745" y="813254"/>
                    <a:pt x="41025" y="804257"/>
                    <a:pt x="25011" y="788243"/>
                  </a:cubicBezTo>
                  <a:cubicBezTo>
                    <a:pt x="8997" y="772229"/>
                    <a:pt x="0" y="750509"/>
                    <a:pt x="0" y="727862"/>
                  </a:cubicBezTo>
                  <a:lnTo>
                    <a:pt x="0" y="85392"/>
                  </a:lnTo>
                  <a:close/>
                </a:path>
              </a:pathLst>
            </a:cu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85970" tIns="85970" rIns="85970" bIns="8597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 smtClean="0">
                  <a:latin typeface="Arial" pitchFamily="34" charset="0"/>
                  <a:cs typeface="Arial" pitchFamily="34" charset="0"/>
                </a:rPr>
                <a:t>Має право розпуску парламенту, право вето на рішення парламент</a:t>
              </a:r>
              <a:r>
                <a:rPr lang="uk-UA" sz="2400" kern="1200" dirty="0" smtClean="0"/>
                <a:t>у.</a:t>
              </a:r>
              <a:endParaRPr lang="en-US" sz="24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206127" y="3071810"/>
              <a:ext cx="3050645" cy="642942"/>
            </a:xfrm>
            <a:custGeom>
              <a:avLst/>
              <a:gdLst>
                <a:gd name="connsiteX0" fmla="*/ 0 w 3528008"/>
                <a:gd name="connsiteY0" fmla="*/ 297696 h 2835202"/>
                <a:gd name="connsiteX1" fmla="*/ 87193 w 3528008"/>
                <a:gd name="connsiteY1" fmla="*/ 87193 h 2835202"/>
                <a:gd name="connsiteX2" fmla="*/ 297696 w 3528008"/>
                <a:gd name="connsiteY2" fmla="*/ 0 h 2835202"/>
                <a:gd name="connsiteX3" fmla="*/ 3230312 w 3528008"/>
                <a:gd name="connsiteY3" fmla="*/ 0 h 2835202"/>
                <a:gd name="connsiteX4" fmla="*/ 3440815 w 3528008"/>
                <a:gd name="connsiteY4" fmla="*/ 87193 h 2835202"/>
                <a:gd name="connsiteX5" fmla="*/ 3528008 w 3528008"/>
                <a:gd name="connsiteY5" fmla="*/ 297696 h 2835202"/>
                <a:gd name="connsiteX6" fmla="*/ 3528008 w 3528008"/>
                <a:gd name="connsiteY6" fmla="*/ 2537506 h 2835202"/>
                <a:gd name="connsiteX7" fmla="*/ 3440815 w 3528008"/>
                <a:gd name="connsiteY7" fmla="*/ 2748009 h 2835202"/>
                <a:gd name="connsiteX8" fmla="*/ 3230312 w 3528008"/>
                <a:gd name="connsiteY8" fmla="*/ 2835202 h 2835202"/>
                <a:gd name="connsiteX9" fmla="*/ 297696 w 3528008"/>
                <a:gd name="connsiteY9" fmla="*/ 2835202 h 2835202"/>
                <a:gd name="connsiteX10" fmla="*/ 87193 w 3528008"/>
                <a:gd name="connsiteY10" fmla="*/ 2748009 h 2835202"/>
                <a:gd name="connsiteX11" fmla="*/ 0 w 3528008"/>
                <a:gd name="connsiteY11" fmla="*/ 2537506 h 2835202"/>
                <a:gd name="connsiteX12" fmla="*/ 0 w 3528008"/>
                <a:gd name="connsiteY12" fmla="*/ 297696 h 28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28008" h="2835202">
                  <a:moveTo>
                    <a:pt x="0" y="297696"/>
                  </a:moveTo>
                  <a:cubicBezTo>
                    <a:pt x="0" y="218742"/>
                    <a:pt x="31365" y="143022"/>
                    <a:pt x="87193" y="87193"/>
                  </a:cubicBezTo>
                  <a:cubicBezTo>
                    <a:pt x="143022" y="31364"/>
                    <a:pt x="218742" y="0"/>
                    <a:pt x="297696" y="0"/>
                  </a:cubicBezTo>
                  <a:lnTo>
                    <a:pt x="3230312" y="0"/>
                  </a:lnTo>
                  <a:cubicBezTo>
                    <a:pt x="3309266" y="0"/>
                    <a:pt x="3384986" y="31365"/>
                    <a:pt x="3440815" y="87193"/>
                  </a:cubicBezTo>
                  <a:cubicBezTo>
                    <a:pt x="3496644" y="143022"/>
                    <a:pt x="3528008" y="218742"/>
                    <a:pt x="3528008" y="297696"/>
                  </a:cubicBezTo>
                  <a:lnTo>
                    <a:pt x="3528008" y="2537506"/>
                  </a:lnTo>
                  <a:cubicBezTo>
                    <a:pt x="3528008" y="2616460"/>
                    <a:pt x="3496644" y="2692180"/>
                    <a:pt x="3440815" y="2748009"/>
                  </a:cubicBezTo>
                  <a:cubicBezTo>
                    <a:pt x="3384986" y="2803838"/>
                    <a:pt x="3309266" y="2835202"/>
                    <a:pt x="3230312" y="2835202"/>
                  </a:cubicBezTo>
                  <a:lnTo>
                    <a:pt x="297696" y="2835202"/>
                  </a:lnTo>
                  <a:cubicBezTo>
                    <a:pt x="218742" y="2835202"/>
                    <a:pt x="143022" y="2803838"/>
                    <a:pt x="87193" y="2748009"/>
                  </a:cubicBezTo>
                  <a:cubicBezTo>
                    <a:pt x="31364" y="2692180"/>
                    <a:pt x="0" y="2616460"/>
                    <a:pt x="0" y="2537506"/>
                  </a:cubicBezTo>
                  <a:lnTo>
                    <a:pt x="0" y="297696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2932" tIns="292932" rIns="292932" bIns="1281813" numCol="1" spcCol="1270" anchor="t" anchorCtr="0">
              <a:noAutofit/>
            </a:bodyPr>
            <a:lstStyle/>
            <a:p>
              <a:pPr lvl="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      Конгрес</a:t>
              </a:r>
              <a:r>
                <a:rPr lang="uk-UA" sz="6400" kern="1200" dirty="0" smtClean="0">
                  <a:solidFill>
                    <a:schemeClr val="tx1"/>
                  </a:solidFill>
                </a:rPr>
                <a:t>   </a:t>
              </a:r>
              <a:endParaRPr lang="en-US" sz="6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362066" y="4441371"/>
              <a:ext cx="2075681" cy="1487959"/>
            </a:xfrm>
            <a:custGeom>
              <a:avLst/>
              <a:gdLst>
                <a:gd name="connsiteX0" fmla="*/ 0 w 2075681"/>
                <a:gd name="connsiteY0" fmla="*/ 151339 h 1441321"/>
                <a:gd name="connsiteX1" fmla="*/ 44326 w 2075681"/>
                <a:gd name="connsiteY1" fmla="*/ 44326 h 1441321"/>
                <a:gd name="connsiteX2" fmla="*/ 151339 w 2075681"/>
                <a:gd name="connsiteY2" fmla="*/ 0 h 1441321"/>
                <a:gd name="connsiteX3" fmla="*/ 1924342 w 2075681"/>
                <a:gd name="connsiteY3" fmla="*/ 0 h 1441321"/>
                <a:gd name="connsiteX4" fmla="*/ 2031355 w 2075681"/>
                <a:gd name="connsiteY4" fmla="*/ 44326 h 1441321"/>
                <a:gd name="connsiteX5" fmla="*/ 2075681 w 2075681"/>
                <a:gd name="connsiteY5" fmla="*/ 151339 h 1441321"/>
                <a:gd name="connsiteX6" fmla="*/ 2075681 w 2075681"/>
                <a:gd name="connsiteY6" fmla="*/ 1289982 h 1441321"/>
                <a:gd name="connsiteX7" fmla="*/ 2031355 w 2075681"/>
                <a:gd name="connsiteY7" fmla="*/ 1396995 h 1441321"/>
                <a:gd name="connsiteX8" fmla="*/ 1924342 w 2075681"/>
                <a:gd name="connsiteY8" fmla="*/ 1441321 h 1441321"/>
                <a:gd name="connsiteX9" fmla="*/ 151339 w 2075681"/>
                <a:gd name="connsiteY9" fmla="*/ 1441321 h 1441321"/>
                <a:gd name="connsiteX10" fmla="*/ 44326 w 2075681"/>
                <a:gd name="connsiteY10" fmla="*/ 1396995 h 1441321"/>
                <a:gd name="connsiteX11" fmla="*/ 0 w 2075681"/>
                <a:gd name="connsiteY11" fmla="*/ 1289982 h 1441321"/>
                <a:gd name="connsiteX12" fmla="*/ 0 w 2075681"/>
                <a:gd name="connsiteY12" fmla="*/ 151339 h 144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5681" h="1441321">
                  <a:moveTo>
                    <a:pt x="0" y="151339"/>
                  </a:moveTo>
                  <a:cubicBezTo>
                    <a:pt x="0" y="111201"/>
                    <a:pt x="15945" y="72708"/>
                    <a:pt x="44326" y="44326"/>
                  </a:cubicBezTo>
                  <a:cubicBezTo>
                    <a:pt x="72708" y="15944"/>
                    <a:pt x="111201" y="0"/>
                    <a:pt x="151339" y="0"/>
                  </a:cubicBezTo>
                  <a:lnTo>
                    <a:pt x="1924342" y="0"/>
                  </a:lnTo>
                  <a:cubicBezTo>
                    <a:pt x="1964480" y="0"/>
                    <a:pt x="2002973" y="15945"/>
                    <a:pt x="2031355" y="44326"/>
                  </a:cubicBezTo>
                  <a:cubicBezTo>
                    <a:pt x="2059737" y="72708"/>
                    <a:pt x="2075681" y="111201"/>
                    <a:pt x="2075681" y="151339"/>
                  </a:cubicBezTo>
                  <a:lnTo>
                    <a:pt x="2075681" y="1289982"/>
                  </a:lnTo>
                  <a:cubicBezTo>
                    <a:pt x="2075681" y="1330120"/>
                    <a:pt x="2059736" y="1368613"/>
                    <a:pt x="2031355" y="1396995"/>
                  </a:cubicBezTo>
                  <a:cubicBezTo>
                    <a:pt x="2002973" y="1425377"/>
                    <a:pt x="1964480" y="1441321"/>
                    <a:pt x="1924342" y="1441321"/>
                  </a:cubicBezTo>
                  <a:lnTo>
                    <a:pt x="151339" y="1441321"/>
                  </a:lnTo>
                  <a:cubicBezTo>
                    <a:pt x="111201" y="1441321"/>
                    <a:pt x="72708" y="1425376"/>
                    <a:pt x="44326" y="1396995"/>
                  </a:cubicBezTo>
                  <a:cubicBezTo>
                    <a:pt x="15944" y="1368613"/>
                    <a:pt x="0" y="1330120"/>
                    <a:pt x="0" y="1289982"/>
                  </a:cubicBezTo>
                  <a:lnTo>
                    <a:pt x="0" y="151339"/>
                  </a:lnTo>
                  <a:close/>
                </a:path>
              </a:pathLst>
            </a:cu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105286" tIns="105286" rIns="105286" bIns="10528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 smtClean="0">
                  <a:latin typeface="Arial" pitchFamily="34" charset="0"/>
                  <a:cs typeface="Arial" pitchFamily="34" charset="0"/>
                </a:rPr>
                <a:t>Палата представників обирається на загальних виборах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575343" y="4467497"/>
              <a:ext cx="2153432" cy="1390395"/>
            </a:xfrm>
            <a:custGeom>
              <a:avLst/>
              <a:gdLst>
                <a:gd name="connsiteX0" fmla="*/ 0 w 2192156"/>
                <a:gd name="connsiteY0" fmla="*/ 145853 h 1389072"/>
                <a:gd name="connsiteX1" fmla="*/ 42720 w 2192156"/>
                <a:gd name="connsiteY1" fmla="*/ 42719 h 1389072"/>
                <a:gd name="connsiteX2" fmla="*/ 145854 w 2192156"/>
                <a:gd name="connsiteY2" fmla="*/ 0 h 1389072"/>
                <a:gd name="connsiteX3" fmla="*/ 2046303 w 2192156"/>
                <a:gd name="connsiteY3" fmla="*/ 0 h 1389072"/>
                <a:gd name="connsiteX4" fmla="*/ 2149437 w 2192156"/>
                <a:gd name="connsiteY4" fmla="*/ 42720 h 1389072"/>
                <a:gd name="connsiteX5" fmla="*/ 2192156 w 2192156"/>
                <a:gd name="connsiteY5" fmla="*/ 145854 h 1389072"/>
                <a:gd name="connsiteX6" fmla="*/ 2192156 w 2192156"/>
                <a:gd name="connsiteY6" fmla="*/ 1243219 h 1389072"/>
                <a:gd name="connsiteX7" fmla="*/ 2149437 w 2192156"/>
                <a:gd name="connsiteY7" fmla="*/ 1346353 h 1389072"/>
                <a:gd name="connsiteX8" fmla="*/ 2046303 w 2192156"/>
                <a:gd name="connsiteY8" fmla="*/ 1389072 h 1389072"/>
                <a:gd name="connsiteX9" fmla="*/ 145853 w 2192156"/>
                <a:gd name="connsiteY9" fmla="*/ 1389072 h 1389072"/>
                <a:gd name="connsiteX10" fmla="*/ 42719 w 2192156"/>
                <a:gd name="connsiteY10" fmla="*/ 1346353 h 1389072"/>
                <a:gd name="connsiteX11" fmla="*/ 0 w 2192156"/>
                <a:gd name="connsiteY11" fmla="*/ 1243219 h 1389072"/>
                <a:gd name="connsiteX12" fmla="*/ 0 w 2192156"/>
                <a:gd name="connsiteY12" fmla="*/ 145853 h 138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2156" h="1389072">
                  <a:moveTo>
                    <a:pt x="0" y="145853"/>
                  </a:moveTo>
                  <a:cubicBezTo>
                    <a:pt x="0" y="107170"/>
                    <a:pt x="15367" y="70072"/>
                    <a:pt x="42720" y="42719"/>
                  </a:cubicBezTo>
                  <a:cubicBezTo>
                    <a:pt x="70073" y="15366"/>
                    <a:pt x="107171" y="0"/>
                    <a:pt x="145854" y="0"/>
                  </a:cubicBezTo>
                  <a:lnTo>
                    <a:pt x="2046303" y="0"/>
                  </a:lnTo>
                  <a:cubicBezTo>
                    <a:pt x="2084986" y="0"/>
                    <a:pt x="2122084" y="15367"/>
                    <a:pt x="2149437" y="42720"/>
                  </a:cubicBezTo>
                  <a:cubicBezTo>
                    <a:pt x="2176790" y="70073"/>
                    <a:pt x="2192156" y="107171"/>
                    <a:pt x="2192156" y="145854"/>
                  </a:cubicBezTo>
                  <a:lnTo>
                    <a:pt x="2192156" y="1243219"/>
                  </a:lnTo>
                  <a:cubicBezTo>
                    <a:pt x="2192156" y="1281902"/>
                    <a:pt x="2176789" y="1319000"/>
                    <a:pt x="2149437" y="1346353"/>
                  </a:cubicBezTo>
                  <a:cubicBezTo>
                    <a:pt x="2122084" y="1373706"/>
                    <a:pt x="2084986" y="1389072"/>
                    <a:pt x="2046303" y="1389072"/>
                  </a:cubicBezTo>
                  <a:lnTo>
                    <a:pt x="145853" y="1389072"/>
                  </a:lnTo>
                  <a:cubicBezTo>
                    <a:pt x="107170" y="1389072"/>
                    <a:pt x="70072" y="1373705"/>
                    <a:pt x="42719" y="1346353"/>
                  </a:cubicBezTo>
                  <a:cubicBezTo>
                    <a:pt x="15366" y="1319000"/>
                    <a:pt x="0" y="1281902"/>
                    <a:pt x="0" y="1243219"/>
                  </a:cubicBezTo>
                  <a:lnTo>
                    <a:pt x="0" y="145853"/>
                  </a:lnTo>
                  <a:close/>
                </a:path>
              </a:pathLst>
            </a:cu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103679" tIns="103679" rIns="103679" bIns="10367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 smtClean="0">
                  <a:latin typeface="Arial" pitchFamily="34" charset="0"/>
                  <a:cs typeface="Arial" pitchFamily="34" charset="0"/>
                </a:rPr>
                <a:t>Сенат обирається законодавчими палатами штатів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582" y="1"/>
            <a:ext cx="8399417" cy="731520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Внутрішньополітичне становище</a:t>
            </a:r>
            <a:endParaRPr lang="en-US" sz="4000" dirty="0"/>
          </a:p>
        </p:txBody>
      </p:sp>
      <p:grpSp>
        <p:nvGrpSpPr>
          <p:cNvPr id="3" name="Группа 4"/>
          <p:cNvGrpSpPr/>
          <p:nvPr/>
        </p:nvGrpSpPr>
        <p:grpSpPr>
          <a:xfrm>
            <a:off x="3714744" y="1926147"/>
            <a:ext cx="4572032" cy="3645993"/>
            <a:chOff x="3398458" y="757646"/>
            <a:chExt cx="5185429" cy="404786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Полилиния 5"/>
            <p:cNvSpPr/>
            <p:nvPr/>
          </p:nvSpPr>
          <p:spPr>
            <a:xfrm>
              <a:off x="3462434" y="757646"/>
              <a:ext cx="2758514" cy="3984488"/>
            </a:xfrm>
            <a:custGeom>
              <a:avLst/>
              <a:gdLst>
                <a:gd name="connsiteX0" fmla="*/ 0 w 2758514"/>
                <a:gd name="connsiteY0" fmla="*/ 275851 h 3984488"/>
                <a:gd name="connsiteX1" fmla="*/ 80795 w 2758514"/>
                <a:gd name="connsiteY1" fmla="*/ 80795 h 3984488"/>
                <a:gd name="connsiteX2" fmla="*/ 275851 w 2758514"/>
                <a:gd name="connsiteY2" fmla="*/ 0 h 3984488"/>
                <a:gd name="connsiteX3" fmla="*/ 2482663 w 2758514"/>
                <a:gd name="connsiteY3" fmla="*/ 0 h 3984488"/>
                <a:gd name="connsiteX4" fmla="*/ 2677719 w 2758514"/>
                <a:gd name="connsiteY4" fmla="*/ 80795 h 3984488"/>
                <a:gd name="connsiteX5" fmla="*/ 2758514 w 2758514"/>
                <a:gd name="connsiteY5" fmla="*/ 275851 h 3984488"/>
                <a:gd name="connsiteX6" fmla="*/ 2758514 w 2758514"/>
                <a:gd name="connsiteY6" fmla="*/ 3708637 h 3984488"/>
                <a:gd name="connsiteX7" fmla="*/ 2677719 w 2758514"/>
                <a:gd name="connsiteY7" fmla="*/ 3903693 h 3984488"/>
                <a:gd name="connsiteX8" fmla="*/ 2482663 w 2758514"/>
                <a:gd name="connsiteY8" fmla="*/ 3984488 h 3984488"/>
                <a:gd name="connsiteX9" fmla="*/ 275851 w 2758514"/>
                <a:gd name="connsiteY9" fmla="*/ 3984488 h 3984488"/>
                <a:gd name="connsiteX10" fmla="*/ 80795 w 2758514"/>
                <a:gd name="connsiteY10" fmla="*/ 3903693 h 3984488"/>
                <a:gd name="connsiteX11" fmla="*/ 0 w 2758514"/>
                <a:gd name="connsiteY11" fmla="*/ 3708637 h 3984488"/>
                <a:gd name="connsiteX12" fmla="*/ 0 w 2758514"/>
                <a:gd name="connsiteY12" fmla="*/ 275851 h 3984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8514" h="3984488">
                  <a:moveTo>
                    <a:pt x="0" y="275851"/>
                  </a:moveTo>
                  <a:cubicBezTo>
                    <a:pt x="0" y="202691"/>
                    <a:pt x="29063" y="132527"/>
                    <a:pt x="80795" y="80795"/>
                  </a:cubicBezTo>
                  <a:cubicBezTo>
                    <a:pt x="132527" y="29063"/>
                    <a:pt x="202691" y="0"/>
                    <a:pt x="275851" y="0"/>
                  </a:cubicBezTo>
                  <a:lnTo>
                    <a:pt x="2482663" y="0"/>
                  </a:lnTo>
                  <a:cubicBezTo>
                    <a:pt x="2555823" y="0"/>
                    <a:pt x="2625987" y="29063"/>
                    <a:pt x="2677719" y="80795"/>
                  </a:cubicBezTo>
                  <a:cubicBezTo>
                    <a:pt x="2729451" y="132527"/>
                    <a:pt x="2758514" y="202691"/>
                    <a:pt x="2758514" y="275851"/>
                  </a:cubicBezTo>
                  <a:lnTo>
                    <a:pt x="2758514" y="3708637"/>
                  </a:lnTo>
                  <a:cubicBezTo>
                    <a:pt x="2758514" y="3781797"/>
                    <a:pt x="2729451" y="3851961"/>
                    <a:pt x="2677719" y="3903693"/>
                  </a:cubicBezTo>
                  <a:cubicBezTo>
                    <a:pt x="2625987" y="3955425"/>
                    <a:pt x="2555823" y="3984488"/>
                    <a:pt x="2482663" y="3984488"/>
                  </a:cubicBezTo>
                  <a:lnTo>
                    <a:pt x="275851" y="3984488"/>
                  </a:lnTo>
                  <a:cubicBezTo>
                    <a:pt x="202691" y="3984488"/>
                    <a:pt x="132527" y="3955425"/>
                    <a:pt x="80795" y="3903693"/>
                  </a:cubicBezTo>
                  <a:cubicBezTo>
                    <a:pt x="29063" y="3851961"/>
                    <a:pt x="0" y="3781797"/>
                    <a:pt x="0" y="3708637"/>
                  </a:cubicBezTo>
                  <a:lnTo>
                    <a:pt x="0" y="275851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912" tIns="1778707" rIns="184912" bIns="9818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Республіканська партія</a:t>
              </a:r>
              <a:endParaRPr lang="en-US" b="1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3678725" y="919218"/>
              <a:ext cx="2259874" cy="12689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6105640" y="760594"/>
              <a:ext cx="2478247" cy="3975646"/>
            </a:xfrm>
            <a:custGeom>
              <a:avLst/>
              <a:gdLst>
                <a:gd name="connsiteX0" fmla="*/ 0 w 2758514"/>
                <a:gd name="connsiteY0" fmla="*/ 275851 h 3984488"/>
                <a:gd name="connsiteX1" fmla="*/ 80795 w 2758514"/>
                <a:gd name="connsiteY1" fmla="*/ 80795 h 3984488"/>
                <a:gd name="connsiteX2" fmla="*/ 275851 w 2758514"/>
                <a:gd name="connsiteY2" fmla="*/ 0 h 3984488"/>
                <a:gd name="connsiteX3" fmla="*/ 2482663 w 2758514"/>
                <a:gd name="connsiteY3" fmla="*/ 0 h 3984488"/>
                <a:gd name="connsiteX4" fmla="*/ 2677719 w 2758514"/>
                <a:gd name="connsiteY4" fmla="*/ 80795 h 3984488"/>
                <a:gd name="connsiteX5" fmla="*/ 2758514 w 2758514"/>
                <a:gd name="connsiteY5" fmla="*/ 275851 h 3984488"/>
                <a:gd name="connsiteX6" fmla="*/ 2758514 w 2758514"/>
                <a:gd name="connsiteY6" fmla="*/ 3708637 h 3984488"/>
                <a:gd name="connsiteX7" fmla="*/ 2677719 w 2758514"/>
                <a:gd name="connsiteY7" fmla="*/ 3903693 h 3984488"/>
                <a:gd name="connsiteX8" fmla="*/ 2482663 w 2758514"/>
                <a:gd name="connsiteY8" fmla="*/ 3984488 h 3984488"/>
                <a:gd name="connsiteX9" fmla="*/ 275851 w 2758514"/>
                <a:gd name="connsiteY9" fmla="*/ 3984488 h 3984488"/>
                <a:gd name="connsiteX10" fmla="*/ 80795 w 2758514"/>
                <a:gd name="connsiteY10" fmla="*/ 3903693 h 3984488"/>
                <a:gd name="connsiteX11" fmla="*/ 0 w 2758514"/>
                <a:gd name="connsiteY11" fmla="*/ 3708637 h 3984488"/>
                <a:gd name="connsiteX12" fmla="*/ 0 w 2758514"/>
                <a:gd name="connsiteY12" fmla="*/ 275851 h 3984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8514" h="3984488">
                  <a:moveTo>
                    <a:pt x="0" y="275851"/>
                  </a:moveTo>
                  <a:cubicBezTo>
                    <a:pt x="0" y="202691"/>
                    <a:pt x="29063" y="132527"/>
                    <a:pt x="80795" y="80795"/>
                  </a:cubicBezTo>
                  <a:cubicBezTo>
                    <a:pt x="132527" y="29063"/>
                    <a:pt x="202691" y="0"/>
                    <a:pt x="275851" y="0"/>
                  </a:cubicBezTo>
                  <a:lnTo>
                    <a:pt x="2482663" y="0"/>
                  </a:lnTo>
                  <a:cubicBezTo>
                    <a:pt x="2555823" y="0"/>
                    <a:pt x="2625987" y="29063"/>
                    <a:pt x="2677719" y="80795"/>
                  </a:cubicBezTo>
                  <a:cubicBezTo>
                    <a:pt x="2729451" y="132527"/>
                    <a:pt x="2758514" y="202691"/>
                    <a:pt x="2758514" y="275851"/>
                  </a:cubicBezTo>
                  <a:lnTo>
                    <a:pt x="2758514" y="3708637"/>
                  </a:lnTo>
                  <a:cubicBezTo>
                    <a:pt x="2758514" y="3781797"/>
                    <a:pt x="2729451" y="3851961"/>
                    <a:pt x="2677719" y="3903693"/>
                  </a:cubicBezTo>
                  <a:cubicBezTo>
                    <a:pt x="2625987" y="3955425"/>
                    <a:pt x="2555823" y="3984488"/>
                    <a:pt x="2482663" y="3984488"/>
                  </a:cubicBezTo>
                  <a:lnTo>
                    <a:pt x="275851" y="3984488"/>
                  </a:lnTo>
                  <a:cubicBezTo>
                    <a:pt x="202691" y="3984488"/>
                    <a:pt x="132527" y="3955425"/>
                    <a:pt x="80795" y="3903693"/>
                  </a:cubicBezTo>
                  <a:cubicBezTo>
                    <a:pt x="29063" y="3851961"/>
                    <a:pt x="0" y="3781797"/>
                    <a:pt x="0" y="3708637"/>
                  </a:cubicBezTo>
                  <a:lnTo>
                    <a:pt x="0" y="275851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912" tIns="1778707" rIns="184912" bIns="9818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Демократична партія</a:t>
              </a:r>
              <a:endParaRPr lang="en-US" b="1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6311328" y="919218"/>
              <a:ext cx="2220685" cy="12689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Двойная стрелка влево/вправо 9"/>
            <p:cNvSpPr/>
            <p:nvPr/>
          </p:nvSpPr>
          <p:spPr>
            <a:xfrm>
              <a:off x="3398458" y="4193113"/>
              <a:ext cx="5156232" cy="612399"/>
            </a:xfrm>
            <a:prstGeom prst="leftRightArrow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1" name="Прямоугольник 10"/>
          <p:cNvSpPr/>
          <p:nvPr/>
        </p:nvSpPr>
        <p:spPr>
          <a:xfrm>
            <a:off x="285720" y="3857628"/>
            <a:ext cx="2718737" cy="27521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Президентами обирали маловідомих політиків – ставлеників босів,  які були </a:t>
            </a:r>
            <a:r>
              <a:rPr lang="uk-UA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пов´язані</a:t>
            </a:r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 фінансово-промисловими колами країни</a:t>
            </a:r>
            <a:r>
              <a:rPr lang="uk-UA" sz="2000" b="1" dirty="0" smtClean="0"/>
              <a:t>.</a:t>
            </a:r>
            <a:endParaRPr lang="en-US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428309" y="6000767"/>
            <a:ext cx="4402182" cy="6090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Наслідок - корупція</a:t>
            </a:r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056709" y="6008914"/>
            <a:ext cx="135853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194" name="Picture 2" descr="Результат пошуку зображень за запитом господарство сша в кін 19 ст"/>
          <p:cNvPicPr>
            <a:picLocks noChangeAspect="1" noChangeArrowheads="1"/>
          </p:cNvPicPr>
          <p:nvPr/>
        </p:nvPicPr>
        <p:blipFill>
          <a:blip r:embed="rId2" cstate="print">
            <a:lum bright="-7000" contrast="25000"/>
          </a:blip>
          <a:srcRect/>
          <a:stretch>
            <a:fillRect/>
          </a:stretch>
        </p:blipFill>
        <p:spPr bwMode="auto">
          <a:xfrm>
            <a:off x="214282" y="1643050"/>
            <a:ext cx="3057887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770" y="1"/>
            <a:ext cx="8360229" cy="822960"/>
          </a:xfrm>
        </p:spPr>
        <p:txBody>
          <a:bodyPr/>
          <a:lstStyle/>
          <a:p>
            <a:r>
              <a:rPr lang="uk-UA" dirty="0" smtClean="0"/>
              <a:t>Американська федерація праці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5786446" cy="2297431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    Робітники  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у 1881 р.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об´єдналися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в Американську федерацію праці, яка  стала ініціатором святкування                 1 травня як міжнародного дня солідарності трудящих.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72132" y="3286100"/>
            <a:ext cx="3571868" cy="35719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травня 1886 р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в Чикаго було розігнано робітничу демонстрацію. Було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багато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поранених і вбитих.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Л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ідерів робітників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віддано під суд і страчено.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Результат пошуку зображень за запитом 1 травня в чикаго"/>
          <p:cNvPicPr>
            <a:picLocks noChangeAspect="1" noChangeArrowheads="1"/>
          </p:cNvPicPr>
          <p:nvPr/>
        </p:nvPicPr>
        <p:blipFill>
          <a:blip r:embed="rId2" cstate="print">
            <a:lum contrast="21000"/>
          </a:blip>
          <a:srcRect/>
          <a:stretch>
            <a:fillRect/>
          </a:stretch>
        </p:blipFill>
        <p:spPr bwMode="auto">
          <a:xfrm>
            <a:off x="0" y="2857496"/>
            <a:ext cx="5500694" cy="3786214"/>
          </a:xfrm>
          <a:prstGeom prst="rect">
            <a:avLst/>
          </a:prstGeom>
          <a:noFill/>
        </p:spPr>
      </p:pic>
      <p:pic>
        <p:nvPicPr>
          <p:cNvPr id="7170" name="Picture 2" descr="Результат пошуку зображень за запитом господарство сша в кін 19 ст"/>
          <p:cNvPicPr>
            <a:picLocks noChangeAspect="1" noChangeArrowheads="1"/>
          </p:cNvPicPr>
          <p:nvPr/>
        </p:nvPicPr>
        <p:blipFill>
          <a:blip r:embed="rId3" cstate="print">
            <a:lum bright="-2000" contrast="21000"/>
          </a:blip>
          <a:srcRect/>
          <a:stretch>
            <a:fillRect/>
          </a:stretch>
        </p:blipFill>
        <p:spPr bwMode="auto">
          <a:xfrm>
            <a:off x="5572132" y="928670"/>
            <a:ext cx="3571868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39" y="222070"/>
            <a:ext cx="8360229" cy="705393"/>
          </a:xfrm>
        </p:spPr>
        <p:txBody>
          <a:bodyPr>
            <a:noAutofit/>
          </a:bodyPr>
          <a:lstStyle/>
          <a:p>
            <a:r>
              <a:rPr lang="uk-UA" sz="3200" dirty="0" err="1" smtClean="0"/>
              <a:t>Антитрестівський</a:t>
            </a:r>
            <a:r>
              <a:rPr lang="uk-UA" sz="3200" dirty="0" smtClean="0"/>
              <a:t> закон Шермана 1890 р.</a:t>
            </a:r>
            <a:endParaRPr lang="en-US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929718" cy="21896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Будь-яке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об´єднання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у формі тресту, угода про обмеження торгівлі оголошувалися незаконними.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Проте він був малоефективним і використовувався проти страйкарів, яких звинувачували в обмеженні свободи торгівлі.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Результат пошуку зображень за запитом закон шермана"/>
          <p:cNvPicPr>
            <a:picLocks noChangeAspect="1" noChangeArrowheads="1"/>
          </p:cNvPicPr>
          <p:nvPr/>
        </p:nvPicPr>
        <p:blipFill>
          <a:blip r:embed="rId2" cstate="print">
            <a:lum bright="-2000" contrast="15000"/>
          </a:blip>
          <a:srcRect/>
          <a:stretch>
            <a:fillRect/>
          </a:stretch>
        </p:blipFill>
        <p:spPr bwMode="auto">
          <a:xfrm>
            <a:off x="168636" y="3683726"/>
            <a:ext cx="2479811" cy="29881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12126" y="5617029"/>
            <a:ext cx="1476103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Джон Шерман</a:t>
            </a:r>
            <a:endParaRPr lang="en-US" b="1" dirty="0"/>
          </a:p>
        </p:txBody>
      </p:sp>
      <p:pic>
        <p:nvPicPr>
          <p:cNvPr id="29700" name="Picture 4" descr="Результат пошуку зображень за запитом закон шермана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000496" y="3654394"/>
            <a:ext cx="4490361" cy="3203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85728"/>
            <a:ext cx="4286248" cy="2571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    Незважаючи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на надання чорношкірому населенню США громадянських прав, у багатьох південних штатах  було узаконено расову 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сегрегацію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індіанське населення було виселено до 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резервацій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Результат пошуку зображень за запитом сша в другій половині 19 ст"/>
          <p:cNvPicPr>
            <a:picLocks noChangeAspect="1" noChangeArrowheads="1"/>
          </p:cNvPicPr>
          <p:nvPr/>
        </p:nvPicPr>
        <p:blipFill>
          <a:blip r:embed="rId2" cstate="print">
            <a:lum bright="-3000" contrast="18000"/>
          </a:blip>
          <a:srcRect/>
          <a:stretch>
            <a:fillRect/>
          </a:stretch>
        </p:blipFill>
        <p:spPr bwMode="auto">
          <a:xfrm>
            <a:off x="500034" y="2928934"/>
            <a:ext cx="3929090" cy="3929066"/>
          </a:xfrm>
          <a:prstGeom prst="rect">
            <a:avLst/>
          </a:prstGeom>
          <a:noFill/>
        </p:spPr>
      </p:pic>
      <p:pic>
        <p:nvPicPr>
          <p:cNvPr id="6" name="Picture 4" descr="Результат пошуку зображень за запитом сша в другій половині 19 ст"/>
          <p:cNvPicPr>
            <a:picLocks noChangeAspect="1" noChangeArrowheads="1"/>
          </p:cNvPicPr>
          <p:nvPr/>
        </p:nvPicPr>
        <p:blipFill>
          <a:blip r:embed="rId3" cstate="print">
            <a:lum bright="-7000" contrast="33000"/>
          </a:blip>
          <a:srcRect/>
          <a:stretch>
            <a:fillRect/>
          </a:stretch>
        </p:blipFill>
        <p:spPr bwMode="auto">
          <a:xfrm>
            <a:off x="4286216" y="285728"/>
            <a:ext cx="4857784" cy="3714752"/>
          </a:xfrm>
          <a:prstGeom prst="rect">
            <a:avLst/>
          </a:prstGeom>
          <a:noFill/>
        </p:spPr>
      </p:pic>
      <p:pic>
        <p:nvPicPr>
          <p:cNvPr id="31746" name="Picture 2" descr="Результат пошуку зображень за запитом індіанці в резерваці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357562"/>
            <a:ext cx="442915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5394" y="261258"/>
            <a:ext cx="8438606" cy="692331"/>
          </a:xfrm>
        </p:spPr>
        <p:txBody>
          <a:bodyPr>
            <a:normAutofit fontScale="90000"/>
          </a:bodyPr>
          <a:lstStyle/>
          <a:p>
            <a:r>
              <a:rPr lang="uk-UA" dirty="0" err="1" smtClean="0"/>
              <a:t>“Справедливий</a:t>
            </a:r>
            <a:r>
              <a:rPr lang="uk-UA" dirty="0" smtClean="0"/>
              <a:t> </a:t>
            </a:r>
            <a:r>
              <a:rPr lang="uk-UA" dirty="0" err="1" smtClean="0"/>
              <a:t>курс”</a:t>
            </a:r>
            <a:r>
              <a:rPr lang="uk-UA" dirty="0" smtClean="0"/>
              <a:t> Рузвельта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643050"/>
            <a:ext cx="4362994" cy="4901441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Став президентом США від республіканської партії в 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1901 р. 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Боротьба з надмірною монополізацією виробництва і збуту.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Залізничним компаніям заборонено змінювати оголошені тарифи, держава встановлює межу підвищення тарифних ставок.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Впроваджено державний контроль над харчовою промисловістю; заборонено використання небезпечних для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здоров´я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консервантів та ліків.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Результат пошуку зображень за запитом рузвельт теод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1"/>
            <a:ext cx="3857652" cy="430730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943600"/>
            <a:ext cx="3857652" cy="7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Теодор Рузвельт</a:t>
            </a: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(1858 - 1919)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300" y="365126"/>
            <a:ext cx="7385050" cy="692965"/>
          </a:xfrm>
        </p:spPr>
        <p:txBody>
          <a:bodyPr>
            <a:normAutofit fontScale="90000"/>
          </a:bodyPr>
          <a:lstStyle/>
          <a:p>
            <a:r>
              <a:rPr lang="uk-UA" dirty="0" err="1" smtClean="0"/>
              <a:t>“Нова</a:t>
            </a:r>
            <a:r>
              <a:rPr lang="uk-UA" dirty="0" smtClean="0"/>
              <a:t> </a:t>
            </a:r>
            <a:r>
              <a:rPr lang="uk-UA" dirty="0" err="1" smtClean="0"/>
              <a:t>демократія”</a:t>
            </a:r>
            <a:r>
              <a:rPr lang="uk-UA" dirty="0" smtClean="0"/>
              <a:t> Вільсона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785926"/>
            <a:ext cx="4310742" cy="4863067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Президент від демократичної партії з 1913 до 1921 р.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Скоротив митні ставки на сировину, продовольство, метал, продукцію легкої промисловості, що експортувалися США.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Прибутковий податок у розмірі 1 – 6 %.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Державний контроль над банками та іншими кредитно-фінансовими установами.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Впроваджено кредити для фермерів з низькими відсотками.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Результат пошуку зображень за запитом вудро вильс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4429124" cy="43131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357158" y="6072206"/>
            <a:ext cx="3829048" cy="5715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latin typeface="Arial" pitchFamily="34" charset="0"/>
                <a:cs typeface="Arial" pitchFamily="34" charset="0"/>
              </a:rPr>
              <a:t>Вудро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 Вільсон</a:t>
            </a:r>
          </a:p>
          <a:p>
            <a:pPr algn="ctr"/>
            <a:r>
              <a:rPr lang="uk-UA" b="1" dirty="0" smtClean="0">
                <a:latin typeface="Arial" pitchFamily="34" charset="0"/>
                <a:cs typeface="Arial" pitchFamily="34" charset="0"/>
              </a:rPr>
              <a:t>(1856 - 1924)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3116"/>
            <a:ext cx="3714776" cy="4500594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Депутатів сенату обирали на загальних виборах штатів.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Продовжено боротьбу з нечесною конкуренцією.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Для залізничників встановлено 8-годинний робочий день.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Державні службовці отримали право на допомогу в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зв´язку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з каліцтвом, отриманим на виробництві.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Узаконено діяльність профспілок.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818" name="AutoShape 2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0" name="AutoShape 4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AutoShape 6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4" name="AutoShape 8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6" name="AutoShape 10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8" name="AutoShape 12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AutoShape 14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AutoShape 16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AutoShape 18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AutoShape 20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AutoShape 22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AutoShape 24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AutoShape 26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4" name="AutoShape 28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6" name="AutoShape 30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8" name="AutoShape 32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50" name="AutoShape 34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52" name="AutoShape 36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54" name="AutoShape 38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56" name="AutoShape 40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58" name="AutoShape 42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60" name="AutoShape 44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62" name="AutoShape 46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64" name="AutoShape 48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66" name="AutoShape 50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68" name="AutoShape 52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70" name="AutoShape 54" descr="Результат пошуку зображень за запитом вудро виль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71" name="Picture 55" descr="C:\Users\Laptop 4\Desktop\images.jpg"/>
          <p:cNvPicPr>
            <a:picLocks noChangeAspect="1" noChangeArrowheads="1"/>
          </p:cNvPicPr>
          <p:nvPr/>
        </p:nvPicPr>
        <p:blipFill>
          <a:blip r:embed="rId2" cstate="print"/>
          <a:srcRect l="11875" r="11346"/>
          <a:stretch>
            <a:fillRect/>
          </a:stretch>
        </p:blipFill>
        <p:spPr bwMode="auto">
          <a:xfrm>
            <a:off x="4429124" y="1500174"/>
            <a:ext cx="4500594" cy="5143536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928662" y="357166"/>
            <a:ext cx="6858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Демократія      Вільсона</a:t>
            </a:r>
            <a:endParaRPr lang="uk-UA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300" y="365127"/>
            <a:ext cx="7385050" cy="70602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Колоніальна     </a:t>
            </a:r>
            <a:r>
              <a:rPr lang="uk-UA" dirty="0" smtClean="0"/>
              <a:t>політика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857892"/>
            <a:ext cx="8572560" cy="714380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Основний напрям колоніальної експансії – Південна Америка та басейн Тихого океану.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0" name="Picture 2" descr="Результат пошуку зображень за запитом колоніальна політика сша в кін 19 ст"/>
          <p:cNvPicPr>
            <a:picLocks noChangeAspect="1" noChangeArrowheads="1"/>
          </p:cNvPicPr>
          <p:nvPr/>
        </p:nvPicPr>
        <p:blipFill>
          <a:blip r:embed="rId2" cstate="print">
            <a:lum bright="-5000" contrast="19000"/>
          </a:blip>
          <a:srcRect/>
          <a:stretch>
            <a:fillRect/>
          </a:stretch>
        </p:blipFill>
        <p:spPr bwMode="auto">
          <a:xfrm>
            <a:off x="214282" y="1857364"/>
            <a:ext cx="4000501" cy="3705225"/>
          </a:xfrm>
          <a:prstGeom prst="rect">
            <a:avLst/>
          </a:prstGeom>
          <a:noFill/>
        </p:spPr>
      </p:pic>
      <p:pic>
        <p:nvPicPr>
          <p:cNvPr id="37892" name="Picture 4" descr="Результат пошуку зображень за запитом колоніальна політика сша в кін 19 ст"/>
          <p:cNvPicPr>
            <a:picLocks noChangeAspect="1" noChangeArrowheads="1"/>
          </p:cNvPicPr>
          <p:nvPr/>
        </p:nvPicPr>
        <p:blipFill>
          <a:blip r:embed="rId3" cstate="print">
            <a:lum bright="-6000" contrast="21000"/>
          </a:blip>
          <a:srcRect/>
          <a:stretch>
            <a:fillRect/>
          </a:stretch>
        </p:blipFill>
        <p:spPr bwMode="auto">
          <a:xfrm>
            <a:off x="4071934" y="1571612"/>
            <a:ext cx="4786346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365127"/>
            <a:ext cx="6975565" cy="66684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Arial" pitchFamily="34" charset="0"/>
                <a:cs typeface="Arial" pitchFamily="34" charset="0"/>
              </a:rPr>
              <a:t>         Зовнішня  політика  США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857365"/>
            <a:ext cx="5000660" cy="4429156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Продовжує діяти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“доктрина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Монро”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uk-UA" sz="2000" i="1" dirty="0" err="1" smtClean="0">
                <a:latin typeface="Arial" pitchFamily="34" charset="0"/>
                <a:cs typeface="Arial" pitchFamily="34" charset="0"/>
              </a:rPr>
              <a:t>“Америка</a:t>
            </a:r>
            <a:r>
              <a:rPr lang="uk-UA" sz="2000" i="1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000" i="1" dirty="0" err="1" smtClean="0">
                <a:latin typeface="Arial" pitchFamily="34" charset="0"/>
                <a:cs typeface="Arial" pitchFamily="34" charset="0"/>
              </a:rPr>
              <a:t>американців”</a:t>
            </a:r>
            <a:r>
              <a:rPr lang="uk-UA" sz="2000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1896 р. – приєднання Гавайських островів до США.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Кінець ХІХ ст. – створення Панамериканського союзу під егідою США з метою обміну економічною інформацією.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Зростання військово-морського флоту.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Відкрите втручання у внутрішні справи латиноамериканських держав.</a:t>
            </a:r>
          </a:p>
          <a:p>
            <a:pPr>
              <a:buNone/>
            </a:pP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“Дипломатія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долара”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: надання позик країнам Латинської Америки, що ставило їх у залежність від США.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 descr="Результат пошуку зображень за запитом колоніальна політика сша в кін 19 ст"/>
          <p:cNvPicPr>
            <a:picLocks noChangeAspect="1" noChangeArrowheads="1"/>
          </p:cNvPicPr>
          <p:nvPr/>
        </p:nvPicPr>
        <p:blipFill>
          <a:blip r:embed="rId2" cstate="print">
            <a:lum bright="-9000" contrast="17000"/>
          </a:blip>
          <a:srcRect/>
          <a:stretch>
            <a:fillRect/>
          </a:stretch>
        </p:blipFill>
        <p:spPr bwMode="auto">
          <a:xfrm>
            <a:off x="5357818" y="2000240"/>
            <a:ext cx="3500430" cy="2071702"/>
          </a:xfrm>
          <a:prstGeom prst="rect">
            <a:avLst/>
          </a:prstGeom>
          <a:noFill/>
        </p:spPr>
      </p:pic>
      <p:pic>
        <p:nvPicPr>
          <p:cNvPr id="36868" name="Picture 4" descr="Результат пошуку зображень за запитом колоніальна політика сша в кін 19 ст"/>
          <p:cNvPicPr>
            <a:picLocks noChangeAspect="1" noChangeArrowheads="1"/>
          </p:cNvPicPr>
          <p:nvPr/>
        </p:nvPicPr>
        <p:blipFill>
          <a:blip r:embed="rId3" cstate="print">
            <a:lum bright="-2000" contrast="16000"/>
          </a:blip>
          <a:srcRect/>
          <a:stretch>
            <a:fillRect/>
          </a:stretch>
        </p:blipFill>
        <p:spPr bwMode="auto">
          <a:xfrm>
            <a:off x="5357818" y="3929043"/>
            <a:ext cx="3109719" cy="25003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300" y="222070"/>
            <a:ext cx="7385050" cy="67926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Зовнішня політика США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500702"/>
            <a:ext cx="8715436" cy="1143008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1898 р. – перемога США в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американо-іспанській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війні: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Іспанія відмовилася від прав на острови Карибського басейну;</a:t>
            </a:r>
          </a:p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Куба формально залишалася незалежною, але під контролем США.</a:t>
            </a:r>
          </a:p>
        </p:txBody>
      </p:sp>
      <p:sp>
        <p:nvSpPr>
          <p:cNvPr id="35844" name="AutoShape 4" descr="Результат пошуку зображень за запитом американо-іспанська війна 189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846" name="Picture 6" descr="Результат пошуку зображень за запитом американо-іспанська війна 18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500174"/>
            <a:ext cx="4519642" cy="40005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35848" name="Picture 8" descr="Результат пошуку зображень за запитом американо-іспанська війна 18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0174"/>
            <a:ext cx="4023360" cy="38157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500702"/>
            <a:ext cx="8572560" cy="1143008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    У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торгівлі з Китаєм запропоновано доктрину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“рівних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можливостей”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і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“відчинених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дверей”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з метою поширення впливу на Далекому Сході.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Результат пошуку зображень за запитом доктрина відкритих дверей і рівних можливостей"/>
          <p:cNvPicPr>
            <a:picLocks noChangeAspect="1" noChangeArrowheads="1"/>
          </p:cNvPicPr>
          <p:nvPr/>
        </p:nvPicPr>
        <p:blipFill>
          <a:blip r:embed="rId2" cstate="print">
            <a:lum bright="-3000" contrast="18000"/>
          </a:blip>
          <a:srcRect/>
          <a:stretch>
            <a:fillRect/>
          </a:stretch>
        </p:blipFill>
        <p:spPr bwMode="auto">
          <a:xfrm>
            <a:off x="0" y="1500174"/>
            <a:ext cx="3457575" cy="3714776"/>
          </a:xfrm>
          <a:prstGeom prst="rect">
            <a:avLst/>
          </a:prstGeom>
          <a:noFill/>
        </p:spPr>
      </p:pic>
      <p:pic>
        <p:nvPicPr>
          <p:cNvPr id="38916" name="Picture 4" descr="Результат пошуку зображень за запитом доктрина відкритих дверей і рівних можливостей"/>
          <p:cNvPicPr>
            <a:picLocks noChangeAspect="1" noChangeArrowheads="1"/>
          </p:cNvPicPr>
          <p:nvPr/>
        </p:nvPicPr>
        <p:blipFill>
          <a:blip r:embed="rId3" cstate="print">
            <a:lum bright="-4000" contrast="27000"/>
          </a:blip>
          <a:srcRect t="2320"/>
          <a:stretch>
            <a:fillRect/>
          </a:stretch>
        </p:blipFill>
        <p:spPr bwMode="auto">
          <a:xfrm>
            <a:off x="3714744" y="1500174"/>
            <a:ext cx="5150758" cy="37147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285728"/>
            <a:ext cx="74295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Зовнішня        політика        США</a:t>
            </a:r>
            <a:endParaRPr lang="uk-UA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155448"/>
            <a:ext cx="5214974" cy="1252728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Домашнє      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завдання: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257176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Опрацювати  матеріал з підручника - §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20</a:t>
            </a: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Скласти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таблицю”Внутрішня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політика президентів США початку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ХХст.”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412</TotalTime>
  <Words>895</Words>
  <Application>Microsoft Office PowerPoint</Application>
  <PresentationFormat>Экран (4:3)</PresentationFormat>
  <Paragraphs>125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Модульная</vt:lpstr>
      <vt:lpstr>США в останній третині ХІХ – на початку   ХХ ст.</vt:lpstr>
      <vt:lpstr>План уроку:</vt:lpstr>
      <vt:lpstr>Слайд 3</vt:lpstr>
      <vt:lpstr>Економічний розвиток США</vt:lpstr>
      <vt:lpstr>Характерні риси економіки США</vt:lpstr>
      <vt:lpstr>     Причини економічного зростаннялан уроку:</vt:lpstr>
      <vt:lpstr>           Риси економіки США</vt:lpstr>
      <vt:lpstr>Слайд 8</vt:lpstr>
      <vt:lpstr>Характерні риси економіки США</vt:lpstr>
      <vt:lpstr> Автомобільна компанія Генрі Форда</vt:lpstr>
      <vt:lpstr>Найбільші    монополії       США</vt:lpstr>
      <vt:lpstr>      Розвиток    інфраструктури</vt:lpstr>
      <vt:lpstr>Розвиток сільського господарства</vt:lpstr>
      <vt:lpstr>Розвиток сільського господарства</vt:lpstr>
      <vt:lpstr>Політичний           устрій</vt:lpstr>
      <vt:lpstr>Внутрішньополітичне становище</vt:lpstr>
      <vt:lpstr>Американська федерація праці</vt:lpstr>
      <vt:lpstr>Антитрестівський закон Шермана 1890 р.</vt:lpstr>
      <vt:lpstr>Слайд 19</vt:lpstr>
      <vt:lpstr>“Справедливий курс” Рузвельта</vt:lpstr>
      <vt:lpstr>“Нова демократія” Вільсона</vt:lpstr>
      <vt:lpstr>Слайд 22</vt:lpstr>
      <vt:lpstr>Колоніальна     політика</vt:lpstr>
      <vt:lpstr>         Зовнішня  політика  США</vt:lpstr>
      <vt:lpstr>Зовнішня політика США</vt:lpstr>
      <vt:lpstr>Слайд 26</vt:lpstr>
      <vt:lpstr>Домашнє       завдання: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46</cp:revision>
  <dcterms:created xsi:type="dcterms:W3CDTF">2021-03-24T23:31:09Z</dcterms:created>
  <dcterms:modified xsi:type="dcterms:W3CDTF">2021-03-28T14:29:31Z</dcterms:modified>
</cp:coreProperties>
</file>