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C51B2-1083-4635-85C3-236C90623EF6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5DC1-79F0-486A-B277-71C2684CD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F%D0%B5%D1%81%D0%B5%D1%86%D1%8C" TargetMode="External"/><Relationship Id="rId3" Type="http://schemas.openxmlformats.org/officeDocument/2006/relationships/hyperlink" Target="https://uk.wikipedia.org/wiki/%D0%9F%D1%80%D0%B8%D1%80%D0%BE%D0%B4%D0%BD%D0%B0_%D0%B7%D0%BE%D0%BD%D0%B0" TargetMode="External"/><Relationship Id="rId7" Type="http://schemas.openxmlformats.org/officeDocument/2006/relationships/hyperlink" Target="https://uk.wikipedia.org/wiki/%D0%93%D1%80%D0%B5%D0%BD%D0%BB%D0%B0%D0%BD%D0%B4%D1%96%D1%8F" TargetMode="External"/><Relationship Id="rId12" Type="http://schemas.openxmlformats.org/officeDocument/2006/relationships/hyperlink" Target="https://uk.wikipedia.org/wiki/%D0%9F%D0%B8%D1%81%D0%BA%D1%83%D1%85%D0%B0_%D0%BF%D1%96%D0%B2%D0%BD%D1%96%D1%87%D0%BD%D0%B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wikipedia.org/wiki/%D0%9F%D1%96%D0%B2%D0%BD%D1%96%D1%87%D0%BD%D0%B0_%D0%90%D0%BC%D0%B5%D1%80%D0%B8%D0%BA%D0%B0" TargetMode="External"/><Relationship Id="rId11" Type="http://schemas.openxmlformats.org/officeDocument/2006/relationships/hyperlink" Target="https://uk.wikipedia.org/wiki/%D0%91%D1%96%D0%BB%D0%B0_%D1%81%D0%BE%D0%B2%D0%B0" TargetMode="External"/><Relationship Id="rId5" Type="http://schemas.openxmlformats.org/officeDocument/2006/relationships/hyperlink" Target="https://uk.wikipedia.org/wiki/%D0%84%D0%B2%D1%80%D0%B0%D0%B7%D1%96%D1%8F" TargetMode="External"/><Relationship Id="rId10" Type="http://schemas.openxmlformats.org/officeDocument/2006/relationships/hyperlink" Target="https://uk.wikipedia.org/wiki/%D0%9F%D0%BE%D0%BB%D1%96%D0%B2%D0%BA%D0%B8" TargetMode="External"/><Relationship Id="rId4" Type="http://schemas.openxmlformats.org/officeDocument/2006/relationships/hyperlink" Target="https://uk.wikipedia.org/wiki/%D0%92%D1%96%D1%87%D0%BD%D0%B0_%D0%BC%D0%B5%D1%80%D0%B7%D0%BB%D0%BE%D1%82%D0%B0" TargetMode="External"/><Relationship Id="rId9" Type="http://schemas.openxmlformats.org/officeDocument/2006/relationships/hyperlink" Target="https://uk.wikipedia.org/wiki/%D0%9B%D0%B5%D0%BC%D1%96%D0%BD%D0%B3%D0%B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4%D1%96%D0%BD%D0%BB%D1%8F%D0%BD%D0%B4%D1%96%D1%8F" TargetMode="External"/><Relationship Id="rId13" Type="http://schemas.openxmlformats.org/officeDocument/2006/relationships/hyperlink" Target="https://uk.wikipedia.org/wiki/%D0%9A%D0%B8%D1%82%D0%B0%D0%B9" TargetMode="External"/><Relationship Id="rId18" Type="http://schemas.openxmlformats.org/officeDocument/2006/relationships/hyperlink" Target="https://uk.wikipedia.org/wiki/%D0%A8%D0%BE%D1%82%D0%BB%D0%B0%D0%BD%D0%B4%D1%96%D1%8F" TargetMode="External"/><Relationship Id="rId26" Type="http://schemas.openxmlformats.org/officeDocument/2006/relationships/hyperlink" Target="https://uk.wikipedia.org/wiki/%D0%93%D1%80%D0%B8%D0%B7%D1%83%D0%BD%D0%B8" TargetMode="External"/><Relationship Id="rId3" Type="http://schemas.openxmlformats.org/officeDocument/2006/relationships/hyperlink" Target="https://uk.wikipedia.org/wiki/%D0%91%D1%96%D0%BE%D0%BC" TargetMode="External"/><Relationship Id="rId21" Type="http://schemas.openxmlformats.org/officeDocument/2006/relationships/hyperlink" Target="https://uk.wikipedia.org/wiki/%D0%AF%D0%BB%D0%B8%D0%BD%D0%B0" TargetMode="External"/><Relationship Id="rId34" Type="http://schemas.openxmlformats.org/officeDocument/2006/relationships/hyperlink" Target="https://uk.wikipedia.org/wiki/%D0%A0%D0%B8%D1%81%D1%8C" TargetMode="External"/><Relationship Id="rId7" Type="http://schemas.openxmlformats.org/officeDocument/2006/relationships/hyperlink" Target="https://uk.wikipedia.org/wiki/%D0%A8%D0%B2%D0%B5%D1%86%D1%96%D1%8F" TargetMode="External"/><Relationship Id="rId12" Type="http://schemas.openxmlformats.org/officeDocument/2006/relationships/hyperlink" Target="https://uk.wikipedia.org/wiki/%D0%90%D0%BB%D1%8F%D1%81%D0%BA%D0%B0" TargetMode="External"/><Relationship Id="rId17" Type="http://schemas.openxmlformats.org/officeDocument/2006/relationships/hyperlink" Target="https://uk.wikipedia.org/wiki/%D0%A1%D0%A8%D0%90" TargetMode="External"/><Relationship Id="rId25" Type="http://schemas.openxmlformats.org/officeDocument/2006/relationships/hyperlink" Target="https://uk.wikipedia.org/wiki/%D0%A1%D1%81%D0%B0%D0%B2%D1%86%D1%96" TargetMode="External"/><Relationship Id="rId33" Type="http://schemas.openxmlformats.org/officeDocument/2006/relationships/hyperlink" Target="https://uk.wikipedia.org/wiki/%D0%9A%D1%83%D0%BD%D0%B8%D1%86%D0%B5%D0%B2%D1%96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uk.wikipedia.org/wiki/%D0%92%D0%B0%D1%88%D0%B8%D0%BD%D0%B3%D1%82%D0%BE%D0%BD" TargetMode="External"/><Relationship Id="rId20" Type="http://schemas.openxmlformats.org/officeDocument/2006/relationships/hyperlink" Target="https://uk.wikipedia.org/wiki/%D0%9C%D0%BE%D0%B4%D1%80%D0%B8%D0%BD%D0%B0" TargetMode="External"/><Relationship Id="rId29" Type="http://schemas.openxmlformats.org/officeDocument/2006/relationships/hyperlink" Target="https://uk.wikipedia.org/wiki/%D0%A1%D0%BE%D0%B2%D0%B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wikipedia.org/wiki/%D0%9A%D0%B0%D0%BD%D0%B0%D0%B4%D0%B0" TargetMode="External"/><Relationship Id="rId11" Type="http://schemas.openxmlformats.org/officeDocument/2006/relationships/hyperlink" Target="https://uk.wikipedia.org/wiki/%D0%A1%D0%B8%D0%B1%D1%96%D1%80" TargetMode="External"/><Relationship Id="rId24" Type="http://schemas.openxmlformats.org/officeDocument/2006/relationships/hyperlink" Target="https://uk.wikipedia.org/wiki/%D0%93%D0%BE%D1%80%D0%BE%D0%B1%D0%B8%D0%BD%D0%B0" TargetMode="External"/><Relationship Id="rId32" Type="http://schemas.openxmlformats.org/officeDocument/2006/relationships/hyperlink" Target="https://uk.wikipedia.org/wiki/%D0%9B%D0%B8%D1%81%D0%B8%D1%86%D1%8F" TargetMode="External"/><Relationship Id="rId37" Type="http://schemas.openxmlformats.org/officeDocument/2006/relationships/hyperlink" Target="https://uk.wikipedia.org/wiki/%D0%94%D0%B8%D0%BA%D0%B8%D0%B9_%D0%BA%D0%B0%D0%B1%D0%B0%D0%BD" TargetMode="External"/><Relationship Id="rId5" Type="http://schemas.openxmlformats.org/officeDocument/2006/relationships/hyperlink" Target="https://uk.wikipedia.org/wiki/%D0%9F%D1%96%D0%B2%D0%BD%D1%96%D1%87%D0%BD%D0%B0_%D0%BF%D1%96%D0%B2%D0%BA%D1%83%D0%BB%D1%8F" TargetMode="External"/><Relationship Id="rId15" Type="http://schemas.openxmlformats.org/officeDocument/2006/relationships/hyperlink" Target="https://uk.wikipedia.org/wiki/%D0%9E%D1%80%D0%B5%D0%B3%D0%BE%D0%BD" TargetMode="External"/><Relationship Id="rId23" Type="http://schemas.openxmlformats.org/officeDocument/2006/relationships/hyperlink" Target="https://uk.wikipedia.org/wiki/%D0%AF%D0%BB%D0%B8%D1%86%D1%8F" TargetMode="External"/><Relationship Id="rId28" Type="http://schemas.openxmlformats.org/officeDocument/2006/relationships/hyperlink" Target="https://uk.wikipedia.org/wiki/%D0%A2%D1%80%D0%BE%D1%84%D1%96%D1%87%D0%BD%D0%B8%D0%B9_%D1%80%D1%96%D0%B2%D0%B5%D0%BD%D1%8C" TargetMode="External"/><Relationship Id="rId36" Type="http://schemas.openxmlformats.org/officeDocument/2006/relationships/hyperlink" Target="https://uk.wikipedia.org/wiki/%D0%9B%D0%B5%D0%BE%D0%BF%D0%B0%D1%80%D0%B4" TargetMode="External"/><Relationship Id="rId10" Type="http://schemas.openxmlformats.org/officeDocument/2006/relationships/hyperlink" Target="https://uk.wikipedia.org/wiki/%D0%A0%D0%BE%D1%81%D1%96%D1%8F" TargetMode="External"/><Relationship Id="rId19" Type="http://schemas.openxmlformats.org/officeDocument/2006/relationships/hyperlink" Target="https://uk.wikipedia.org/wiki/%D0%9A%D0%BB%D1%96%D0%BC%D0%B0%D1%82" TargetMode="External"/><Relationship Id="rId31" Type="http://schemas.openxmlformats.org/officeDocument/2006/relationships/hyperlink" Target="https://uk.wikipedia.org/wiki/%D0%9E%D1%80%D0%BB%D0%B0%D0%BD" TargetMode="External"/><Relationship Id="rId4" Type="http://schemas.openxmlformats.org/officeDocument/2006/relationships/hyperlink" Target="https://uk.wikipedia.org/wiki/%D0%9B%D1%96%D1%81" TargetMode="External"/><Relationship Id="rId9" Type="http://schemas.openxmlformats.org/officeDocument/2006/relationships/hyperlink" Target="https://uk.wikipedia.org/wiki/%D0%9D%D0%BE%D1%80%D0%B2%D0%B5%D0%B3%D1%96%D1%8F" TargetMode="External"/><Relationship Id="rId14" Type="http://schemas.openxmlformats.org/officeDocument/2006/relationships/hyperlink" Target="https://uk.wikipedia.org/wiki/%D0%9C%D0%BE%D0%BD%D0%B3%D0%BE%D0%BB%D1%96%D1%8F" TargetMode="External"/><Relationship Id="rId22" Type="http://schemas.openxmlformats.org/officeDocument/2006/relationships/hyperlink" Target="https://uk.wikipedia.org/wiki/%D0%A1%D0%BE%D1%81%D0%BD%D0%B0" TargetMode="External"/><Relationship Id="rId27" Type="http://schemas.openxmlformats.org/officeDocument/2006/relationships/hyperlink" Target="https://uk.wikipedia.org/wiki/%D0%A5%D0%B0%D1%80%D1%87%D0%BE%D0%B2%D0%B0_%D0%BF%D1%96%D1%80%D0%B0%D0%BC%D1%96%D0%B4%D0%B0" TargetMode="External"/><Relationship Id="rId30" Type="http://schemas.openxmlformats.org/officeDocument/2006/relationships/hyperlink" Target="https://uk.wikipedia.org/wiki/%D0%9E%D1%80%D0%B5%D0%BB" TargetMode="External"/><Relationship Id="rId35" Type="http://schemas.openxmlformats.org/officeDocument/2006/relationships/hyperlink" Target="https://uk.wikipedia.org/wiki/%D0%A2%D0%B8%D0%B3%D1%8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F%D1%80%D0%B8%D1%80%D0%BE%D0%B4%D0%BD%D0%B0_%D0%B7%D0%BE%D0%BD%D0%B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A1%D1%82%D0%B5%D0%BF" TargetMode="External"/><Relationship Id="rId4" Type="http://schemas.openxmlformats.org/officeDocument/2006/relationships/hyperlink" Target="https://uk.wikipedia.org/wiki/%D0%9C%D1%96%D1%88%D0%B0%D0%BD%D0%B8%D0%B9_%D0%BB%D1%96%D1%8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2%D0%B8%D0%BF%D1%87%D0%B0%D0%BA" TargetMode="External"/><Relationship Id="rId13" Type="http://schemas.openxmlformats.org/officeDocument/2006/relationships/hyperlink" Target="https://uk.wikipedia.org/wiki/%D0%9A%D0%B0%D1%88%D1%82%D0%B0%D0%BD%D0%BE%D0%B2%D1%96_%D2%91%D1%80%D1%83%D0%BD%D1%82%D0%B8" TargetMode="External"/><Relationship Id="rId3" Type="http://schemas.openxmlformats.org/officeDocument/2006/relationships/hyperlink" Target="https://nrv.org.ua/subtropichnyj-klimatychnyj-poyas/" TargetMode="External"/><Relationship Id="rId7" Type="http://schemas.openxmlformats.org/officeDocument/2006/relationships/hyperlink" Target="https://uk.wikipedia.org/wiki/%D0%9A%D0%BE%D0%B2%D0%B8%D0%BB%D0%B0" TargetMode="External"/><Relationship Id="rId12" Type="http://schemas.openxmlformats.org/officeDocument/2006/relationships/hyperlink" Target="https://uk.wikipedia.org/wiki/%D0%A7%D0%BE%D1%80%D0%BD%D0%BE%D0%B7%D0%B5%D0%B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A%D1%81%D0%B5%D1%80%D0%BE%D1%84%D1%96%D1%82%D0%B8" TargetMode="External"/><Relationship Id="rId11" Type="http://schemas.openxmlformats.org/officeDocument/2006/relationships/hyperlink" Target="https://uk.wikipedia.org/wiki/%D0%A2%D0%BE%D0%BD%D0%BA%D0%BE%D0%BD%D0%BE%D0%B3%D0%BE%D0%B2%D1%96" TargetMode="External"/><Relationship Id="rId5" Type="http://schemas.openxmlformats.org/officeDocument/2006/relationships/hyperlink" Target="https://uk.wikipedia.org/wiki/%D0%A2%D1%80%D0%B0%D0%B2%D0%B0" TargetMode="External"/><Relationship Id="rId10" Type="http://schemas.openxmlformats.org/officeDocument/2006/relationships/hyperlink" Target="https://uk.wikipedia.org/wiki/%D0%9A%D0%B5%D0%BB%D0%B5%D1%80%D1%96%D1%8F" TargetMode="External"/><Relationship Id="rId4" Type="http://schemas.openxmlformats.org/officeDocument/2006/relationships/hyperlink" Target="https://nrv.org.ua/klimat/" TargetMode="External"/><Relationship Id="rId9" Type="http://schemas.openxmlformats.org/officeDocument/2006/relationships/hyperlink" Target="https://uk.wikipedia.org/w/index.php?title=%D0%96%D0%B8%D1%82%D0%BD%D1%8F%D0%BA&amp;action=edit&amp;redlink=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F%D1%96%D0%B2%D0%B4%D0%B5%D0%BD%D0%BD%D0%BE-%D0%A1%D1%85%D1%96%D0%B4%D0%BD%D0%B0_%D0%90%D0%B7%D1%96%D1%8F" TargetMode="External"/><Relationship Id="rId13" Type="http://schemas.openxmlformats.org/officeDocument/2006/relationships/hyperlink" Target="https://uk.wikipedia.org/wiki/%D0%95%D0%B2%D0%BA%D0%B0%D0%BB%D1%96%D0%BF%D1%82" TargetMode="External"/><Relationship Id="rId18" Type="http://schemas.openxmlformats.org/officeDocument/2006/relationships/hyperlink" Target="https://uk.wikipedia.org/wiki/%D0%9C%D1%96%D0%B3%D1%80%D0%B0%D1%86%D1%96%D1%8F_%D0%BF%D1%82%D0%B0%D1%85%D1%96%D0%B2" TargetMode="External"/><Relationship Id="rId26" Type="http://schemas.openxmlformats.org/officeDocument/2006/relationships/hyperlink" Target="https://uk.wikipedia.org/wiki/%D0%93%D1%96%D1%94%D0%BD%D0%BE%D0%B2%D1%96" TargetMode="External"/><Relationship Id="rId3" Type="http://schemas.openxmlformats.org/officeDocument/2006/relationships/hyperlink" Target="https://uk.wikipedia.org/wiki/%D0%90%D1%84%D1%80%D0%B8%D0%BA%D0%B0" TargetMode="External"/><Relationship Id="rId21" Type="http://schemas.openxmlformats.org/officeDocument/2006/relationships/hyperlink" Target="https://uk.wikipedia.org/wiki/%D0%97%D0%B5%D0%B1%D1%80%D0%B0" TargetMode="External"/><Relationship Id="rId7" Type="http://schemas.openxmlformats.org/officeDocument/2006/relationships/hyperlink" Target="https://uk.wikipedia.org/wiki/%D0%A6%D0%B5%D0%BD%D1%82%D1%80%D0%B0%D0%BB%D1%8C%D0%BD%D0%B0_%D0%90%D0%BC%D0%B5%D1%80%D0%B8%D0%BA%D0%B0" TargetMode="External"/><Relationship Id="rId12" Type="http://schemas.openxmlformats.org/officeDocument/2006/relationships/hyperlink" Target="https://uk.wikipedia.org/wiki/%D0%91%D0%B0%D0%BE%D0%B1%D0%B0%D0%B1" TargetMode="External"/><Relationship Id="rId17" Type="http://schemas.openxmlformats.org/officeDocument/2006/relationships/hyperlink" Target="https://uk.wikipedia.org/wiki/%D0%9F%D0%BE%D1%81%D1%83%D1%85%D0%B0" TargetMode="External"/><Relationship Id="rId25" Type="http://schemas.openxmlformats.org/officeDocument/2006/relationships/hyperlink" Target="https://uk.wikipedia.org/wiki/%D0%A8%D0%B0%D0%BA%D0%B0%D0%BB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uk.wikipedia.org/wiki/%D0%A2%D0%B2%D0%B0%D1%80%D0%B8%D0%BD%D0%B8" TargetMode="External"/><Relationship Id="rId20" Type="http://schemas.openxmlformats.org/officeDocument/2006/relationships/hyperlink" Target="https://uk.wikipedia.org/wiki/%D0%90%D0%BD%D1%82%D0%B8%D0%BB%D0%BE%D0%BF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A%D0%B0%D0%BC%D0%BF%D0%BE%D1%81" TargetMode="External"/><Relationship Id="rId11" Type="http://schemas.openxmlformats.org/officeDocument/2006/relationships/hyperlink" Target="https://uk.wikipedia.org/wiki/%D0%A2%D0%BE%D0%BD%D0%BA%D0%BE%D0%BD%D0%BE%D0%B3%D0%BE%D0%B2%D1%96" TargetMode="External"/><Relationship Id="rId24" Type="http://schemas.openxmlformats.org/officeDocument/2006/relationships/hyperlink" Target="https://uk.wikipedia.org/wiki/%D0%93%D0%B5%D0%BF%D0%B0%D1%80%D0%B4" TargetMode="External"/><Relationship Id="rId5" Type="http://schemas.openxmlformats.org/officeDocument/2006/relationships/hyperlink" Target="https://uk.wikipedia.org/wiki/%D0%9B%D1%8C%D1%8F%D0%BD%D0%BE%D1%81" TargetMode="External"/><Relationship Id="rId15" Type="http://schemas.openxmlformats.org/officeDocument/2006/relationships/hyperlink" Target="https://uk.wikipedia.org/wiki/%D0%9F%D0%B0%D0%BB%D1%8C%D0%BC%D0%BE%D0%B2%D1%96" TargetMode="External"/><Relationship Id="rId23" Type="http://schemas.openxmlformats.org/officeDocument/2006/relationships/hyperlink" Target="https://uk.wikipedia.org/wiki/%D0%9B%D0%B5%D0%B2" TargetMode="External"/><Relationship Id="rId10" Type="http://schemas.openxmlformats.org/officeDocument/2006/relationships/hyperlink" Target="https://uk.wikipedia.org/wiki/%D0%86%D0%BD%D0%B4%D1%96%D1%8F" TargetMode="External"/><Relationship Id="rId19" Type="http://schemas.openxmlformats.org/officeDocument/2006/relationships/hyperlink" Target="https://uk.wikipedia.org/wiki/%D0%A0%D0%BE%D1%81%D0%BB%D0%B8%D0%BD%D0%BE%D1%97%D0%B4%D0%BD%D1%96" TargetMode="External"/><Relationship Id="rId4" Type="http://schemas.openxmlformats.org/officeDocument/2006/relationships/hyperlink" Target="https://uk.wikipedia.org/wiki/%D0%9F%D1%96%D0%B2%D0%B4%D0%B5%D0%BD%D0%BD%D0%B0_%D0%90%D0%BC%D0%B5%D1%80%D0%B8%D0%BA%D0%B0" TargetMode="External"/><Relationship Id="rId9" Type="http://schemas.openxmlformats.org/officeDocument/2006/relationships/hyperlink" Target="https://uk.wikipedia.org/wiki/%D0%90%D0%B2%D1%81%D1%82%D1%80%D0%B0%D0%BB%D1%96%D1%8F" TargetMode="External"/><Relationship Id="rId14" Type="http://schemas.openxmlformats.org/officeDocument/2006/relationships/hyperlink" Target="https://uk.wikipedia.org/wiki/%D0%90%D0%BA%D0%B0%D1%86%D1%96%D1%8F" TargetMode="External"/><Relationship Id="rId22" Type="http://schemas.openxmlformats.org/officeDocument/2006/relationships/hyperlink" Target="https://uk.wikipedia.org/wiki/%D0%A5%D0%B8%D0%B6%D0%B0%D1%86%D1%82%D0%B2%D0%B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0%D0%B7%D1%96%D1%8F" TargetMode="External"/><Relationship Id="rId13" Type="http://schemas.openxmlformats.org/officeDocument/2006/relationships/hyperlink" Target="https://uk.wikipedia.org/wiki/%D0%A1%D1%82%D0%B5%D0%B1%D0%BB%D0%BE" TargetMode="External"/><Relationship Id="rId3" Type="http://schemas.openxmlformats.org/officeDocument/2006/relationships/hyperlink" Target="https://uk.wikipedia.org/wiki/%D0%92%D0%BE%D0%BB%D0%BE%D0%B3%D1%96_%D0%B5%D0%BA%D0%B2%D0%B0%D1%82%D0%BE%D1%80%D1%96%D0%B0%D0%BB%D1%8C%D0%BD%D1%96_%D0%BB%D1%96%D1%81%D0%B8" TargetMode="External"/><Relationship Id="rId7" Type="http://schemas.openxmlformats.org/officeDocument/2006/relationships/hyperlink" Target="https://uk.wikipedia.org/wiki/%D0%90%D1%84%D1%80%D0%B8%D0%BA%D0%B0" TargetMode="External"/><Relationship Id="rId12" Type="http://schemas.openxmlformats.org/officeDocument/2006/relationships/hyperlink" Target="https://uk.wikipedia.org/wiki/%D0%9B%D1%96%D0%B0%D0%BD%D0%B0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uk.wikipedia.org/wiki/%D0%95%D0%BF%D1%96%D1%84%D1%96%D1%82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1%D0%B5%D0%BB%D1%8C%D0%B2%D0%B0%D1%81%D0%B8" TargetMode="External"/><Relationship Id="rId11" Type="http://schemas.openxmlformats.org/officeDocument/2006/relationships/hyperlink" Target="https://uk.wikipedia.org/w/index.php?title=%D0%9B%D1%96%D1%81%D0%BE%D0%B2%D0%B8%D0%B9_%D1%8F%D1%80%D1%83%D1%81&amp;action=edit&amp;redlink=1" TargetMode="External"/><Relationship Id="rId5" Type="http://schemas.openxmlformats.org/officeDocument/2006/relationships/hyperlink" Target="https://uk.wikipedia.org/wiki/%D0%9F%D1%96%D0%B2%D0%B4%D0%B5%D0%BD%D0%BD%D0%B0_%D0%90%D0%BC%D0%B5%D1%80%D0%B8%D0%BA%D0%B0" TargetMode="External"/><Relationship Id="rId15" Type="http://schemas.openxmlformats.org/officeDocument/2006/relationships/hyperlink" Target="https://uk.wikipedia.org/wiki/%D0%A0%D0%BE%D1%81%D0%BB%D0%B8%D0%BD%D0%B8-%D0%BF%D0%B0%D1%80%D0%B0%D0%B7%D0%B8%D1%82%D0%B8" TargetMode="External"/><Relationship Id="rId10" Type="http://schemas.openxmlformats.org/officeDocument/2006/relationships/hyperlink" Target="https://uk.wikipedia.org/wiki/%D0%94%D0%B5%D1%80%D0%B5%D0%B2%D0%BE" TargetMode="External"/><Relationship Id="rId4" Type="http://schemas.openxmlformats.org/officeDocument/2006/relationships/hyperlink" Target="https://uk.wikipedia.org/wiki/%D0%95%D0%BA%D0%B2%D0%B0%D1%82%D0%BE%D1%80%D1%96%D0%B0%D0%BB%D1%8C%D0%BD%D0%B8%D0%B9_%D0%BA%D0%BB%D1%96%D0%BC%D0%B0%D1%82%D0%B8%D1%87%D0%BD%D0%B8%D0%B9_%D0%BF%D0%BE%D1%8F%D1%81" TargetMode="External"/><Relationship Id="rId9" Type="http://schemas.openxmlformats.org/officeDocument/2006/relationships/hyperlink" Target="https://uk.wikipedia.org/wiki/%D0%A0%D0%BE%D1%81%D0%BB%D0%B8%D0%BD%D0%B8" TargetMode="External"/><Relationship Id="rId14" Type="http://schemas.openxmlformats.org/officeDocument/2006/relationships/hyperlink" Target="https://uk.wikipedia.org/wiki/%D0%A1%D1%82%D0%BE%D0%B2%D0%B1%D1%83%D1%80_(%D0%B1%D0%BE%D1%82%D0%B0%D0%BD%D1%96%D0%BA%D0%B0)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214290"/>
            <a:ext cx="4380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Природні зони світу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Смена природных зон мира с севера на юг (Географія : підруч. для 6-го кл. /  Пестушко, Уварова, 2014, 256 с.). | Earth, Nicu, Pandora screensh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90" y="1142984"/>
            <a:ext cx="905881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500042"/>
            <a:ext cx="5277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арктичних пустель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35729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зона 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охоплює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Гренландію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північну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Канадського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Арктичного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архіпелагу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там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суворі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Рослинний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покрив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мохів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трав’яних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кущиків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Тваринний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представлений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лемінгом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північним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оленем карибу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мускусним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вівцебиком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білим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ведмедем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полярним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песець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куріпка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полярна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сова.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прибережних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водах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гренландський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кит,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гренландський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тюлень, морж та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14480" y="0"/>
            <a:ext cx="71325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арктичних пустель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https://upload.wikimedia.org/wikipedia/commons/thumb/4/47/Rhizocarpon_geographicum_on_quartz.jpg/800px-Rhizocarpon_geographicum_on_quart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3825885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85852" y="4714884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Накипні</a:t>
            </a:r>
            <a:r>
              <a:rPr lang="ru-RU" dirty="0"/>
              <a:t> лишайники</a:t>
            </a:r>
          </a:p>
        </p:txBody>
      </p:sp>
      <p:sp>
        <p:nvSpPr>
          <p:cNvPr id="14341" name="AutoShape 5" descr="Ломикамінь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3" name="Picture 7" descr="Червона книга України. Ломикамінь карпатський Saxifraga carpatica Sternb.  (S. carpathica Rchb.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642919"/>
            <a:ext cx="4214842" cy="257176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572132" y="4643446"/>
            <a:ext cx="1383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Ломикамінь</a:t>
            </a:r>
            <a:endParaRPr lang="ru-RU" dirty="0"/>
          </a:p>
        </p:txBody>
      </p:sp>
      <p:pic>
        <p:nvPicPr>
          <p:cNvPr id="14345" name="Picture 9" descr="Полярний мак або арктичний мак Фото полярних макі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43314"/>
            <a:ext cx="3857620" cy="2428868"/>
          </a:xfrm>
          <a:prstGeom prst="rect">
            <a:avLst/>
          </a:prstGeom>
          <a:noFill/>
        </p:spPr>
      </p:pic>
      <p:sp>
        <p:nvSpPr>
          <p:cNvPr id="14347" name="AutoShape 11" descr="Ranunculus nivalis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9" name="Picture 13" descr="Ranunculus nivali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3643314"/>
            <a:ext cx="3786214" cy="253272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00034" y="3143248"/>
            <a:ext cx="2852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Накипні лишайники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1761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Ломикамінь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6143644"/>
            <a:ext cx="2057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Полярний мак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14876" y="6072206"/>
            <a:ext cx="2540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Сніговий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жовтець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28794" y="0"/>
            <a:ext cx="64184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арктичних пустель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ИНСТРУКЦИЯ ПО ПРЕДОТВРАЩЕНИЮ КОНФЛИКТНЫХ ВЗАИМОДЕЙСТВИЙ МЕЖДУ ЧЕЛОВЕКОМ И БЕЛЫМ  МЕДВЕДЕМ ДЛЯ АРХИПЕЛАГА НОВАЯ ЗЕМЛЯ - Муниципальные новости - Новости,  объявления, события - Городской округ «Новая Земля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3714744" cy="2214578"/>
          </a:xfrm>
          <a:prstGeom prst="rect">
            <a:avLst/>
          </a:prstGeom>
          <a:noFill/>
        </p:spPr>
      </p:pic>
      <p:pic>
        <p:nvPicPr>
          <p:cNvPr id="16388" name="Picture 4" descr="Песец, или полярная лисица | Энциклопедия животны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785794"/>
            <a:ext cx="3662352" cy="2248869"/>
          </a:xfrm>
          <a:prstGeom prst="rect">
            <a:avLst/>
          </a:prstGeom>
          <a:noFill/>
        </p:spPr>
      </p:pic>
      <p:sp>
        <p:nvSpPr>
          <p:cNvPr id="16390" name="AutoShape 6" descr="Северный олен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2" name="Picture 8" descr="Где обитает, что ест и как выглядит северный олень (олень карибу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0438"/>
            <a:ext cx="3714744" cy="2500331"/>
          </a:xfrm>
          <a:prstGeom prst="rect">
            <a:avLst/>
          </a:prstGeom>
          <a:noFill/>
        </p:spPr>
      </p:pic>
      <p:sp>
        <p:nvSpPr>
          <p:cNvPr id="16394" name="AutoShape 10" descr="18 интересных фактов о полярной сов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6" name="Picture 12" descr="Белая (полярная) сова · Настоящие совы · Совообразные · ПТИЦЫ · Животные ·  Муниципальное Бюджетное Учреждение Культуры «Зоопарк» - официальный сайт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429000"/>
            <a:ext cx="3714776" cy="26003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57224" y="3143248"/>
            <a:ext cx="181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Білий ведмідь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636" y="3071810"/>
            <a:ext cx="1014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Песець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6215082"/>
            <a:ext cx="1798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Олень карибу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29322" y="6143644"/>
            <a:ext cx="1776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Полярна сова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86116" y="142852"/>
            <a:ext cx="2744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тундри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12" y="1071546"/>
            <a:ext cx="900118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Ту́ндра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3" tooltip="Природна зона"/>
              </a:rPr>
              <a:t>природна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 tooltip="Природна зона"/>
              </a:rPr>
              <a:t> зона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широкою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смугою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десятків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1000 км)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північ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територіях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4" tooltip="Вічна мерзлота"/>
              </a:rPr>
              <a:t>вічною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tooltip="Вічна мерзлота"/>
              </a:rPr>
              <a:t> мерзлотою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затоплених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морськими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річковими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водами.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уздовж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узбережжя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5" tooltip="Євразія"/>
              </a:rPr>
              <a:t>Євразії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6" tooltip="Північна Америка"/>
              </a:rPr>
              <a:t>Північної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6" tooltip="Північна Америка"/>
              </a:rPr>
              <a:t> Америки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включно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7" tooltip="Гренландія"/>
              </a:rPr>
              <a:t>Гренландією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горах тайги.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Обмаль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тепла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влітку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довга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зима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сильними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вітрами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нерівномірним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розподілом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снігового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покриву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мерзлота — все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лімітує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життєдіяльність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біоти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Флора тундр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бідна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співтовариств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різноманітний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полярні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берізки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верби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чагарники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лохина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брусниця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вороніка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багно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злаків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осок,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пухівок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лишайники. Фауна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 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8" tooltip="Песець"/>
              </a:rPr>
              <a:t>песець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9" tooltip="Лемінги"/>
              </a:rPr>
              <a:t>лемінги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0" tooltip="Полівки"/>
              </a:rPr>
              <a:t>полівки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1" tooltip="Біла сова"/>
              </a:rPr>
              <a:t>біла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1" tooltip="Біла сова"/>
              </a:rPr>
              <a:t> сова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,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довгохвостий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ховрах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камчатський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бабак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2" tooltip="Пискуха північна"/>
              </a:rPr>
              <a:t>північна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2" tooltip="Пискуха північна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2" tooltip="Пискуха північна"/>
              </a:rPr>
              <a:t>пискуха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71736" y="0"/>
            <a:ext cx="4599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тундри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Верба арктична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Полярна верба: фото і опис. Як виглядає полярна верба в тундрі - Природа  20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3902953" cy="264320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034" y="3214686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Полярна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верба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Растения тундры фото и названия, морошка, голубика, березкаЖизнь растени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642918"/>
            <a:ext cx="4082170" cy="257176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500694" y="3214686"/>
            <a:ext cx="3065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Мохи та лишайники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Водяника чёрная | Пикаб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86190"/>
            <a:ext cx="3786214" cy="235745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1472" y="6143644"/>
            <a:ext cx="1670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Вороніка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Бруснична полян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3714752"/>
            <a:ext cx="4071966" cy="242951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215074" y="6215082"/>
            <a:ext cx="1536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Брусниця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8" name="AutoShape 2" descr="Северная пищух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0" name="Picture 4" descr="Север России-северная Пищух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3910971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3357562"/>
            <a:ext cx="2550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Північна </a:t>
            </a:r>
            <a:r>
              <a:rPr lang="uk-UA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піскуха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AutoShape 6" descr="Бабак тварина. Спосіб життя і місце існування бабака &gt; Ссавц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グラウンドホッグ動物。グラウンドホッグのライフスタイルと生息地 &gt; ほ乳類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Байбаки — не диваки | Джміль – журнал для дітей, їхніх батьків і педагогі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Бабак степовий - Wikiw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70" name="Picture 14" descr="Полювання на Україні: Полювання на байба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571480"/>
            <a:ext cx="3357586" cy="285752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715008" y="3500438"/>
            <a:ext cx="2944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Камчатський бабак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72" name="Picture 16" descr="Розповідь про лемінга. Цікаві факти - Dovidka.biz.u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929066"/>
            <a:ext cx="3929090" cy="278610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786050" y="0"/>
            <a:ext cx="4655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тундри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5214950"/>
            <a:ext cx="1338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Лемінги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8992" y="0"/>
            <a:ext cx="2476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тайги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5723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Тайга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 tooltip="Біом"/>
              </a:rPr>
              <a:t>біом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Ліс"/>
              </a:rPr>
              <a:t>лісів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помірного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субарктичного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поясу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Північна півкуля"/>
              </a:rPr>
              <a:t>Північної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5" tooltip="Північна півкуля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Північна півкуля"/>
              </a:rPr>
              <a:t>півкулі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Тайга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6" tooltip="Канада"/>
              </a:rPr>
              <a:t>Канади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7" tooltip="Швеція"/>
              </a:rPr>
              <a:t>Швеції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8" tooltip="Фінляндія"/>
              </a:rPr>
              <a:t>Фінляндії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9" tooltip="Норвегія"/>
              </a:rPr>
              <a:t>Норвегії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0" tooltip="Росія"/>
              </a:rPr>
              <a:t>Росії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(особливо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1" tooltip="Сибір"/>
              </a:rPr>
              <a:t>Сибіру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2" tooltip="Аляска"/>
              </a:rPr>
              <a:t>Аляски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північно-східного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3" tooltip="Китай"/>
              </a:rPr>
              <a:t>Китаю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крайній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півночі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4" tooltip="Монголія"/>
              </a:rPr>
              <a:t>Монголії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основну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територію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штатів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5" tooltip="Орегон"/>
              </a:rPr>
              <a:t>Орегон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6" tooltip="Вашингтон"/>
              </a:rPr>
              <a:t>Вашингтон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7" tooltip="США"/>
              </a:rPr>
              <a:t>США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8" tooltip="Шотландія"/>
              </a:rPr>
              <a:t>Шотландії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500306"/>
            <a:ext cx="8572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тайги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притаманний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континентальний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9" tooltip="Клімат"/>
              </a:rPr>
              <a:t>клімат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температурними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перепадами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зимою;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загалом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арктичних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пустель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тундри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найхолодніший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тайгового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хвойними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породами,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домінують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0" tooltip="Модрина"/>
              </a:rPr>
              <a:t>модрина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1" tooltip="Ялина"/>
              </a:rPr>
              <a:t>ялина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2" tooltip="Сосна"/>
              </a:rPr>
              <a:t>сосна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3" tooltip="Ялиця"/>
              </a:rPr>
              <a:t>ялиця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,береза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верба та </a:t>
            </a:r>
            <a:r>
              <a:rPr lang="ru-RU" sz="2000" u="sng" dirty="0" err="1" smtClean="0">
                <a:latin typeface="Times New Roman" pitchFamily="18" charset="0"/>
                <a:cs typeface="Times New Roman" pitchFamily="18" charset="0"/>
                <a:hlinkClick r:id="rId24"/>
              </a:rPr>
              <a:t>горобина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Тайга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притулком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травоїдних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5" tooltip="Ссавці"/>
              </a:rPr>
              <a:t>ссавців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6" tooltip="Гризуни"/>
              </a:rPr>
              <a:t>гризунів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клімату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дієта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хижаків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7" tooltip="Харчова піраміда"/>
              </a:rPr>
              <a:t>харчових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7" tooltip="Харчова піраміда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7" tooltip="Харчова піраміда"/>
              </a:rPr>
              <a:t>пірамідах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втрачається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8" tooltip="Трофічний рівень"/>
              </a:rPr>
              <a:t>трофічними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8" tooltip="Трофічний рівень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8" tooltip="Трофічний рівень"/>
              </a:rPr>
              <a:t>рівнями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харчовим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ресурсом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9" tooltip="Сова"/>
              </a:rPr>
              <a:t>сови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0" tooltip="Орел"/>
              </a:rPr>
              <a:t>орли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1" tooltip="Орлан"/>
              </a:rPr>
              <a:t>орлани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та невеликих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наземних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хижаків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2" tooltip="Лисиця"/>
              </a:rPr>
              <a:t>лисиця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3" tooltip="Куницеві"/>
              </a:rPr>
              <a:t>родини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3" tooltip="Куницеві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3" tooltip="Куницеві"/>
              </a:rPr>
              <a:t>куницевих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6" tooltip="Гризуни"/>
              </a:rPr>
              <a:t>гризуни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хижаки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4" tooltip="Рись"/>
              </a:rPr>
              <a:t>рись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амурський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5" tooltip="Тигр"/>
              </a:rPr>
              <a:t>тигр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6" tooltip="Леопард"/>
              </a:rPr>
              <a:t>леопард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копитних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7" tooltip="Дикий кабан"/>
              </a:rPr>
              <a:t>кабанів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71736" y="0"/>
            <a:ext cx="4331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тайги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Модрина європейсь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3733792" cy="259078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2976" y="3214686"/>
            <a:ext cx="1452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Модрина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Вінниця.info | Ялиця для дачі або присадибної ділян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571480"/>
            <a:ext cx="4000528" cy="25717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357950" y="3143248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Ялиця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6" descr="Учимся читать и понимать деревья. Осина – магическое дерево сад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43314"/>
            <a:ext cx="3714744" cy="2786082"/>
          </a:xfrm>
          <a:prstGeom prst="rect">
            <a:avLst/>
          </a:prstGeom>
          <a:noFill/>
        </p:spPr>
      </p:pic>
      <p:pic>
        <p:nvPicPr>
          <p:cNvPr id="20488" name="Picture 8" descr="Рослини тайги: які представники рослинного світу пристосувалися до суворих  ум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643314"/>
            <a:ext cx="4000528" cy="271464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28662" y="6396335"/>
            <a:ext cx="1064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Осика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9322" y="6286520"/>
            <a:ext cx="1496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Горобина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0"/>
            <a:ext cx="4386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 з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тайги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Карпатський бурий ведмідь | СПАДЩИНА ПРЕДКІ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548" y="642918"/>
            <a:ext cx="3956823" cy="21431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14414" y="2857496"/>
            <a:ext cx="2207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Бурий ведмідь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AutoShape 4" descr="Тигр амурський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4" name="Picture 6" descr="Sibirischer Tiger Bilder, Sibirischer Tiger Fotos | NaturFo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571480"/>
            <a:ext cx="3929090" cy="22860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429388" y="2857496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Амурський тигр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6" name="AutoShape 8" descr="Белоголовый орла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Орла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0" name="Picture 12" descr="Картинки по запросу Белоголовый орлан | Eagle pictures, Eagle wallpaper,  Bald eag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286124"/>
            <a:ext cx="3429024" cy="3143248"/>
          </a:xfrm>
          <a:prstGeom prst="rect">
            <a:avLst/>
          </a:prstGeom>
          <a:noFill/>
        </p:spPr>
      </p:pic>
      <p:pic>
        <p:nvPicPr>
          <p:cNvPr id="22542" name="Picture 14" descr="Кабан - дикий кабан, описание, размножение, вкусовые качеств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429000"/>
            <a:ext cx="4049530" cy="2800099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214414" y="6396335"/>
            <a:ext cx="1092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Орлан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00760" y="6215082"/>
            <a:ext cx="1997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Дикий кабан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71736" y="0"/>
            <a:ext cx="4184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мішаних лісів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85794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мішаних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широколистих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лісів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Євразії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Тут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дерново-підзолистих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ялиново-дубові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сосново-дубові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Сибіру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хвойні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березово-осикові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мішані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зникають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з'являються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узбережжі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Тихого океану.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Широколисті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сформовані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дуба та бука,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граба, клена,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липи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857628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У 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мішаних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лісів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різноманітний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тваринний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Тут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водяться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травоїдні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звірі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зубр, лось, олень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благородний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козуля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заєць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Хижі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лисиця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тхір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чорний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куниця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лісова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всеїдні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дика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свиня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борсук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їжак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928926" y="214290"/>
            <a:ext cx="28761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ішаний ліс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AutoShape 2" descr="Листяний ліс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6" name="Picture 4" descr="Виртуальные экскурсии Лиственный л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761" y="960791"/>
            <a:ext cx="8066205" cy="5540043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0"/>
            <a:ext cx="6059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мішаних лісів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Українські Карпати ::: ФАУНА / Ссавці / Козул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3643338" cy="24288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14414" y="3071810"/>
            <a:ext cx="988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Козуля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AutoShape 4" descr="Зубр | Красная книга вики | Fand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Пущанский зубр забрел в Кобринский рай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714356"/>
            <a:ext cx="3550381" cy="24288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357950" y="3143248"/>
            <a:ext cx="715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Зубр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8" name="Picture 8" descr="Барсук - описание животного и интересные факты, фото и виде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714752"/>
            <a:ext cx="3714776" cy="250033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14414" y="6286520"/>
            <a:ext cx="1011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Барсук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10" name="Picture 10" descr="Камяна куниця. Спосіб життя і середовище проживання камяної куниці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3714752"/>
            <a:ext cx="3571900" cy="250033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215074" y="6215082"/>
            <a:ext cx="107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Куниця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142984"/>
            <a:ext cx="83582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000" b="1" dirty="0" smtClean="0">
                <a:latin typeface="+mj-lt"/>
              </a:rPr>
              <a:t>Лісосте́п</a:t>
            </a:r>
            <a:r>
              <a:rPr lang="vi-VN" sz="2000" dirty="0" smtClean="0">
                <a:latin typeface="+mj-lt"/>
              </a:rPr>
              <a:t> — перехідна </a:t>
            </a:r>
            <a:r>
              <a:rPr lang="vi-VN" sz="2000" dirty="0" smtClean="0">
                <a:latin typeface="+mj-lt"/>
                <a:hlinkClick r:id="rId3" tooltip="Природна зона"/>
              </a:rPr>
              <a:t>природна зона</a:t>
            </a:r>
            <a:r>
              <a:rPr lang="vi-VN" sz="2000" dirty="0" smtClean="0">
                <a:latin typeface="+mj-lt"/>
              </a:rPr>
              <a:t> Північної півкулі між зонами </a:t>
            </a:r>
            <a:r>
              <a:rPr lang="vi-VN" sz="2000" dirty="0" smtClean="0">
                <a:latin typeface="+mj-lt"/>
                <a:hlinkClick r:id="rId4" tooltip="Мішаний ліс"/>
              </a:rPr>
              <a:t>мішаних лісів</a:t>
            </a:r>
            <a:r>
              <a:rPr lang="vi-VN" sz="2000" dirty="0" smtClean="0">
                <a:latin typeface="+mj-lt"/>
              </a:rPr>
              <a:t> та </a:t>
            </a:r>
            <a:r>
              <a:rPr lang="vi-VN" sz="2000" dirty="0" smtClean="0">
                <a:latin typeface="+mj-lt"/>
                <a:hlinkClick r:id="rId5" tooltip="Степ"/>
              </a:rPr>
              <a:t>степу</a:t>
            </a:r>
            <a:r>
              <a:rPr lang="vi-VN" sz="2000" dirty="0" smtClean="0">
                <a:latin typeface="+mj-lt"/>
              </a:rPr>
              <a:t>, на якій чергуються ділянки лісу і степу.</a:t>
            </a:r>
          </a:p>
          <a:p>
            <a:pPr algn="just"/>
            <a:r>
              <a:rPr lang="vi-VN" sz="2000" dirty="0" smtClean="0">
                <a:latin typeface="+mj-lt"/>
              </a:rPr>
              <a:t>У Євразії лісостепи протягуються суцільною смугою із заходу на схід від східних передгір'їв Карпат до Алтаю.</a:t>
            </a:r>
            <a:r>
              <a:rPr lang="uk-UA" sz="2000" dirty="0" smtClean="0">
                <a:latin typeface="+mj-lt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Північній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лісостепу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простягаються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півночі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південь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через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до 38 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пн.ш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Клімат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лісостепу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помірний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помірно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жарким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помірно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прохолодною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зимою.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Випаровування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опадами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Лісостеп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південь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дерев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ділянок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клімат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спекотніше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опадів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лісостеп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переходить в степ.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північ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зворотні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опадів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клімат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прохолодніше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лісостеп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переходить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зону. Дерева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дика груша, дуб,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бук,вільха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граб, клен, липа.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лось,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ховрак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85728"/>
            <a:ext cx="3228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лісостепу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0"/>
            <a:ext cx="5083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лісостепу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Ольха белая, серая, чёрная, клейкая, зелёная, горная, елоха | Практикум  Земледельц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3714776" cy="26432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57290" y="3286124"/>
            <a:ext cx="960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Вільха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Дерево граб. Описание, свойства, где растет. Как выглядит дерево граб на  фо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3" y="571480"/>
            <a:ext cx="5000628" cy="42148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715140" y="4929198"/>
            <a:ext cx="731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Граб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AutoShape 6" descr="Червона книга України Ковила Лессін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2" name="Picture 8" descr="Файл:Ковила пірчаста.jpg — HistoryPed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3" y="3643314"/>
            <a:ext cx="3786214" cy="264320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14414" y="6286520"/>
            <a:ext cx="1037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Ковила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71736" y="0"/>
            <a:ext cx="5139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лісостепу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Лось - где живет, сколько весит, чем питается, среда обитания,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3643338" cy="27146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85852" y="3429000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Лось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Кіт лісови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642918"/>
            <a:ext cx="4264021" cy="278608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43636" y="3500438"/>
            <a:ext cx="1515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Кіт лісовий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8" name="AutoShape 6" descr="Ховрах - Wikiw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0" name="Picture 8" descr="European ground squirrel / Spermophilus citellus ⬇ Stock Photo, Image by ©  FlorianA #477694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86166"/>
            <a:ext cx="3500462" cy="307183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786182" y="5000636"/>
            <a:ext cx="1021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Ховрах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57554" y="214290"/>
            <a:ext cx="2404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71546"/>
            <a:ext cx="87868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степом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природну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зону 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поширену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таких поясах, як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помірний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субтропічний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Особливістю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дерев.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пов’язано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кліматом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ландшафтного комплексу. В степах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випадає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мало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опадів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250-500 мм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унеможливлює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повноцінний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деревної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000372"/>
            <a:ext cx="87868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типовими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Трава"/>
              </a:rPr>
              <a:t>трав'яні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5" tooltip="Трава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Трава"/>
              </a:rPr>
              <a:t>угруповання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6" tooltip="Ксерофіти"/>
              </a:rPr>
              <a:t>ксерофіти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євразійському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степу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7" tooltip="Ковила"/>
              </a:rPr>
              <a:t>ковили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8" tooltip="Типчак"/>
              </a:rPr>
              <a:t>типчаки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9" tooltip="Житняк (ще не написана)"/>
              </a:rPr>
              <a:t>житняки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0" tooltip="Келерія"/>
              </a:rPr>
              <a:t>келерії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1" tooltip="Тонконогові"/>
              </a:rPr>
              <a:t>тонконоги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домішкою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кореневищних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злаків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посухостійкого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різнотрав'я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2" tooltip="Чорнозем"/>
              </a:rPr>
              <a:t>чорноземних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3" tooltip="Каштанові ґрунти"/>
              </a:rPr>
              <a:t>каштанових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3" tooltip="Каштанові ґрунти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3" tooltip="Каштанові ґрунти"/>
              </a:rPr>
              <a:t>ґрунтах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Характерними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гризуни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ховрахи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хом'яки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тушканчики.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Зрідка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великий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гризун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байбак.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гризунів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звірі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тхір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лисиця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орел,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боривітер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малий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великий, лунь.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0"/>
            <a:ext cx="4259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AutoShape 2" descr="Тонконіг звичайний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Ruw beemdgra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2" name="Picture 6" descr="Echte grassen uit de grassenfamilie | Ecoped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4071966" cy="271464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71538" y="3286124"/>
            <a:ext cx="1437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Тонконіг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4" name="Picture 8" descr="Житняк гребневидный - Agropyron pectinatum (M. Bieb.) P. Beauv. . Список  сорных растений и семенная продуктивность, характеристика и название  сорня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642918"/>
            <a:ext cx="3910017" cy="257176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357950" y="3214686"/>
            <a:ext cx="1340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Житняк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6" name="Picture 10" descr="типчак - Поиск в Google | Поис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14752"/>
            <a:ext cx="4076834" cy="271619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214414" y="6396335"/>
            <a:ext cx="12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Типчак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8" name="Picture 12" descr="Келерия сизая (Koeleria glauca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3571876"/>
            <a:ext cx="3857652" cy="271464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143636" y="6215082"/>
            <a:ext cx="1264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Келерія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86050" y="0"/>
            <a:ext cx="431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степу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Картинки тушканчики (35 фото) • Прикольные картинки и позити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0042"/>
            <a:ext cx="3857620" cy="28701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3429000"/>
            <a:ext cx="1546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Тушканчик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AutoShape 4" descr="Орел степовий - eBir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0" name="Picture 6" descr="Aquila delle steppe-Steppe Eagle (Aquila nipalensis) photo - carlogalliani  photos at pbase.co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571480"/>
            <a:ext cx="3779626" cy="282890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929322" y="3429000"/>
            <a:ext cx="190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Степовий орел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52" name="Picture 8" descr="ЛИСИЦЯ ЗВИЧАЙНА — Україна туристичн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71942"/>
            <a:ext cx="3857620" cy="228601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6457890"/>
            <a:ext cx="1071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Лисиця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4" name="AutoShape 10" descr="Гадюка степова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6" name="AutoShape 12" descr="В Днепре появились гадюки, – зоолог | Днепр вечерний - новости Днеп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8" name="Picture 14" descr="Красная книга Украины. Гадюка степная Vipera renardi (Christoph, 1861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4000504"/>
            <a:ext cx="3714776" cy="235745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857884" y="6457890"/>
            <a:ext cx="2004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Гадюка степова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285728"/>
            <a:ext cx="6345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пустель та напівпустель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28670"/>
            <a:ext cx="878684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Поширена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помірному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субтропічному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тропічному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поясах.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напівпустель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сильно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розріджений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Представлений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багаторічними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ксерофітними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травами, злаками, солянками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полином,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ефемерами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ефемероїдами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панують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сукуленти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Австралії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Африці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зарості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чагарників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низькорослі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дерева: пальма, баобаб,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акація.Рослинність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пустель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утворює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зімкнутого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представлена ​​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галофітами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ксерофітами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ендеміками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ефемерами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ефемероїдами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піщана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саксаул,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Черкез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ефедра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чагарники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Африці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сукулентів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опунцій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кактус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На глинах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виростають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саксаул. 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напівпустель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представлений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гризунами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зайцями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плазунами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копитними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безоаровий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козел,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антилопи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муфлон, кулан).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хижаків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шакал,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каракали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гієн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кішку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лисицю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Тут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мешкає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павукоподібних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комах.Тварини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пустель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довго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обходитися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води,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бігають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верблюд,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гризуни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плазуни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антилопи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джейран,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газелі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лисиця-фенек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гієни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шакали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койот, каракал.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павукоподібних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0" name="Picture 2" descr="Кактус та його мешканці / природа | Корисні поради і цікава інформація на  будь-яку тему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2918"/>
            <a:ext cx="3659858" cy="2428892"/>
          </a:xfrm>
          <a:prstGeom prst="rect">
            <a:avLst/>
          </a:prstGeom>
          <a:noFill/>
        </p:spPr>
      </p:pic>
      <p:sp>
        <p:nvSpPr>
          <p:cNvPr id="32772" name="AutoShape 4" descr="Саксаул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4" name="Picture 6" descr="Saxaul tree forest helps restore Aral Sea ecolog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642919"/>
            <a:ext cx="3717732" cy="2428892"/>
          </a:xfrm>
          <a:prstGeom prst="rect">
            <a:avLst/>
          </a:prstGeom>
          <a:noFill/>
        </p:spPr>
      </p:pic>
      <p:pic>
        <p:nvPicPr>
          <p:cNvPr id="32776" name="Picture 8" descr="Баобаб: одно из самых удивительных деревьев планет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43314"/>
            <a:ext cx="3643305" cy="2428892"/>
          </a:xfrm>
          <a:prstGeom prst="rect">
            <a:avLst/>
          </a:prstGeom>
          <a:noFill/>
        </p:spPr>
      </p:pic>
      <p:pic>
        <p:nvPicPr>
          <p:cNvPr id="32778" name="Picture 10" descr="Где находилась античная Европа - Исторический дискуссионный клуб -  медиаплатформа МирТесе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3643314"/>
            <a:ext cx="3071834" cy="32146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14480" y="0"/>
            <a:ext cx="7138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пустель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напівпустель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3143248"/>
            <a:ext cx="1000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Кактус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4" y="6215082"/>
            <a:ext cx="995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Баобаб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636" y="3143248"/>
            <a:ext cx="1138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Саксаул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3768" y="4714884"/>
            <a:ext cx="214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Фінікова пальма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49915" y="0"/>
            <a:ext cx="7194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пустель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напівпустель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AutoShape 2" descr="Настоящие антилопы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0" name="Picture 4" descr="Антилоп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14356"/>
            <a:ext cx="3429024" cy="2357454"/>
          </a:xfrm>
          <a:prstGeom prst="rect">
            <a:avLst/>
          </a:prstGeom>
          <a:noFill/>
        </p:spPr>
      </p:pic>
      <p:pic>
        <p:nvPicPr>
          <p:cNvPr id="34822" name="Picture 6" descr="Фенек (лиса) – описание, фото, чем питается, содержание дом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785794"/>
            <a:ext cx="3681361" cy="2266925"/>
          </a:xfrm>
          <a:prstGeom prst="rect">
            <a:avLst/>
          </a:prstGeom>
          <a:noFill/>
        </p:spPr>
      </p:pic>
      <p:sp>
        <p:nvSpPr>
          <p:cNvPr id="34824" name="AutoShape 8" descr="Верблюд двугорбый (Camelus bactrianus): виды, фото, содерж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6" name="Picture 10" descr="Двугорбый верблюд или бактриан (лат. Camelus bactrianus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643314"/>
            <a:ext cx="3357586" cy="2690785"/>
          </a:xfrm>
          <a:prstGeom prst="rect">
            <a:avLst/>
          </a:prstGeom>
          <a:noFill/>
        </p:spPr>
      </p:pic>
      <p:sp>
        <p:nvSpPr>
          <p:cNvPr id="34828" name="AutoShape 12" descr="Полосатая гиена - Striped hyena - qaz.wik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30" name="Picture 14" descr="Пятнистые гиены (Crocuta) | LifeCatalo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3571877"/>
            <a:ext cx="3571900" cy="271464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28662" y="3071810"/>
            <a:ext cx="1340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Антилопа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3143248"/>
            <a:ext cx="1835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Лисиця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фенек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48" y="6457890"/>
            <a:ext cx="1189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Верблюд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86512" y="6286520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Гієна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8992" y="0"/>
            <a:ext cx="1762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Савани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142984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Савани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рідколісся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субекваторіальному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поясі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материках,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Антарктиди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Савани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3" tooltip="Африка"/>
              </a:rPr>
              <a:t>Африці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особливо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сході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4" tooltip="Південна Америка"/>
              </a:rPr>
              <a:t>Південній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5" tooltip="Льянос"/>
              </a:rPr>
              <a:t>льяноси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6" tooltip="Кампос"/>
              </a:rPr>
              <a:t>кампоси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7" tooltip="Центральна Америка"/>
              </a:rPr>
              <a:t>Центральній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7" tooltip="Центральна Америка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7" tooltip="Центральна Америка"/>
              </a:rPr>
              <a:t>Америці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8" tooltip="Південно-Східна Азія"/>
              </a:rPr>
              <a:t>Південно-Східній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8" tooltip="Південно-Східна Азія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8" tooltip="Південно-Східна Азія"/>
              </a:rPr>
              <a:t>Азії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9" tooltip="Австралія"/>
              </a:rPr>
              <a:t>Австралії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0" tooltip="Індія"/>
              </a:rPr>
              <a:t>Індії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трав'яному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покриві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савани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переважають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1" tooltip="Тонконогові"/>
              </a:rPr>
              <a:t>злаки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3-5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метрів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Деревна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рослинність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саван представлена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2" tooltip="Баобаб"/>
              </a:rPr>
              <a:t>баобабами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3" tooltip="Евкаліпт"/>
              </a:rPr>
              <a:t>евкаліптами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4" tooltip="Акація"/>
              </a:rPr>
              <a:t>акаціями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5" tooltip="Пальмові"/>
              </a:rPr>
              <a:t>пальмами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6" tooltip="Тварини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6" tooltip="Тварини"/>
              </a:rPr>
              <a:t>Тварини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пристосовані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 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17"/>
              </a:rPr>
              <a:t>посухи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8" tooltip="Міграція птахів"/>
              </a:rPr>
              <a:t>міграції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8" tooltip="Міграція птахів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8" tooltip="Міграція птахів"/>
              </a:rPr>
              <a:t>птахів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кочівлі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великих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19" tooltip="Рослиноїдні"/>
              </a:rPr>
              <a:t>травоїдних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0" tooltip="Антилопа"/>
              </a:rPr>
              <a:t>антилоп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1" tooltip="Зебра"/>
              </a:rPr>
              <a:t>зебр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За стадами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кочують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2" tooltip="Хижацтво"/>
              </a:rPr>
              <a:t>хижаки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3" tooltip="Лев"/>
              </a:rPr>
              <a:t>леви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4" tooltip="Гепард"/>
              </a:rPr>
              <a:t>гепарди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5" tooltip="Шакал"/>
              </a:rPr>
              <a:t>шакали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6" tooltip="Гієнові"/>
              </a:rPr>
              <a:t>гієни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0"/>
            <a:ext cx="3368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Рослини саван 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Савана. Загальна характеристика, клімат, тваринний і рослинний світ - Знай  все! Портал для школярі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2918"/>
            <a:ext cx="3929058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3429000"/>
            <a:ext cx="1909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Слонова трава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Уход за растением Эвкалипт, выращивание, размножение и фото растения  Эвкалип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6942" y="642918"/>
            <a:ext cx="4277057" cy="3000396"/>
          </a:xfrm>
          <a:prstGeom prst="rect">
            <a:avLst/>
          </a:prstGeom>
          <a:noFill/>
        </p:spPr>
      </p:pic>
      <p:sp>
        <p:nvSpPr>
          <p:cNvPr id="1030" name="AutoShape 6" descr="Pokok akasia: spesies, keterangan, foto - Pokok - 20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ᐈ Животные саванны фото, рисунки саванна животные | скачать на  Depositphotos®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3429000"/>
            <a:ext cx="3143272" cy="3429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072330" y="3643314"/>
            <a:ext cx="1257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Евкаліпт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3570" y="5572140"/>
            <a:ext cx="2655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Парасолькова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акація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0"/>
            <a:ext cx="3309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саван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AutoShape 2" descr="Зебра Гранта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2" name="Picture 4" descr="Зебра в зеленом пейзаже национального парка в кении | Премиум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4214810" cy="264320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3286124"/>
            <a:ext cx="83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Зебра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4" name="AutoShape 6" descr="Жираф — Викицитатн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6" name="Picture 8" descr="Жираф | Мир Чуде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571480"/>
            <a:ext cx="3571868" cy="264320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786578" y="3286124"/>
            <a:ext cx="1034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Жираф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8" name="AutoShape 10" descr="Гепард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900" name="Picture 12" descr="ГЕПАРД - Животные Афри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86190"/>
            <a:ext cx="4143372" cy="2571768"/>
          </a:xfrm>
          <a:prstGeom prst="rect">
            <a:avLst/>
          </a:prstGeom>
          <a:noFill/>
        </p:spPr>
      </p:pic>
      <p:pic>
        <p:nvPicPr>
          <p:cNvPr id="37902" name="Picture 14" descr="В Кении ученые сохранили яйцеклетки белого носорога ради спасения вид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3857628"/>
            <a:ext cx="3571868" cy="242889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071538" y="6500834"/>
            <a:ext cx="9872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Гепард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6578" y="6429396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Носоріг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00232" y="0"/>
            <a:ext cx="6448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Зона вологих екваторіальних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лісів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000108"/>
            <a:ext cx="878685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 tooltip="Вологі екваторіальні ліси"/>
              </a:rPr>
              <a:t>Вологі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 tooltip="Вологі екваторіальні ліси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 tooltip="Вологі екваторіальні ліси"/>
              </a:rPr>
              <a:t>екваторіальні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 tooltip="Вологі екваторіальні ліси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 tooltip="Вологі екваторіальні ліси"/>
              </a:rPr>
              <a:t>ліси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Екваторіальний кліматичний пояс"/>
              </a:rPr>
              <a:t>екваторіальному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4" tooltip="Екваторіальний кліматичний пояс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Екваторіальний кліматичний пояс"/>
              </a:rPr>
              <a:t>кліматичному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4" tooltip="Екваторіальний кліматичний пояс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Екваторіальний кліматичний пояс"/>
              </a:rPr>
              <a:t>поясі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окремі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масиви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в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Південна Америка"/>
              </a:rPr>
              <a:t>Південній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5" tooltip="Південна Америка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Південна Америка"/>
              </a:rPr>
              <a:t>Америці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6" tooltip="Сельваси"/>
              </a:rPr>
              <a:t>сельваси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7" tooltip="Африка"/>
              </a:rPr>
              <a:t>Африці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8" tooltip="Азія"/>
              </a:rPr>
              <a:t>Азії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природна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зона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вирізняється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найбільшою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земній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видовою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різноманітністю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царства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9" tooltip="Рослини"/>
              </a:rPr>
              <a:t>рослин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0" tooltip="Дерево"/>
              </a:rPr>
              <a:t>Дерева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1" tooltip="Лісовий ярус (ще не написана)"/>
              </a:rPr>
              <a:t>ярусами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Гілки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стовбури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дерев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2" tooltip="Ліана"/>
              </a:rPr>
              <a:t>ліанами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гнучким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витким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довгим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 м)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3" tooltip="Стебло"/>
              </a:rPr>
              <a:t>стеблом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На них,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4" tooltip="Стовбур (ботаніка)"/>
              </a:rPr>
              <a:t>стовбурах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гілках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дерев,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оселяються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5" tooltip="Рослини-паразити"/>
              </a:rPr>
              <a:t>рослини-паразити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6" tooltip="Епіфіти"/>
              </a:rPr>
              <a:t>епіфіти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3429000"/>
            <a:ext cx="878684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Фауна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регіону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дивовижним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багатством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Велика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пристосована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способу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деревах.</a:t>
            </a:r>
          </a:p>
          <a:p>
            <a:pPr fontAlgn="base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вражає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приматів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споживають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листову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плоди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шимпанзе,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мавпи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гібони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орангутанги. На деревах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живуть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сімейству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віверових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мангусти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генети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Котячі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хижаки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представлені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леопардом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звичайним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димчастим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Південній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ягуаром.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наземній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мешкають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копитні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Басейн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Конго – ареал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окапі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низькорослого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родича жирафа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папуг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туканів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колібрі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харчуються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нектаром,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горобиних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0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Вологі екваторіальні </a:t>
            </a:r>
            <a:endParaRPr lang="uk-UA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ліси</a:t>
            </a:r>
            <a:endParaRPr lang="ru-RU" sz="3600" dirty="0"/>
          </a:p>
        </p:txBody>
      </p:sp>
      <p:pic>
        <p:nvPicPr>
          <p:cNvPr id="38914" name="Picture 2" descr="Вологі екваторіальні ліс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8520718" cy="5357850"/>
          </a:xfrm>
          <a:prstGeom prst="rect">
            <a:avLst/>
          </a:prstGeom>
          <a:noFill/>
        </p:spPr>
      </p:pic>
      <p:pic>
        <p:nvPicPr>
          <p:cNvPr id="38916" name="Picture 4" descr="7 клас - Сель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71480"/>
            <a:ext cx="2357422" cy="2714644"/>
          </a:xfrm>
          <a:prstGeom prst="rect">
            <a:avLst/>
          </a:prstGeom>
          <a:noFill/>
        </p:spPr>
      </p:pic>
      <p:sp>
        <p:nvSpPr>
          <p:cNvPr id="38918" name="AutoShape 6" descr="Латаття Вікторія-регія - Острів знан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20" name="Picture 8" descr="Латаття Вікторія-регія - Острів знан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14818"/>
            <a:ext cx="4000496" cy="2643182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для фона презентации природа | Table-tennis62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0"/>
            <a:ext cx="73581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Тварини зони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вологих екваторіальних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лісів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0962" name="Picture 2" descr="Тукан – фото, описание, ареал, рацион, враги, популяц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3253231" cy="26432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57224" y="3786190"/>
            <a:ext cx="890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Тукан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Picture 4" descr="Окапи | Публикации | Вокруг Свет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142984"/>
            <a:ext cx="3286116" cy="264318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072330" y="3714752"/>
            <a:ext cx="869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Окапі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6" name="Picture 6" descr="Почему ленивца так назвали? Трехпалый ленивец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86256"/>
            <a:ext cx="3333733" cy="2214578"/>
          </a:xfrm>
          <a:prstGeom prst="rect">
            <a:avLst/>
          </a:prstGeom>
          <a:noFill/>
        </p:spPr>
      </p:pic>
      <p:pic>
        <p:nvPicPr>
          <p:cNvPr id="40968" name="Picture 8" descr="Рацион саванных шимпанзе оказался более жестким - Индикато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4143380"/>
            <a:ext cx="3786182" cy="235745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000100" y="6457890"/>
            <a:ext cx="127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Лінивець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43702" y="6457890"/>
            <a:ext cx="1428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Шимпанзе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326</Words>
  <Application>Microsoft Office PowerPoint</Application>
  <PresentationFormat>Экран (4:3)</PresentationFormat>
  <Paragraphs>124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ОЛЕГ</dc:creator>
  <cp:lastModifiedBy>ОЛЕГ</cp:lastModifiedBy>
  <cp:revision>35</cp:revision>
  <dcterms:created xsi:type="dcterms:W3CDTF">2021-04-08T10:12:07Z</dcterms:created>
  <dcterms:modified xsi:type="dcterms:W3CDTF">2021-04-13T06:53:45Z</dcterms:modified>
</cp:coreProperties>
</file>