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72" r:id="rId6"/>
    <p:sldId id="267" r:id="rId7"/>
    <p:sldId id="268" r:id="rId8"/>
    <p:sldId id="270" r:id="rId9"/>
    <p:sldId id="273" r:id="rId10"/>
    <p:sldId id="259" r:id="rId11"/>
    <p:sldId id="271" r:id="rId12"/>
    <p:sldId id="260" r:id="rId13"/>
    <p:sldId id="261" r:id="rId14"/>
    <p:sldId id="262" r:id="rId15"/>
    <p:sldId id="263" r:id="rId16"/>
    <p:sldId id="264" r:id="rId17"/>
    <p:sldId id="266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3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799"/>
            <a:ext cx="7772400" cy="1300163"/>
          </a:xfrm>
        </p:spPr>
        <p:txBody>
          <a:bodyPr anchor="b"/>
          <a:lstStyle>
            <a:lvl1pPr algn="ctr">
              <a:defRPr sz="6000" b="1" cap="none" spc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 b="1" cap="none" spc="0">
                <a:ln w="1016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698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5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14300">
                    <a:schemeClr val="tx1">
                      <a:lumMod val="95000"/>
                      <a:lumOff val="5000"/>
                      <a:alpha val="43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glow rad="2159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glow rad="2159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glow rad="2159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glow rad="2159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glow rad="2159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566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574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80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510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370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251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874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291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842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35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A133B-B034-4BB7-98FB-DE1586147844}" type="datetimeFigureOut">
              <a:rPr lang="ru-RU" smtClean="0"/>
              <a:pPr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E815F-8B9B-418A-8D5D-4AE8F93C1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060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geomap.com.ua/images/uh10a/08/2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geomap.com.ua/images/uh10a/08/32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geomap.com.ua/images/uh10a/08/35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geomap.com.ua/images/uh10a/08/34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2543175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Більшовицько-російська</a:t>
            </a:r>
            <a:r>
              <a:rPr lang="ru-RU" dirty="0" smtClean="0"/>
              <a:t> </a:t>
            </a:r>
            <a:r>
              <a:rPr lang="ru-RU" dirty="0" err="1" smtClean="0"/>
              <a:t>окупація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Пов’язане зображення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83305" y="3119120"/>
            <a:ext cx="5760720" cy="325310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</p:spPr>
      </p:pic>
      <p:pic>
        <p:nvPicPr>
          <p:cNvPr id="4" name="Рисунок 3" descr="Результат пошуку зображень за запитом &quot;війська антанти на півдні україни&quot;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693" y="2696557"/>
            <a:ext cx="5760720" cy="325310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="" xmlns:p14="http://schemas.microsoft.com/office/powerpoint/2010/main" val="250239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4719205" cy="1325563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План уроку: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більшовицького</a:t>
            </a:r>
            <a:r>
              <a:rPr lang="ru-RU" dirty="0" smtClean="0"/>
              <a:t> режиму в </a:t>
            </a:r>
            <a:r>
              <a:rPr lang="ru-RU" dirty="0" err="1" smtClean="0"/>
              <a:t>Україні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1919 р. </a:t>
            </a:r>
            <a:endParaRPr lang="ru-RU" dirty="0" smtClean="0"/>
          </a:p>
          <a:p>
            <a:r>
              <a:rPr lang="ru-RU" dirty="0" smtClean="0"/>
              <a:t>2. Суть </a:t>
            </a:r>
            <a:r>
              <a:rPr lang="ru-RU" dirty="0" err="1" smtClean="0"/>
              <a:t>соціально-економічних</a:t>
            </a:r>
            <a:r>
              <a:rPr lang="ru-RU" dirty="0" smtClean="0"/>
              <a:t> </a:t>
            </a:r>
            <a:r>
              <a:rPr lang="ru-RU" dirty="0" err="1" smtClean="0"/>
              <a:t>перетворень</a:t>
            </a:r>
            <a:r>
              <a:rPr lang="ru-RU" dirty="0" smtClean="0"/>
              <a:t> </a:t>
            </a:r>
            <a:r>
              <a:rPr lang="ru-RU" dirty="0" err="1" smtClean="0"/>
              <a:t>більшовиків</a:t>
            </a:r>
            <a:r>
              <a:rPr lang="ru-RU" dirty="0" smtClean="0"/>
              <a:t>. «</a:t>
            </a:r>
            <a:r>
              <a:rPr lang="ru-RU" dirty="0" err="1" smtClean="0"/>
              <a:t>Воєнний</a:t>
            </a:r>
            <a:r>
              <a:rPr lang="ru-RU" dirty="0" smtClean="0"/>
              <a:t> </a:t>
            </a:r>
            <a:r>
              <a:rPr lang="ru-RU" dirty="0" err="1" smtClean="0"/>
              <a:t>комунізм</a:t>
            </a:r>
            <a:r>
              <a:rPr lang="ru-RU" dirty="0" smtClean="0"/>
              <a:t>» .</a:t>
            </a:r>
          </a:p>
          <a:p>
            <a:r>
              <a:rPr lang="ru-RU" dirty="0" smtClean="0"/>
              <a:t>3.  </a:t>
            </a:r>
            <a:r>
              <a:rPr lang="ru-RU" dirty="0" err="1" smtClean="0"/>
              <a:t>Антибільшовицький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 в </a:t>
            </a:r>
            <a:r>
              <a:rPr lang="ru-RU" dirty="0" err="1" smtClean="0"/>
              <a:t>Україні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Червоний</a:t>
            </a:r>
            <a:r>
              <a:rPr lang="ru-RU" dirty="0" smtClean="0"/>
              <a:t> </a:t>
            </a:r>
            <a:r>
              <a:rPr lang="ru-RU" dirty="0" err="1" smtClean="0"/>
              <a:t>терор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1919 </a:t>
            </a:r>
            <a:r>
              <a:rPr lang="ru-RU" dirty="0" err="1" smtClean="0"/>
              <a:t>році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8402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814945"/>
          </a:xfrm>
          <a:solidFill>
            <a:schemeClr val="accent4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більшовицького</a:t>
            </a:r>
            <a:r>
              <a:rPr lang="ru-RU" dirty="0" smtClean="0"/>
              <a:t> режиму в </a:t>
            </a:r>
            <a:r>
              <a:rPr lang="ru-RU" dirty="0" err="1" smtClean="0"/>
              <a:t>Україні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1919 </a:t>
            </a:r>
            <a:r>
              <a:rPr lang="ru-RU" dirty="0" err="1" smtClean="0"/>
              <a:t>році</a:t>
            </a:r>
            <a:r>
              <a:rPr lang="ru-RU" dirty="0" smtClean="0"/>
              <a:t>. 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42655"/>
            <a:ext cx="6534150" cy="4334307"/>
          </a:xfrm>
          <a:solidFill>
            <a:schemeClr val="accent6">
              <a:lumMod val="50000"/>
              <a:alpha val="78000"/>
            </a:schemeClr>
          </a:solidFill>
        </p:spPr>
        <p:txBody>
          <a:bodyPr/>
          <a:lstStyle/>
          <a:p>
            <a:r>
              <a:rPr lang="uk-UA" dirty="0" smtClean="0"/>
              <a:t>На початку січня 1919 р. Тимчасовий  робітничо-селянський уряд України  встановив нову назву держави – </a:t>
            </a:r>
            <a:r>
              <a:rPr lang="uk-UA" b="1" dirty="0" smtClean="0"/>
              <a:t>Українська Соціалістична Радянська Республіка (УСРР) </a:t>
            </a:r>
            <a:r>
              <a:rPr lang="uk-UA" dirty="0" smtClean="0"/>
              <a:t>– та переїхав з Харкова до Києва.</a:t>
            </a:r>
            <a:endParaRPr lang="en-US" dirty="0"/>
          </a:p>
        </p:txBody>
      </p:sp>
      <p:pic>
        <p:nvPicPr>
          <p:cNvPr id="4" name="Рисунок 3" descr="https://geomap.com.ua/images/uh10a/08/28_resize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85855"/>
            <a:ext cx="3920837" cy="2272145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726873" y="6211669"/>
            <a:ext cx="445467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Члени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Тимчасового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робітничо-селянського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уряду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 1919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s://geomap.com.ua/images/uh10a/08/32_resize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64" y="2247899"/>
            <a:ext cx="2092036" cy="2919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4577" y="374073"/>
            <a:ext cx="6561859" cy="6234545"/>
          </a:xfrm>
          <a:solidFill>
            <a:schemeClr val="accent6">
              <a:lumMod val="50000"/>
            </a:schemeClr>
          </a:solidFill>
        </p:spPr>
        <p:txBody>
          <a:bodyPr>
            <a:normAutofit fontScale="92500"/>
          </a:bodyPr>
          <a:lstStyle/>
          <a:p>
            <a:r>
              <a:rPr lang="uk-UA" dirty="0" smtClean="0"/>
              <a:t>29 січня 1919 р. Тимчасовий робітничо-селянський уряд було перейменовано на  Раду Народних Комісарів.</a:t>
            </a:r>
          </a:p>
          <a:p>
            <a:r>
              <a:rPr lang="uk-UA" dirty="0" smtClean="0"/>
              <a:t>Головою Раднаркому та наркомом іноземних справ став Християн </a:t>
            </a:r>
            <a:r>
              <a:rPr lang="uk-UA" dirty="0" err="1" smtClean="0"/>
              <a:t>Раковський</a:t>
            </a:r>
            <a:r>
              <a:rPr lang="uk-UA" dirty="0" smtClean="0"/>
              <a:t>.</a:t>
            </a:r>
          </a:p>
          <a:p>
            <a:r>
              <a:rPr lang="uk-UA" dirty="0" smtClean="0"/>
              <a:t>Для придушення опору противників радянської влади було створено Всеукраїнську надзвичайну комісію (ВУНК), народні суди та революційні трибунали, робітничо-селянську міліцію.</a:t>
            </a:r>
          </a:p>
          <a:p>
            <a:r>
              <a:rPr lang="uk-UA" dirty="0" smtClean="0"/>
              <a:t>Більшовики не наважились на вибори до рад, а натомість  створили революційні й військово-революційні комітети для управління на місцях.</a:t>
            </a:r>
          </a:p>
        </p:txBody>
      </p:sp>
      <p:pic>
        <p:nvPicPr>
          <p:cNvPr id="4" name="Рисунок 3" descr="https://geomap.com.ua/images/uh10a/08/35_resize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009" y="873702"/>
            <a:ext cx="190500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geomap.com.ua/images/uh10a/08/34_resize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608618" y="3283527"/>
            <a:ext cx="2535382" cy="3574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9150" y="193964"/>
            <a:ext cx="4307032" cy="648392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uk-UA" b="1" dirty="0" smtClean="0"/>
              <a:t>Створення комнезамів. </a:t>
            </a:r>
            <a:r>
              <a:rPr lang="uk-UA" dirty="0" smtClean="0"/>
              <a:t>Для зміцнення свого режиму на селі більшовики створювали з найбідніших селян комітети незаможників (комнезами). </a:t>
            </a:r>
          </a:p>
          <a:p>
            <a:r>
              <a:rPr lang="uk-UA" dirty="0" smtClean="0"/>
              <a:t>Вони повинні були доповідати державним службовцям і членам продзагонів про те, хто із селян має запаси хліба і де їх ховають. </a:t>
            </a:r>
          </a:p>
          <a:p>
            <a:r>
              <a:rPr lang="uk-UA" dirty="0" smtClean="0"/>
              <a:t>У 1919 р. комнезами почали створюватися в українських селах. </a:t>
            </a:r>
            <a:endParaRPr lang="en-US" dirty="0"/>
          </a:p>
        </p:txBody>
      </p:sp>
      <p:pic>
        <p:nvPicPr>
          <p:cNvPr id="5" name="Рисунок 4" descr="Відбирання хліба продзагонами у селян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1164" cy="264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5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519055"/>
            <a:ext cx="4405744" cy="2937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83677" cy="89563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Постать в історії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40873"/>
            <a:ext cx="3075709" cy="1731818"/>
          </a:xfrm>
          <a:solidFill>
            <a:schemeClr val="accent1">
              <a:lumMod val="75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uk-UA" b="1" cap="all" dirty="0" smtClean="0"/>
              <a:t/>
            </a:r>
            <a:br>
              <a:rPr lang="uk-UA" b="1" cap="all" dirty="0" smtClean="0"/>
            </a:br>
            <a:r>
              <a:rPr lang="uk-UA" sz="4000" b="1" cap="all" dirty="0" smtClean="0">
                <a:solidFill>
                  <a:schemeClr val="bg1"/>
                </a:solidFill>
              </a:rPr>
              <a:t>ХРИСТИЯН ГЕОРГІЙОВИЧ РАКОВСЬКИЙ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95601" y="831273"/>
            <a:ext cx="6248400" cy="602672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uk-UA" sz="4000" b="1" dirty="0" smtClean="0"/>
              <a:t>1873-1941</a:t>
            </a:r>
          </a:p>
          <a:p>
            <a:r>
              <a:rPr lang="uk-UA" sz="4000" b="1" dirty="0" smtClean="0"/>
              <a:t>Голова Ради народних комісарів і народний комісар зовнішніх справ УСРР протягом 1919-1923 рр.</a:t>
            </a:r>
          </a:p>
          <a:p>
            <a:r>
              <a:rPr lang="uk-UA" sz="4000" b="1" dirty="0" smtClean="0"/>
              <a:t>Румунський підданий, у 1917 р. емігрував до Росії і став членом більшовицької партії.</a:t>
            </a:r>
          </a:p>
          <a:p>
            <a:r>
              <a:rPr lang="uk-UA" sz="4000" b="1" dirty="0" smtClean="0"/>
              <a:t>З 23 травня до 7 жовтня 1918 р. був головою делегації РРФСР з Українською державою, оскільки за умовами Брестського миру радянська Росія мала підписати мирну угоду з УНР, зокрема щодо кордонів між державами, однак домовленостей досягнуто не було.</a:t>
            </a:r>
          </a:p>
          <a:p>
            <a:r>
              <a:rPr lang="uk-UA" sz="4000" b="1" dirty="0" smtClean="0"/>
              <a:t>25 січня 1919 р., після встановлення в Україні радянської влади, був призначений головою Раднаркому і наркомом зовнішніх справ УСРР.</a:t>
            </a:r>
          </a:p>
          <a:p>
            <a:r>
              <a:rPr lang="uk-UA" sz="4000" b="1" dirty="0" smtClean="0"/>
              <a:t>У 1922 р. критикував Й.Сталіна, який тоді був наркомом національностей РРФСР, за втручання у внутрішні і зовнішні справи УРСР, а при створенні СРСР, відстоював конфедеративну форму державного устрою, зі збереженням за національними республіками права на самостійні дипломатичні зв’язки й зовнішню торгівлю.</a:t>
            </a:r>
          </a:p>
          <a:p>
            <a:endParaRPr lang="en-US" dirty="0"/>
          </a:p>
        </p:txBody>
      </p:sp>
      <p:pic>
        <p:nvPicPr>
          <p:cNvPr id="2050" name="Picture 2" descr="Результат пошуку зображень за запитом &quot;раковський християн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5273"/>
            <a:ext cx="2909455" cy="3678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аковский и Леонид Красин в Париже 1924 го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7126" y="0"/>
            <a:ext cx="3726873" cy="24860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07818"/>
            <a:ext cx="5583382" cy="665018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fontAlgn="t"/>
            <a:r>
              <a:rPr lang="uk-UA" dirty="0" smtClean="0"/>
              <a:t>Сприяв відкриттю повноважних дипломатичних представництв (дипломатичних місій) УСРР за кордоном  ( в РРФСР, Польщі, Австрії, Туреччині, Литві та Латвії), які окрім власне дипломатичних виконували функції торговельних представництв; проіснували до утворення у 1932 р. загальносоюзного наркомату зовнішніх справ.</a:t>
            </a:r>
          </a:p>
          <a:p>
            <a:pPr fontAlgn="t"/>
            <a:r>
              <a:rPr lang="uk-UA" dirty="0" smtClean="0"/>
              <a:t>У червні 1923 р. з ініціативи Х. </a:t>
            </a:r>
            <a:r>
              <a:rPr lang="uk-UA" dirty="0" err="1" smtClean="0"/>
              <a:t>Раковського</a:t>
            </a:r>
            <a:r>
              <a:rPr lang="uk-UA" dirty="0" smtClean="0"/>
              <a:t> було прийнято постанову ЦК </a:t>
            </a:r>
            <a:r>
              <a:rPr lang="uk-UA" dirty="0" err="1" smtClean="0"/>
              <a:t>КП</a:t>
            </a:r>
            <a:r>
              <a:rPr lang="uk-UA" dirty="0" smtClean="0"/>
              <a:t>(б)У, згідно якої іноземні компанії могли відкривати свої філіали в УСРР лише за згодою української, а не </a:t>
            </a:r>
            <a:r>
              <a:rPr lang="uk-UA" dirty="0" err="1" smtClean="0"/>
              <a:t>загальнорадянської</a:t>
            </a:r>
            <a:r>
              <a:rPr lang="uk-UA" dirty="0" smtClean="0"/>
              <a:t> влади. Однак це рішення за місяць було скасоване.</a:t>
            </a:r>
          </a:p>
          <a:p>
            <a:pPr fontAlgn="t"/>
            <a:r>
              <a:rPr lang="uk-UA" dirty="0" smtClean="0"/>
              <a:t>У 1923-1925 рр. був послом ССРР спочатку у Великобританії, а у 1925-1927 рр. – у Франції. У 1928 р., після повернення у Москву, почав формувати опозицію і був виключений з більшовицької партії і відправлений у заслання; у 1934 р. підкорився партійній дисципліні і повернувся в Москву, але у 1936 р. був знову заарештований за шпигунську діяльність і в 1941 р. розстріляний.</a:t>
            </a:r>
            <a:br>
              <a:rPr lang="uk-UA" dirty="0" smtClean="0"/>
            </a:b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21928" y="2244436"/>
            <a:ext cx="2571750" cy="72043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Х. </a:t>
            </a:r>
            <a:r>
              <a:rPr lang="uk-UA" dirty="0" err="1" smtClean="0"/>
              <a:t>Раковський</a:t>
            </a:r>
            <a:r>
              <a:rPr lang="uk-UA" dirty="0" smtClean="0"/>
              <a:t> в Парижі. 1924</a:t>
            </a:r>
            <a:endParaRPr lang="en-US" dirty="0"/>
          </a:p>
        </p:txBody>
      </p:sp>
      <p:pic>
        <p:nvPicPr>
          <p:cNvPr id="1028" name="Picture 4" descr="https://upload.wikimedia.org/wikipedia/commons/thumb/5/58/Rakovsky_and_trotsky_circa_1924_trimmed.jpg/640px-Rakovsky_and_trotsky_circa_1924_trimmed.jpg?15744914223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8618" y="2840183"/>
            <a:ext cx="2535382" cy="4017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3" y="207818"/>
            <a:ext cx="8293677" cy="2133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10 березня 1919 р. у Харкові пройшов ІІІ </a:t>
            </a:r>
            <a:r>
              <a:rPr lang="uk-UA" b="1" dirty="0" err="1" smtClean="0"/>
              <a:t>з</a:t>
            </a:r>
            <a:r>
              <a:rPr lang="uk-UA" b="1" dirty="0" err="1" smtClean="0">
                <a:latin typeface="Calibri"/>
              </a:rPr>
              <a:t>´</a:t>
            </a:r>
            <a:r>
              <a:rPr lang="uk-UA" b="1" dirty="0" err="1" smtClean="0"/>
              <a:t>їзд</a:t>
            </a:r>
            <a:r>
              <a:rPr lang="uk-UA" b="1" dirty="0" smtClean="0"/>
              <a:t> Рад, на якому було ухвалено Конституцію УСРР.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576944"/>
            <a:ext cx="3886200" cy="337834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/>
              <a:t>Також було обрано </a:t>
            </a:r>
            <a:r>
              <a:rPr lang="uk-UA" b="1" dirty="0" smtClean="0"/>
              <a:t>Центральний виконавчий комітет (ЦВК) України </a:t>
            </a:r>
          </a:p>
          <a:p>
            <a:pPr>
              <a:buNone/>
            </a:pPr>
            <a:r>
              <a:rPr lang="uk-UA" dirty="0" smtClean="0"/>
              <a:t>на чолі з </a:t>
            </a:r>
            <a:r>
              <a:rPr lang="uk-UA" b="1" dirty="0" smtClean="0"/>
              <a:t>Григорієм Петровським.</a:t>
            </a:r>
            <a:endParaRPr lang="en-US" b="1" dirty="0"/>
          </a:p>
        </p:txBody>
      </p:sp>
      <p:sp>
        <p:nvSpPr>
          <p:cNvPr id="1026" name="AutoShape 2" descr="Результат пошуку зображень за запитом &quot;конституція 1919 уср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Содержимое 5" descr="Результат пошуку зображень за запитом &quot;конституція 1919 усрр&quot;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710237" y="1842655"/>
            <a:ext cx="3433763" cy="3433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Результат пошуку зображень за запитом &quot;петровський григорій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6193" y="2876550"/>
            <a:ext cx="2476500" cy="398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180109"/>
            <a:ext cx="8307532" cy="1759527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</a:t>
            </a:r>
            <a:r>
              <a:rPr lang="ru-RU" sz="4000" dirty="0" smtClean="0"/>
              <a:t>. Суть </a:t>
            </a:r>
            <a:r>
              <a:rPr lang="ru-RU" sz="4000" dirty="0" err="1" smtClean="0"/>
              <a:t>соціально-економічних</a:t>
            </a:r>
            <a:r>
              <a:rPr lang="ru-RU" sz="4000" dirty="0" smtClean="0"/>
              <a:t> </a:t>
            </a:r>
            <a:r>
              <a:rPr lang="ru-RU" sz="4000" dirty="0" err="1" smtClean="0"/>
              <a:t>перетворень</a:t>
            </a:r>
            <a:r>
              <a:rPr lang="ru-RU" sz="4000" dirty="0" smtClean="0"/>
              <a:t> </a:t>
            </a:r>
            <a:r>
              <a:rPr lang="ru-RU" sz="4000" dirty="0" err="1" smtClean="0"/>
              <a:t>більшовиків</a:t>
            </a:r>
            <a:r>
              <a:rPr lang="ru-RU" sz="4000" dirty="0" smtClean="0"/>
              <a:t>. </a:t>
            </a:r>
            <a:r>
              <a:rPr lang="ru-RU" sz="4000" dirty="0" smtClean="0"/>
              <a:t>                              «</a:t>
            </a:r>
            <a:r>
              <a:rPr lang="ru-RU" sz="4000" dirty="0" err="1" smtClean="0"/>
              <a:t>Воєнний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комунізм</a:t>
            </a:r>
            <a:r>
              <a:rPr lang="ru-RU" sz="4000" dirty="0" smtClean="0"/>
              <a:t>» .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8655" y="2105890"/>
            <a:ext cx="8196695" cy="4488873"/>
          </a:xfrm>
          <a:solidFill>
            <a:schemeClr val="accent6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1 червня 1919 р. було опубліковано декрет ВЦВК,  згідно з яким РСФРР та УСРР </a:t>
            </a:r>
            <a:r>
              <a:rPr lang="uk-UA" dirty="0" err="1" smtClean="0"/>
              <a:t>об</a:t>
            </a:r>
            <a:r>
              <a:rPr lang="uk-UA" dirty="0" err="1" smtClean="0">
                <a:latin typeface="Calibri"/>
              </a:rPr>
              <a:t>´</a:t>
            </a:r>
            <a:r>
              <a:rPr lang="uk-UA" dirty="0" err="1" smtClean="0"/>
              <a:t>єднували</a:t>
            </a:r>
            <a:r>
              <a:rPr lang="uk-UA" dirty="0" smtClean="0"/>
              <a:t>:</a:t>
            </a:r>
          </a:p>
          <a:p>
            <a:pPr marL="514350" indent="-514350">
              <a:buAutoNum type="arabicParenR"/>
            </a:pPr>
            <a:r>
              <a:rPr lang="uk-UA" dirty="0" smtClean="0"/>
              <a:t>в</a:t>
            </a:r>
            <a:r>
              <a:rPr lang="uk-UA" dirty="0" smtClean="0"/>
              <a:t>ійськові організації та командування;</a:t>
            </a:r>
          </a:p>
          <a:p>
            <a:pPr marL="514350" indent="-514350">
              <a:buAutoNum type="arabicParenR"/>
            </a:pPr>
            <a:r>
              <a:rPr lang="uk-UA" dirty="0" smtClean="0"/>
              <a:t> </a:t>
            </a:r>
            <a:r>
              <a:rPr lang="uk-UA" dirty="0" smtClean="0"/>
              <a:t>ради народного господарства;</a:t>
            </a:r>
          </a:p>
          <a:p>
            <a:pPr marL="514350" indent="-514350">
              <a:buAutoNum type="arabicParenR"/>
            </a:pPr>
            <a:r>
              <a:rPr lang="uk-UA" dirty="0" smtClean="0"/>
              <a:t> </a:t>
            </a:r>
            <a:r>
              <a:rPr lang="uk-UA" dirty="0" smtClean="0"/>
              <a:t>управління залізничним транспортом;</a:t>
            </a:r>
          </a:p>
          <a:p>
            <a:pPr marL="514350" indent="-514350">
              <a:buAutoNum type="arabicParenR"/>
            </a:pPr>
            <a:r>
              <a:rPr lang="uk-UA" dirty="0" smtClean="0"/>
              <a:t> </a:t>
            </a:r>
            <a:r>
              <a:rPr lang="uk-UA" dirty="0" err="1" smtClean="0"/>
              <a:t>наркомати</a:t>
            </a:r>
            <a:r>
              <a:rPr lang="uk-UA" dirty="0" smtClean="0"/>
              <a:t> фінансів;</a:t>
            </a:r>
          </a:p>
          <a:p>
            <a:pPr marL="514350" indent="-514350">
              <a:buAutoNum type="arabicParenR"/>
            </a:pPr>
            <a:r>
              <a:rPr lang="uk-UA" dirty="0" smtClean="0"/>
              <a:t> </a:t>
            </a:r>
            <a:r>
              <a:rPr lang="uk-UA" dirty="0" err="1" smtClean="0"/>
              <a:t>наркомати</a:t>
            </a:r>
            <a:r>
              <a:rPr lang="uk-UA" dirty="0" smtClean="0"/>
              <a:t> праці.</a:t>
            </a:r>
          </a:p>
          <a:p>
            <a:pPr marL="514350" indent="-514350">
              <a:buNone/>
            </a:pPr>
            <a:endParaRPr lang="uk-UA" dirty="0" smtClean="0"/>
          </a:p>
          <a:p>
            <a:pPr marL="514350" indent="-514350">
              <a:buNone/>
            </a:pPr>
            <a:r>
              <a:rPr lang="uk-UA" dirty="0" smtClean="0"/>
              <a:t>14 червня 1919 </a:t>
            </a:r>
            <a:r>
              <a:rPr lang="uk-UA" dirty="0" err="1" smtClean="0"/>
              <a:t>р.ЦВК</a:t>
            </a:r>
            <a:r>
              <a:rPr lang="uk-UA" dirty="0" smtClean="0"/>
              <a:t> рад України схвалив декрет  про утворення </a:t>
            </a:r>
            <a:r>
              <a:rPr lang="uk-UA" dirty="0" err="1" smtClean="0"/>
              <a:t>“воєнно-політичного</a:t>
            </a:r>
            <a:r>
              <a:rPr lang="uk-UA" dirty="0" smtClean="0"/>
              <a:t> </a:t>
            </a:r>
            <a:r>
              <a:rPr lang="uk-UA" dirty="0" err="1" smtClean="0"/>
              <a:t>союзу.”</a:t>
            </a:r>
            <a:endParaRPr lang="uk-UA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966114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uk-UA" dirty="0" err="1" smtClean="0">
                <a:solidFill>
                  <a:schemeClr val="bg1"/>
                </a:solidFill>
              </a:rPr>
              <a:t>“Воєнний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err="1" smtClean="0">
                <a:solidFill>
                  <a:schemeClr val="bg1"/>
                </a:solidFill>
              </a:rPr>
              <a:t>комунізм”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Воєнний</a:t>
            </a:r>
            <a:r>
              <a:rPr lang="ru-RU" dirty="0" smtClean="0"/>
              <a:t> </a:t>
            </a:r>
            <a:r>
              <a:rPr lang="ru-RU" dirty="0" err="1" smtClean="0"/>
              <a:t>комунізм</a:t>
            </a:r>
            <a:r>
              <a:rPr lang="ru-RU" dirty="0" smtClean="0"/>
              <a:t>» - система </a:t>
            </a:r>
            <a:r>
              <a:rPr lang="ru-RU" dirty="0" err="1" smtClean="0"/>
              <a:t>надзвичайних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</a:t>
            </a:r>
            <a:r>
              <a:rPr lang="ru-RU" dirty="0" err="1" smtClean="0"/>
              <a:t>керування</a:t>
            </a:r>
            <a:r>
              <a:rPr lang="ru-RU" dirty="0" smtClean="0"/>
              <a:t> </a:t>
            </a:r>
            <a:r>
              <a:rPr lang="ru-RU" dirty="0" err="1" smtClean="0"/>
              <a:t>економікою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проводилася</a:t>
            </a:r>
            <a:r>
              <a:rPr lang="ru-RU" dirty="0" smtClean="0"/>
              <a:t> </a:t>
            </a:r>
            <a:r>
              <a:rPr lang="ru-RU" dirty="0" err="1" smtClean="0"/>
              <a:t>більшовиками</a:t>
            </a:r>
            <a:r>
              <a:rPr lang="ru-RU" dirty="0" smtClean="0"/>
              <a:t> в 1918-1921 </a:t>
            </a:r>
            <a:r>
              <a:rPr lang="ru-RU" dirty="0" err="1" smtClean="0"/>
              <a:t>pp</a:t>
            </a:r>
            <a:r>
              <a:rPr lang="ru-RU" dirty="0" smtClean="0"/>
              <a:t>. (</a:t>
            </a:r>
            <a:r>
              <a:rPr lang="ru-RU" dirty="0" err="1" smtClean="0"/>
              <a:t>з</a:t>
            </a:r>
            <a:r>
              <a:rPr lang="ru-RU" dirty="0" smtClean="0"/>
              <a:t> 1919 р. - в </a:t>
            </a:r>
            <a:r>
              <a:rPr lang="ru-RU" dirty="0" err="1" smtClean="0"/>
              <a:t>Україні</a:t>
            </a:r>
            <a:r>
              <a:rPr lang="ru-RU" dirty="0" smtClean="0"/>
              <a:t>).</a:t>
            </a:r>
            <a:endParaRPr lang="en-US" dirty="0"/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36" y="1551708"/>
            <a:ext cx="4613564" cy="5306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" y="166254"/>
            <a:ext cx="9021171" cy="6691746"/>
            <a:chOff x="1" y="166254"/>
            <a:chExt cx="9021171" cy="6691746"/>
          </a:xfrm>
          <a:solidFill>
            <a:schemeClr val="bg2">
              <a:lumMod val="25000"/>
            </a:schemeClr>
          </a:solidFill>
        </p:grpSpPr>
        <p:sp>
          <p:nvSpPr>
            <p:cNvPr id="10" name="Полилиния 9"/>
            <p:cNvSpPr/>
            <p:nvPr/>
          </p:nvSpPr>
          <p:spPr>
            <a:xfrm>
              <a:off x="2972044" y="166254"/>
              <a:ext cx="2684115" cy="1131706"/>
            </a:xfrm>
            <a:custGeom>
              <a:avLst/>
              <a:gdLst>
                <a:gd name="connsiteX0" fmla="*/ 0 w 2684115"/>
                <a:gd name="connsiteY0" fmla="*/ 0 h 1131706"/>
                <a:gd name="connsiteX1" fmla="*/ 2684115 w 2684115"/>
                <a:gd name="connsiteY1" fmla="*/ 0 h 1131706"/>
                <a:gd name="connsiteX2" fmla="*/ 2684115 w 2684115"/>
                <a:gd name="connsiteY2" fmla="*/ 1131706 h 1131706"/>
                <a:gd name="connsiteX3" fmla="*/ 0 w 2684115"/>
                <a:gd name="connsiteY3" fmla="*/ 1131706 h 1131706"/>
                <a:gd name="connsiteX4" fmla="*/ 0 w 2684115"/>
                <a:gd name="connsiteY4" fmla="*/ 0 h 113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15" h="1131706">
                  <a:moveTo>
                    <a:pt x="0" y="0"/>
                  </a:moveTo>
                  <a:lnTo>
                    <a:pt x="2684115" y="0"/>
                  </a:lnTo>
                  <a:lnTo>
                    <a:pt x="2684115" y="1131706"/>
                  </a:lnTo>
                  <a:lnTo>
                    <a:pt x="0" y="113170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kern="1200" dirty="0" err="1" smtClean="0"/>
                <a:t>“Воєнний</a:t>
              </a:r>
              <a:r>
                <a:rPr lang="uk-UA" sz="2800" kern="1200" dirty="0" smtClean="0"/>
                <a:t> </a:t>
              </a:r>
              <a:r>
                <a:rPr lang="uk-UA" sz="2800" kern="1200" dirty="0" err="1" smtClean="0"/>
                <a:t>комунізм”</a:t>
              </a:r>
              <a:endParaRPr lang="en-US" sz="28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80109" y="3920837"/>
              <a:ext cx="2881746" cy="2222236"/>
            </a:xfrm>
            <a:custGeom>
              <a:avLst/>
              <a:gdLst>
                <a:gd name="connsiteX0" fmla="*/ 0 w 2457882"/>
                <a:gd name="connsiteY0" fmla="*/ 0 h 1447713"/>
                <a:gd name="connsiteX1" fmla="*/ 2457882 w 2457882"/>
                <a:gd name="connsiteY1" fmla="*/ 0 h 1447713"/>
                <a:gd name="connsiteX2" fmla="*/ 2457882 w 2457882"/>
                <a:gd name="connsiteY2" fmla="*/ 1447713 h 1447713"/>
                <a:gd name="connsiteX3" fmla="*/ 0 w 2457882"/>
                <a:gd name="connsiteY3" fmla="*/ 1447713 h 1447713"/>
                <a:gd name="connsiteX4" fmla="*/ 0 w 2457882"/>
                <a:gd name="connsiteY4" fmla="*/ 0 h 144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7882" h="1447713">
                  <a:moveTo>
                    <a:pt x="0" y="0"/>
                  </a:moveTo>
                  <a:lnTo>
                    <a:pt x="2457882" y="0"/>
                  </a:lnTo>
                  <a:lnTo>
                    <a:pt x="2457882" y="1447713"/>
                  </a:lnTo>
                  <a:lnTo>
                    <a:pt x="0" y="144771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/>
                <a:t>Мілітаризація праці</a:t>
              </a:r>
              <a:endParaRPr lang="en-US" sz="28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902036" y="2008909"/>
              <a:ext cx="3119136" cy="2001946"/>
            </a:xfrm>
            <a:custGeom>
              <a:avLst/>
              <a:gdLst>
                <a:gd name="connsiteX0" fmla="*/ 0 w 2687600"/>
                <a:gd name="connsiteY0" fmla="*/ 0 h 1335940"/>
                <a:gd name="connsiteX1" fmla="*/ 2687600 w 2687600"/>
                <a:gd name="connsiteY1" fmla="*/ 0 h 1335940"/>
                <a:gd name="connsiteX2" fmla="*/ 2687600 w 2687600"/>
                <a:gd name="connsiteY2" fmla="*/ 1335940 h 1335940"/>
                <a:gd name="connsiteX3" fmla="*/ 0 w 2687600"/>
                <a:gd name="connsiteY3" fmla="*/ 1335940 h 1335940"/>
                <a:gd name="connsiteX4" fmla="*/ 0 w 2687600"/>
                <a:gd name="connsiteY4" fmla="*/ 0 h 1335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600" h="1335940">
                  <a:moveTo>
                    <a:pt x="0" y="0"/>
                  </a:moveTo>
                  <a:lnTo>
                    <a:pt x="2687600" y="0"/>
                  </a:lnTo>
                  <a:lnTo>
                    <a:pt x="2687600" y="1335940"/>
                  </a:lnTo>
                  <a:lnTo>
                    <a:pt x="0" y="13359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Заборона приватної торгівлі</a:t>
              </a:r>
              <a:endParaRPr lang="en-US" sz="24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172691" y="4114800"/>
              <a:ext cx="2393303" cy="2743200"/>
            </a:xfrm>
            <a:custGeom>
              <a:avLst/>
              <a:gdLst>
                <a:gd name="connsiteX0" fmla="*/ 0 w 2055231"/>
                <a:gd name="connsiteY0" fmla="*/ 0 h 1554912"/>
                <a:gd name="connsiteX1" fmla="*/ 2055231 w 2055231"/>
                <a:gd name="connsiteY1" fmla="*/ 0 h 1554912"/>
                <a:gd name="connsiteX2" fmla="*/ 2055231 w 2055231"/>
                <a:gd name="connsiteY2" fmla="*/ 1554912 h 1554912"/>
                <a:gd name="connsiteX3" fmla="*/ 0 w 2055231"/>
                <a:gd name="connsiteY3" fmla="*/ 1554912 h 1554912"/>
                <a:gd name="connsiteX4" fmla="*/ 0 w 2055231"/>
                <a:gd name="connsiteY4" fmla="*/ 0 h 155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5231" h="1554912">
                  <a:moveTo>
                    <a:pt x="0" y="0"/>
                  </a:moveTo>
                  <a:lnTo>
                    <a:pt x="2055231" y="0"/>
                  </a:lnTo>
                  <a:lnTo>
                    <a:pt x="2055231" y="1554912"/>
                  </a:lnTo>
                  <a:lnTo>
                    <a:pt x="0" y="1554912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Продовольча розверстка</a:t>
              </a:r>
              <a:endParaRPr lang="en-US" sz="2400" b="1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" y="1911927"/>
              <a:ext cx="2867890" cy="1919911"/>
            </a:xfrm>
            <a:custGeom>
              <a:avLst/>
              <a:gdLst>
                <a:gd name="connsiteX0" fmla="*/ 0 w 1902299"/>
                <a:gd name="connsiteY0" fmla="*/ 0 h 1421845"/>
                <a:gd name="connsiteX1" fmla="*/ 1902299 w 1902299"/>
                <a:gd name="connsiteY1" fmla="*/ 0 h 1421845"/>
                <a:gd name="connsiteX2" fmla="*/ 1902299 w 1902299"/>
                <a:gd name="connsiteY2" fmla="*/ 1421845 h 1421845"/>
                <a:gd name="connsiteX3" fmla="*/ 0 w 1902299"/>
                <a:gd name="connsiteY3" fmla="*/ 1421845 h 1421845"/>
                <a:gd name="connsiteX4" fmla="*/ 0 w 1902299"/>
                <a:gd name="connsiteY4" fmla="*/ 0 h 142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299" h="1421845">
                  <a:moveTo>
                    <a:pt x="0" y="0"/>
                  </a:moveTo>
                  <a:lnTo>
                    <a:pt x="1902299" y="0"/>
                  </a:lnTo>
                  <a:lnTo>
                    <a:pt x="1902299" y="1421845"/>
                  </a:lnTo>
                  <a:lnTo>
                    <a:pt x="0" y="142184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Націоналізація всіх підприємств</a:t>
              </a:r>
              <a:endParaRPr lang="en-US" sz="2400" b="1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3048001" y="1676400"/>
              <a:ext cx="2715490" cy="2258291"/>
            </a:xfrm>
            <a:custGeom>
              <a:avLst/>
              <a:gdLst>
                <a:gd name="connsiteX0" fmla="*/ 0 w 1686507"/>
                <a:gd name="connsiteY0" fmla="*/ 0 h 1177525"/>
                <a:gd name="connsiteX1" fmla="*/ 1686507 w 1686507"/>
                <a:gd name="connsiteY1" fmla="*/ 0 h 1177525"/>
                <a:gd name="connsiteX2" fmla="*/ 1686507 w 1686507"/>
                <a:gd name="connsiteY2" fmla="*/ 1177525 h 1177525"/>
                <a:gd name="connsiteX3" fmla="*/ 0 w 1686507"/>
                <a:gd name="connsiteY3" fmla="*/ 1177525 h 1177525"/>
                <a:gd name="connsiteX4" fmla="*/ 0 w 1686507"/>
                <a:gd name="connsiteY4" fmla="*/ 0 h 11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6507" h="1177525">
                  <a:moveTo>
                    <a:pt x="0" y="0"/>
                  </a:moveTo>
                  <a:lnTo>
                    <a:pt x="1686507" y="0"/>
                  </a:lnTo>
                  <a:lnTo>
                    <a:pt x="1686507" y="1177525"/>
                  </a:lnTo>
                  <a:lnTo>
                    <a:pt x="0" y="117752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Запровадження загальної трудової повинності</a:t>
              </a:r>
              <a:endParaRPr lang="en-US" sz="2400" b="1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777345" y="4171043"/>
              <a:ext cx="3158837" cy="2479139"/>
            </a:xfrm>
            <a:custGeom>
              <a:avLst/>
              <a:gdLst>
                <a:gd name="connsiteX0" fmla="*/ 0 w 1422492"/>
                <a:gd name="connsiteY0" fmla="*/ 0 h 1591705"/>
                <a:gd name="connsiteX1" fmla="*/ 1422492 w 1422492"/>
                <a:gd name="connsiteY1" fmla="*/ 0 h 1591705"/>
                <a:gd name="connsiteX2" fmla="*/ 1422492 w 1422492"/>
                <a:gd name="connsiteY2" fmla="*/ 1591705 h 1591705"/>
                <a:gd name="connsiteX3" fmla="*/ 0 w 1422492"/>
                <a:gd name="connsiteY3" fmla="*/ 1591705 h 1591705"/>
                <a:gd name="connsiteX4" fmla="*/ 0 w 1422492"/>
                <a:gd name="connsiteY4" fmla="*/ 0 h 159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2492" h="1591705">
                  <a:moveTo>
                    <a:pt x="0" y="0"/>
                  </a:moveTo>
                  <a:lnTo>
                    <a:pt x="1422492" y="0"/>
                  </a:lnTo>
                  <a:lnTo>
                    <a:pt x="1422492" y="1591705"/>
                  </a:lnTo>
                  <a:lnTo>
                    <a:pt x="0" y="159170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Карткова система постачання міського населення</a:t>
              </a:r>
              <a:endParaRPr lang="en-US" sz="2400" b="1" kern="12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913168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Націоналізація промисловості.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9150" y="1717964"/>
            <a:ext cx="4514850" cy="514003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Держава намагалася взяти важелі керування пріоритетними галузями у свої руки. </a:t>
            </a:r>
          </a:p>
          <a:p>
            <a:r>
              <a:rPr lang="uk-UA" dirty="0" smtClean="0"/>
              <a:t>Була встановлена державна монополія на торгівлю найважливішими товарами - цукром, чаєм, сіллю, вугіллям, металом тощо. </a:t>
            </a:r>
          </a:p>
          <a:p>
            <a:r>
              <a:rPr lang="uk-UA" dirty="0" smtClean="0"/>
              <a:t>Приватні підприємства, які ще не були націоналізовані, повинні були дотримуватися цін, установлених Раднаркомом РСФРР.</a:t>
            </a:r>
          </a:p>
          <a:p>
            <a:endParaRPr lang="en-US" dirty="0"/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9308"/>
            <a:ext cx="4613564" cy="294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3" y="4350327"/>
            <a:ext cx="3830348" cy="250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328805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Трудові відносини.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25625"/>
            <a:ext cx="4045527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Більшовики ввели загальну трудову повинність, трудову мобілізацію. </a:t>
            </a:r>
          </a:p>
          <a:p>
            <a:r>
              <a:rPr lang="uk-UA" dirty="0" smtClean="0"/>
              <a:t>Щоб змусити людей працювати, вони дорівняли робітників до солдатів в армії.</a:t>
            </a:r>
          </a:p>
          <a:p>
            <a:r>
              <a:rPr lang="uk-UA" dirty="0" smtClean="0"/>
              <a:t> Запроваджувалися мілітаризація праці, примусова праця «буржуазних елементів».</a:t>
            </a:r>
            <a:endParaRPr lang="en-US" dirty="0"/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309" y="3754582"/>
            <a:ext cx="5458691" cy="310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545" t="15801"/>
          <a:stretch>
            <a:fillRect/>
          </a:stretch>
        </p:blipFill>
        <p:spPr bwMode="auto">
          <a:xfrm>
            <a:off x="5195455" y="1343891"/>
            <a:ext cx="3948545" cy="2234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772150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Торгівля та фінанси.</a:t>
            </a:r>
            <a:r>
              <a:rPr lang="uk-UA" dirty="0" smtClean="0"/>
              <a:t> </a:t>
            </a: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9149" y="1825624"/>
            <a:ext cx="4348595" cy="483841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 «</a:t>
            </a:r>
            <a:r>
              <a:rPr lang="ru-RU" dirty="0" err="1" smtClean="0"/>
              <a:t>воєнному</a:t>
            </a:r>
            <a:r>
              <a:rPr lang="ru-RU" dirty="0" smtClean="0"/>
              <a:t> </a:t>
            </a:r>
            <a:r>
              <a:rPr lang="ru-RU" dirty="0" err="1" smtClean="0"/>
              <a:t>комунізмі</a:t>
            </a:r>
            <a:r>
              <a:rPr lang="ru-RU" dirty="0" smtClean="0"/>
              <a:t>» </a:t>
            </a:r>
            <a:r>
              <a:rPr lang="ru-RU" dirty="0" err="1" smtClean="0"/>
              <a:t>торгівля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заборонена, </a:t>
            </a:r>
          </a:p>
          <a:p>
            <a:r>
              <a:rPr lang="ru-RU" dirty="0" err="1" smtClean="0"/>
              <a:t>здійснювався</a:t>
            </a:r>
            <a:r>
              <a:rPr lang="ru-RU" dirty="0" smtClean="0"/>
              <a:t> </a:t>
            </a:r>
            <a:r>
              <a:rPr lang="ru-RU" dirty="0" err="1" smtClean="0"/>
              <a:t>прямий</a:t>
            </a:r>
            <a:r>
              <a:rPr lang="ru-RU" dirty="0" smtClean="0"/>
              <a:t> </a:t>
            </a:r>
            <a:r>
              <a:rPr lang="ru-RU" dirty="0" err="1" smtClean="0"/>
              <a:t>продуктообмін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скасовувалася</a:t>
            </a:r>
            <a:r>
              <a:rPr lang="ru-RU" dirty="0" smtClean="0"/>
              <a:t> оплата за </a:t>
            </a:r>
            <a:r>
              <a:rPr lang="ru-RU" dirty="0" err="1" smtClean="0"/>
              <a:t>паливо</a:t>
            </a:r>
            <a:r>
              <a:rPr lang="ru-RU" dirty="0" smtClean="0"/>
              <a:t>, </a:t>
            </a:r>
            <a:r>
              <a:rPr lang="ru-RU" dirty="0" err="1" smtClean="0"/>
              <a:t>житло</a:t>
            </a:r>
            <a:r>
              <a:rPr lang="ru-RU" dirty="0" smtClean="0"/>
              <a:t>, транспорт </a:t>
            </a:r>
            <a:r>
              <a:rPr lang="ru-RU" dirty="0" err="1" smtClean="0"/>
              <a:t>тощо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влада</a:t>
            </a:r>
            <a:r>
              <a:rPr lang="ru-RU" dirty="0" smtClean="0"/>
              <a:t> </a:t>
            </a:r>
            <a:r>
              <a:rPr lang="ru-RU" dirty="0" err="1" smtClean="0"/>
              <a:t>намагалася</a:t>
            </a:r>
            <a:r>
              <a:rPr lang="ru-RU" dirty="0" smtClean="0"/>
              <a:t> </a:t>
            </a:r>
            <a:r>
              <a:rPr lang="ru-RU" dirty="0" err="1" smtClean="0"/>
              <a:t>повністю</a:t>
            </a:r>
            <a:r>
              <a:rPr lang="ru-RU" dirty="0" smtClean="0"/>
              <a:t> </a:t>
            </a:r>
            <a:r>
              <a:rPr lang="ru-RU" dirty="0" err="1" smtClean="0"/>
              <a:t>скасувати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вводилася</a:t>
            </a:r>
            <a:r>
              <a:rPr lang="ru-RU" dirty="0" smtClean="0"/>
              <a:t> </a:t>
            </a:r>
            <a:r>
              <a:rPr lang="ru-RU" dirty="0" err="1" smtClean="0"/>
              <a:t>карткова</a:t>
            </a:r>
            <a:r>
              <a:rPr lang="ru-RU" dirty="0" smtClean="0"/>
              <a:t> система </a:t>
            </a:r>
            <a:r>
              <a:rPr lang="ru-RU" dirty="0" err="1" smtClean="0"/>
              <a:t>розподілу</a:t>
            </a:r>
            <a:r>
              <a:rPr lang="ru-RU" dirty="0" smtClean="0"/>
              <a:t> </a:t>
            </a:r>
            <a:r>
              <a:rPr lang="ru-RU" dirty="0" err="1" smtClean="0"/>
              <a:t>товарів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74020"/>
            <a:ext cx="3886200" cy="218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1" y="1814947"/>
            <a:ext cx="3823854" cy="2867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61314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Політика</a:t>
            </a:r>
            <a:r>
              <a:rPr lang="ru-RU" dirty="0" smtClean="0">
                <a:solidFill>
                  <a:schemeClr val="bg1"/>
                </a:solidFill>
              </a:rPr>
              <a:t> «</a:t>
            </a:r>
            <a:r>
              <a:rPr lang="ru-RU" dirty="0" err="1" smtClean="0">
                <a:solidFill>
                  <a:schemeClr val="bg1"/>
                </a:solidFill>
              </a:rPr>
              <a:t>воєнного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комунізму</a:t>
            </a:r>
            <a:r>
              <a:rPr lang="ru-RU" dirty="0" smtClean="0">
                <a:solidFill>
                  <a:schemeClr val="bg1"/>
                </a:solidFill>
              </a:rPr>
              <a:t>» на </a:t>
            </a:r>
            <a:r>
              <a:rPr lang="ru-RU" dirty="0" err="1" smtClean="0">
                <a:solidFill>
                  <a:schemeClr val="bg1"/>
                </a:solidFill>
              </a:rPr>
              <a:t>селі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4168486" cy="50323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ході</a:t>
            </a:r>
            <a:r>
              <a:rPr lang="ru-RU" dirty="0" smtClean="0"/>
              <a:t> </a:t>
            </a:r>
            <a:r>
              <a:rPr lang="ru-RU" dirty="0" err="1" smtClean="0"/>
              <a:t>здійснення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«</a:t>
            </a:r>
            <a:r>
              <a:rPr lang="ru-RU" dirty="0" err="1" smtClean="0"/>
              <a:t>воєнного</a:t>
            </a:r>
            <a:r>
              <a:rPr lang="ru-RU" dirty="0" smtClean="0"/>
              <a:t> </a:t>
            </a:r>
            <a:r>
              <a:rPr lang="ru-RU" dirty="0" err="1" smtClean="0"/>
              <a:t>комунізму</a:t>
            </a:r>
            <a:r>
              <a:rPr lang="ru-RU" dirty="0" smtClean="0"/>
              <a:t>» </a:t>
            </a:r>
            <a:r>
              <a:rPr lang="ru-RU" dirty="0" err="1" smtClean="0"/>
              <a:t>заборонялася</a:t>
            </a:r>
            <a:r>
              <a:rPr lang="ru-RU" dirty="0" smtClean="0"/>
              <a:t> </a:t>
            </a:r>
            <a:r>
              <a:rPr lang="ru-RU" dirty="0" err="1" smtClean="0"/>
              <a:t>оренда</a:t>
            </a:r>
            <a:r>
              <a:rPr lang="ru-RU" dirty="0" smtClean="0"/>
              <a:t>, </a:t>
            </a:r>
            <a:r>
              <a:rPr lang="ru-RU" dirty="0" err="1" smtClean="0"/>
              <a:t>наймана</a:t>
            </a:r>
            <a:r>
              <a:rPr lang="ru-RU" dirty="0" smtClean="0"/>
              <a:t> </a:t>
            </a:r>
            <a:r>
              <a:rPr lang="ru-RU" dirty="0" err="1" smtClean="0"/>
              <a:t>праця</a:t>
            </a:r>
            <a:r>
              <a:rPr lang="ru-RU" dirty="0" smtClean="0"/>
              <a:t>, </a:t>
            </a:r>
            <a:r>
              <a:rPr lang="ru-RU" dirty="0" err="1" smtClean="0"/>
              <a:t>робилися</a:t>
            </a:r>
            <a:r>
              <a:rPr lang="ru-RU" dirty="0" smtClean="0"/>
              <a:t> </a:t>
            </a:r>
            <a:r>
              <a:rPr lang="ru-RU" dirty="0" err="1" smtClean="0"/>
              <a:t>спроби</a:t>
            </a:r>
            <a:r>
              <a:rPr lang="ru-RU" dirty="0" smtClean="0"/>
              <a:t> </a:t>
            </a:r>
            <a:r>
              <a:rPr lang="ru-RU" dirty="0" err="1" smtClean="0"/>
              <a:t>запровадити</a:t>
            </a:r>
            <a:r>
              <a:rPr lang="ru-RU" dirty="0" smtClean="0"/>
              <a:t> </a:t>
            </a:r>
            <a:r>
              <a:rPr lang="ru-RU" dirty="0" err="1" smtClean="0"/>
              <a:t>колективні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господарства</a:t>
            </a:r>
            <a:r>
              <a:rPr lang="ru-RU" dirty="0" smtClean="0"/>
              <a:t> (</a:t>
            </a:r>
            <a:r>
              <a:rPr lang="ru-RU" dirty="0" err="1" smtClean="0"/>
              <a:t>комуни</a:t>
            </a:r>
            <a:r>
              <a:rPr lang="ru-RU" dirty="0" smtClean="0"/>
              <a:t>). </a:t>
            </a:r>
            <a:endParaRPr lang="en-US" dirty="0"/>
          </a:p>
        </p:txBody>
      </p:sp>
      <p:pic>
        <p:nvPicPr>
          <p:cNvPr id="5" name="Содержимое 4" descr="Результат пошуку зображень за запитом &quot;воєнний комунізм&quot;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4363"/>
            <a:ext cx="4696691" cy="3463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езультат пошуку зображень за запитом &quot;продрозкладка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80" y="3053715"/>
            <a:ext cx="5760720" cy="38042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3964" y="207818"/>
            <a:ext cx="4320886" cy="6470073"/>
          </a:xfr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 err="1" smtClean="0"/>
              <a:t>Продовольча</a:t>
            </a:r>
            <a:r>
              <a:rPr lang="ru-RU" b="1" dirty="0" smtClean="0"/>
              <a:t> диктатура. </a:t>
            </a:r>
            <a:r>
              <a:rPr lang="ru-RU" dirty="0" err="1" smtClean="0"/>
              <a:t>Більшовицький</a:t>
            </a:r>
            <a:r>
              <a:rPr lang="ru-RU" dirty="0" smtClean="0"/>
              <a:t> режим </a:t>
            </a:r>
            <a:r>
              <a:rPr lang="ru-RU" dirty="0" err="1" smtClean="0"/>
              <a:t>увів</a:t>
            </a:r>
            <a:r>
              <a:rPr lang="ru-RU" dirty="0" smtClean="0"/>
              <a:t> </a:t>
            </a:r>
            <a:r>
              <a:rPr lang="ru-RU" dirty="0" err="1" smtClean="0"/>
              <a:t>продовольчу</a:t>
            </a:r>
            <a:r>
              <a:rPr lang="ru-RU" dirty="0" smtClean="0"/>
              <a:t> диктатуру. </a:t>
            </a:r>
          </a:p>
          <a:p>
            <a:r>
              <a:rPr lang="ru-RU" dirty="0" smtClean="0"/>
              <a:t>Влада </a:t>
            </a:r>
            <a:r>
              <a:rPr lang="ru-RU" dirty="0" err="1" smtClean="0"/>
              <a:t>поклала</a:t>
            </a:r>
            <a:r>
              <a:rPr lang="ru-RU" dirty="0" smtClean="0"/>
              <a:t> </a:t>
            </a:r>
            <a:r>
              <a:rPr lang="ru-RU" dirty="0" err="1" smtClean="0"/>
              <a:t>обов'язки</a:t>
            </a:r>
            <a:r>
              <a:rPr lang="ru-RU" dirty="0" smtClean="0"/>
              <a:t> на селян у </a:t>
            </a:r>
            <a:r>
              <a:rPr lang="ru-RU" dirty="0" err="1" smtClean="0"/>
              <a:t>примусовому</a:t>
            </a:r>
            <a:r>
              <a:rPr lang="ru-RU" dirty="0" smtClean="0"/>
              <a:t> порядку </a:t>
            </a:r>
            <a:r>
              <a:rPr lang="ru-RU" dirty="0" err="1" smtClean="0"/>
              <a:t>здавати</a:t>
            </a:r>
            <a:r>
              <a:rPr lang="ru-RU" dirty="0" smtClean="0"/>
              <a:t> запаси зерна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сільськогосподарських</a:t>
            </a:r>
            <a:r>
              <a:rPr lang="ru-RU" dirty="0" smtClean="0"/>
              <a:t> </a:t>
            </a:r>
            <a:r>
              <a:rPr lang="ru-RU" dirty="0" err="1" smtClean="0"/>
              <a:t>товарів</a:t>
            </a:r>
            <a:r>
              <a:rPr lang="ru-RU" dirty="0" smtClean="0"/>
              <a:t> за </a:t>
            </a:r>
            <a:r>
              <a:rPr lang="ru-RU" dirty="0" err="1" smtClean="0"/>
              <a:t>державними</a:t>
            </a:r>
            <a:r>
              <a:rPr lang="ru-RU" dirty="0" smtClean="0"/>
              <a:t> (</a:t>
            </a:r>
            <a:r>
              <a:rPr lang="ru-RU" dirty="0" err="1" smtClean="0"/>
              <a:t>украй</a:t>
            </a:r>
            <a:r>
              <a:rPr lang="ru-RU" dirty="0" smtClean="0"/>
              <a:t> </a:t>
            </a:r>
            <a:r>
              <a:rPr lang="ru-RU" dirty="0" err="1" smtClean="0"/>
              <a:t>низькими</a:t>
            </a:r>
            <a:r>
              <a:rPr lang="ru-RU" dirty="0" smtClean="0"/>
              <a:t>) </a:t>
            </a:r>
            <a:r>
              <a:rPr lang="ru-RU" dirty="0" err="1" smtClean="0"/>
              <a:t>розцінками</a:t>
            </a:r>
            <a:r>
              <a:rPr lang="ru-RU" dirty="0" smtClean="0"/>
              <a:t>, а </a:t>
            </a:r>
            <a:r>
              <a:rPr lang="ru-RU" dirty="0" err="1" smtClean="0"/>
              <a:t>ринкова</a:t>
            </a:r>
            <a:r>
              <a:rPr lang="ru-RU" dirty="0" smtClean="0"/>
              <a:t> </a:t>
            </a:r>
            <a:r>
              <a:rPr lang="ru-RU" dirty="0" err="1" smtClean="0"/>
              <a:t>торгівля</a:t>
            </a:r>
            <a:r>
              <a:rPr lang="ru-RU" dirty="0" smtClean="0"/>
              <a:t> </a:t>
            </a:r>
            <a:r>
              <a:rPr lang="ru-RU" dirty="0" err="1" smtClean="0"/>
              <a:t>цими</a:t>
            </a:r>
            <a:r>
              <a:rPr lang="ru-RU" dirty="0" smtClean="0"/>
              <a:t> товарами </a:t>
            </a:r>
            <a:r>
              <a:rPr lang="ru-RU" dirty="0" err="1" smtClean="0"/>
              <a:t>заборонялась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розглядалась</a:t>
            </a:r>
            <a:r>
              <a:rPr lang="ru-RU" dirty="0" smtClean="0"/>
              <a:t> як спекулятивна.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здобула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b="1" dirty="0" smtClean="0"/>
              <a:t>«</a:t>
            </a:r>
            <a:r>
              <a:rPr lang="ru-RU" b="1" dirty="0" err="1" smtClean="0"/>
              <a:t>продовольча</a:t>
            </a:r>
            <a:r>
              <a:rPr lang="ru-RU" b="1" dirty="0" smtClean="0"/>
              <a:t> </a:t>
            </a:r>
            <a:r>
              <a:rPr lang="ru-RU" b="1" dirty="0" err="1" smtClean="0"/>
              <a:t>розкладка</a:t>
            </a:r>
            <a:r>
              <a:rPr lang="ru-RU" b="1" dirty="0" smtClean="0"/>
              <a:t>» - «</a:t>
            </a:r>
            <a:r>
              <a:rPr lang="ru-RU" b="1" dirty="0" err="1" smtClean="0"/>
              <a:t>продрозкладка</a:t>
            </a:r>
            <a:r>
              <a:rPr lang="ru-RU" b="1" dirty="0" smtClean="0"/>
              <a:t>». </a:t>
            </a:r>
          </a:p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фактична</a:t>
            </a:r>
            <a:r>
              <a:rPr lang="ru-RU" dirty="0" smtClean="0"/>
              <a:t> </a:t>
            </a:r>
            <a:r>
              <a:rPr lang="ru-RU" dirty="0" err="1" smtClean="0"/>
              <a:t>конфіскація</a:t>
            </a:r>
            <a:r>
              <a:rPr lang="ru-RU" dirty="0" smtClean="0"/>
              <a:t> товару в селян. </a:t>
            </a:r>
          </a:p>
          <a:p>
            <a:r>
              <a:rPr lang="ru-RU" dirty="0" smtClean="0"/>
              <a:t>Для </a:t>
            </a:r>
            <a:r>
              <a:rPr lang="ru-RU" dirty="0" err="1" smtClean="0"/>
              <a:t>вилучення</a:t>
            </a:r>
            <a:r>
              <a:rPr lang="ru-RU" dirty="0" smtClean="0"/>
              <a:t> </a:t>
            </a:r>
            <a:r>
              <a:rPr lang="ru-RU" dirty="0" err="1" smtClean="0"/>
              <a:t>продовольства</a:t>
            </a:r>
            <a:r>
              <a:rPr lang="ru-RU" dirty="0" smtClean="0"/>
              <a:t> </a:t>
            </a:r>
            <a:r>
              <a:rPr lang="ru-RU" dirty="0" err="1" smtClean="0"/>
              <a:t>створювалися</a:t>
            </a:r>
            <a:r>
              <a:rPr lang="ru-RU" dirty="0" smtClean="0"/>
              <a:t> </a:t>
            </a:r>
            <a:r>
              <a:rPr lang="ru-RU" dirty="0" err="1" smtClean="0"/>
              <a:t>спеціальні</a:t>
            </a:r>
            <a:r>
              <a:rPr lang="ru-RU" dirty="0" smtClean="0"/>
              <a:t> </a:t>
            </a:r>
            <a:r>
              <a:rPr lang="ru-RU" b="1" dirty="0" smtClean="0"/>
              <a:t>«</a:t>
            </a:r>
            <a:r>
              <a:rPr lang="ru-RU" b="1" dirty="0" err="1" smtClean="0"/>
              <a:t>продовольчі</a:t>
            </a:r>
            <a:r>
              <a:rPr lang="ru-RU" b="1" dirty="0" smtClean="0"/>
              <a:t> загони» </a:t>
            </a:r>
            <a:r>
              <a:rPr lang="ru-RU" dirty="0" smtClean="0"/>
              <a:t>(</a:t>
            </a:r>
            <a:r>
              <a:rPr lang="ru-RU" dirty="0" err="1" smtClean="0"/>
              <a:t>продзагони</a:t>
            </a:r>
            <a:r>
              <a:rPr lang="ru-RU" dirty="0" smtClean="0"/>
              <a:t>).</a:t>
            </a:r>
            <a:endParaRPr lang="en-US" dirty="0"/>
          </a:p>
        </p:txBody>
      </p:sp>
      <p:pic>
        <p:nvPicPr>
          <p:cNvPr id="6" name="Рисунок 5" descr="Пов’язане зображення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18" y="213013"/>
            <a:ext cx="3810000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в’язане зображення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r="3404" b="2443"/>
          <a:stretch>
            <a:fillRect/>
          </a:stretch>
        </p:blipFill>
        <p:spPr bwMode="auto">
          <a:xfrm>
            <a:off x="3852950" y="53051"/>
            <a:ext cx="5110941" cy="663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Пов’язане зображення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61183" t="57026" r="3431" b="2038"/>
          <a:stretch/>
        </p:blipFill>
        <p:spPr bwMode="auto">
          <a:xfrm>
            <a:off x="0" y="166255"/>
            <a:ext cx="3740727" cy="58050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28147"/>
          </a:xfrm>
          <a:solidFill>
            <a:schemeClr val="bg2">
              <a:lumMod val="1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</a:t>
            </a:r>
            <a:r>
              <a:rPr lang="ru-RU" dirty="0" smtClean="0"/>
              <a:t>.  </a:t>
            </a:r>
            <a:r>
              <a:rPr lang="ru-RU" dirty="0" err="1" smtClean="0"/>
              <a:t>Антибільшовицький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 в </a:t>
            </a:r>
            <a:r>
              <a:rPr lang="ru-RU" dirty="0" err="1" smtClean="0"/>
              <a:t>Україні</a:t>
            </a:r>
            <a:r>
              <a:rPr lang="ru-RU" dirty="0" smtClean="0"/>
              <a:t>.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25625"/>
            <a:ext cx="7282295" cy="4351338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Повстання  отамана Д. Зеленого (</a:t>
            </a:r>
            <a:r>
              <a:rPr lang="uk-UA" dirty="0" err="1" smtClean="0"/>
              <a:t>Терпила</a:t>
            </a:r>
            <a:r>
              <a:rPr lang="uk-UA" dirty="0" smtClean="0"/>
              <a:t>):</a:t>
            </a:r>
          </a:p>
          <a:p>
            <a:pPr>
              <a:buNone/>
            </a:pPr>
            <a:r>
              <a:rPr lang="uk-UA" dirty="0" smtClean="0"/>
              <a:t> В квітні 1919 року, спираючись на підтримку населення </a:t>
            </a:r>
            <a:r>
              <a:rPr lang="uk-UA" dirty="0" err="1" smtClean="0"/>
              <a:t>Терпило</a:t>
            </a:r>
            <a:r>
              <a:rPr lang="uk-UA" dirty="0" smtClean="0"/>
              <a:t> розпочав боротьбу з російською комуністичною окупаційною владою, яка ще в березні оголосила його поза законом.</a:t>
            </a:r>
          </a:p>
          <a:p>
            <a:pPr>
              <a:buNone/>
            </a:pPr>
            <a:r>
              <a:rPr lang="uk-UA" dirty="0" smtClean="0"/>
              <a:t>Він займає Трипілля та вбиває там більшовицьких агітаторів.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35527" y="193964"/>
            <a:ext cx="4752109" cy="648392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«Ми </a:t>
            </a:r>
            <a:r>
              <a:rPr lang="ru-RU" b="1" dirty="0" err="1" smtClean="0"/>
              <a:t>домагаємося</a:t>
            </a:r>
            <a:r>
              <a:rPr lang="ru-RU" b="1" dirty="0" smtClean="0"/>
              <a:t> такого: — </a:t>
            </a:r>
            <a:r>
              <a:rPr lang="ru-RU" b="1" dirty="0" err="1" smtClean="0"/>
              <a:t>Україна</a:t>
            </a:r>
            <a:r>
              <a:rPr lang="ru-RU" b="1" dirty="0" smtClean="0"/>
              <a:t> </a:t>
            </a:r>
            <a:r>
              <a:rPr lang="ru-RU" b="1" dirty="0" err="1" smtClean="0"/>
              <a:t>мусить</a:t>
            </a:r>
            <a:r>
              <a:rPr lang="ru-RU" b="1" dirty="0" smtClean="0"/>
              <a:t> бути </a:t>
            </a:r>
            <a:r>
              <a:rPr lang="ru-RU" b="1" dirty="0" err="1" smtClean="0"/>
              <a:t>незалежною</a:t>
            </a:r>
            <a:r>
              <a:rPr lang="ru-RU" b="1" dirty="0" smtClean="0"/>
              <a:t>…».</a:t>
            </a:r>
          </a:p>
          <a:p>
            <a:r>
              <a:rPr lang="uk-UA" dirty="0" smtClean="0"/>
              <a:t>Зелений воював проти більшовиків на території Васильківського, Фастівського, </a:t>
            </a:r>
            <a:r>
              <a:rPr lang="uk-UA" dirty="0" err="1" smtClean="0"/>
              <a:t>Ржищевського</a:t>
            </a:r>
            <a:r>
              <a:rPr lang="uk-UA" dirty="0" smtClean="0"/>
              <a:t>, Обухівського та Переяславського повітів сучасної Київської області, а також на території Чернігівської, Полтавської і Подільської губерній.</a:t>
            </a:r>
          </a:p>
          <a:p>
            <a:r>
              <a:rPr lang="uk-UA" b="1" dirty="0" smtClean="0"/>
              <a:t>У Переяславі 15 липня 1919 р</a:t>
            </a:r>
            <a:r>
              <a:rPr lang="uk-UA" dirty="0" smtClean="0"/>
              <a:t>. отаман Зелений урочисто, в присутності місцевого люду та свого війська, скасував Переяславську угоду 1654 року про «возз'єднання» з Московією. В цей час його сили вимірювались близько 30 тисяч козаків і старшин.</a:t>
            </a:r>
          </a:p>
          <a:p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81600" y="1825625"/>
            <a:ext cx="3333750" cy="4351338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28674" name="Picture 2" descr="Результат пошуку зображень за запитом &quot;виступ отамана зеленог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8630" y="1350818"/>
            <a:ext cx="3524250" cy="5248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55" y="166256"/>
            <a:ext cx="8196695" cy="1524434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У квітні 1919 р.  </a:t>
            </a:r>
            <a:r>
              <a:rPr lang="uk-UA" dirty="0" smtClean="0">
                <a:solidFill>
                  <a:schemeClr val="bg1"/>
                </a:solidFill>
              </a:rPr>
              <a:t>п</a:t>
            </a:r>
            <a:r>
              <a:rPr lang="uk-UA" dirty="0" smtClean="0">
                <a:solidFill>
                  <a:schemeClr val="bg1"/>
                </a:solidFill>
              </a:rPr>
              <a:t>роти влади виступили численні загони Нестора Махна.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472295" cy="4351338"/>
          </a:xfrm>
        </p:spPr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0109" y="1825624"/>
            <a:ext cx="5153891" cy="483841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 err="1" smtClean="0"/>
              <a:t>Спроба</a:t>
            </a:r>
            <a:r>
              <a:rPr lang="ru-RU" dirty="0" smtClean="0"/>
              <a:t> </a:t>
            </a:r>
            <a:r>
              <a:rPr lang="ru-RU" dirty="0" err="1" smtClean="0"/>
              <a:t>більшовицьких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 </a:t>
            </a:r>
            <a:r>
              <a:rPr lang="ru-RU" dirty="0" err="1" smtClean="0"/>
              <a:t>втілити</a:t>
            </a:r>
            <a:r>
              <a:rPr lang="ru-RU" dirty="0" smtClean="0"/>
              <a:t> «</a:t>
            </a:r>
            <a:r>
              <a:rPr lang="ru-RU" dirty="0" err="1" smtClean="0"/>
              <a:t>політику</a:t>
            </a:r>
            <a:r>
              <a:rPr lang="ru-RU" dirty="0" smtClean="0"/>
              <a:t> </a:t>
            </a:r>
            <a:r>
              <a:rPr lang="ru-RU" dirty="0" err="1" smtClean="0"/>
              <a:t>воєнного</a:t>
            </a:r>
            <a:r>
              <a:rPr lang="ru-RU" dirty="0" smtClean="0"/>
              <a:t> </a:t>
            </a:r>
            <a:r>
              <a:rPr lang="ru-RU" dirty="0" err="1" smtClean="0"/>
              <a:t>комунізму</a:t>
            </a:r>
            <a:r>
              <a:rPr lang="ru-RU" dirty="0" smtClean="0"/>
              <a:t>» привела </a:t>
            </a:r>
            <a:r>
              <a:rPr lang="ru-RU" dirty="0" smtClean="0"/>
              <a:t>до </a:t>
            </a:r>
            <a:r>
              <a:rPr lang="ru-RU" dirty="0" err="1" smtClean="0"/>
              <a:t>антибільшовицьких</a:t>
            </a:r>
            <a:r>
              <a:rPr lang="ru-RU" dirty="0" smtClean="0"/>
              <a:t> </a:t>
            </a:r>
            <a:r>
              <a:rPr lang="ru-RU" dirty="0" err="1" smtClean="0"/>
              <a:t>настроїв</a:t>
            </a:r>
            <a:r>
              <a:rPr lang="ru-RU" dirty="0" smtClean="0"/>
              <a:t> у </a:t>
            </a:r>
            <a:r>
              <a:rPr lang="ru-RU" dirty="0" err="1" smtClean="0"/>
              <a:t>махновських</a:t>
            </a:r>
            <a:r>
              <a:rPr lang="ru-RU" dirty="0" smtClean="0"/>
              <a:t> </a:t>
            </a:r>
            <a:r>
              <a:rPr lang="ru-RU" dirty="0" err="1" smtClean="0"/>
              <a:t>військах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більшовики</a:t>
            </a:r>
            <a:r>
              <a:rPr lang="ru-RU" dirty="0" smtClean="0"/>
              <a:t> не </a:t>
            </a:r>
            <a:r>
              <a:rPr lang="ru-RU" dirty="0" err="1" smtClean="0"/>
              <a:t>наважились</a:t>
            </a:r>
            <a:r>
              <a:rPr lang="ru-RU" dirty="0" smtClean="0"/>
              <a:t> </a:t>
            </a:r>
            <a:r>
              <a:rPr lang="ru-RU" dirty="0" err="1" smtClean="0"/>
              <a:t>вжити</a:t>
            </a:r>
            <a:r>
              <a:rPr lang="ru-RU" dirty="0" smtClean="0"/>
              <a:t> </a:t>
            </a:r>
            <a:r>
              <a:rPr lang="ru-RU" dirty="0" err="1" smtClean="0"/>
              <a:t>каральних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«батька»,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своїми</a:t>
            </a:r>
            <a:r>
              <a:rPr lang="ru-RU" dirty="0" smtClean="0"/>
              <a:t> силами </a:t>
            </a:r>
            <a:r>
              <a:rPr lang="ru-RU" dirty="0" err="1" smtClean="0"/>
              <a:t>утримував</a:t>
            </a:r>
            <a:r>
              <a:rPr lang="ru-RU" dirty="0" smtClean="0"/>
              <a:t> </a:t>
            </a:r>
            <a:r>
              <a:rPr lang="ru-RU" dirty="0" err="1" smtClean="0"/>
              <a:t>денікінців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Маріуполем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Волновахою.</a:t>
            </a:r>
          </a:p>
        </p:txBody>
      </p:sp>
      <p:pic>
        <p:nvPicPr>
          <p:cNvPr id="33794" name="Picture 2" descr="Результат пошуку зображень за запитом &quot;махно&quot;"/>
          <p:cNvPicPr>
            <a:picLocks noChangeAspect="1" noChangeArrowheads="1"/>
          </p:cNvPicPr>
          <p:nvPr/>
        </p:nvPicPr>
        <p:blipFill>
          <a:blip r:embed="rId2" cstate="print"/>
          <a:srcRect t="9962" b="4027"/>
          <a:stretch>
            <a:fillRect/>
          </a:stretch>
        </p:blipFill>
        <p:spPr bwMode="auto">
          <a:xfrm>
            <a:off x="235527" y="1773382"/>
            <a:ext cx="3655868" cy="49045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8515350" cy="1690689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uk-UA" b="1" dirty="0" err="1" smtClean="0">
                <a:solidFill>
                  <a:schemeClr val="bg1"/>
                </a:solidFill>
              </a:rPr>
              <a:t>Наймасштабнішим</a:t>
            </a:r>
            <a:r>
              <a:rPr lang="uk-UA" b="1" dirty="0" smtClean="0">
                <a:solidFill>
                  <a:schemeClr val="bg1"/>
                </a:solidFill>
              </a:rPr>
              <a:t> був виступ отамана Никифора </a:t>
            </a:r>
            <a:r>
              <a:rPr lang="uk-UA" b="1" dirty="0" err="1" smtClean="0">
                <a:solidFill>
                  <a:schemeClr val="bg1"/>
                </a:solidFill>
              </a:rPr>
              <a:t>Григор</a:t>
            </a:r>
            <a:r>
              <a:rPr lang="uk-UA" b="1" dirty="0" err="1" smtClean="0">
                <a:solidFill>
                  <a:schemeClr val="bg1"/>
                </a:solidFill>
                <a:latin typeface="Calibri"/>
              </a:rPr>
              <a:t>´</a:t>
            </a:r>
            <a:r>
              <a:rPr lang="uk-UA" b="1" dirty="0" err="1" smtClean="0">
                <a:solidFill>
                  <a:schemeClr val="bg1"/>
                </a:solidFill>
              </a:rPr>
              <a:t>єва</a:t>
            </a:r>
            <a:r>
              <a:rPr lang="uk-UA" b="1" dirty="0" smtClean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756353"/>
            <a:ext cx="3886200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uk-UA" dirty="0" smtClean="0"/>
              <a:t>У травні 1919 р. </a:t>
            </a:r>
            <a:r>
              <a:rPr lang="uk-UA" dirty="0" err="1" smtClean="0"/>
              <a:t>Г</a:t>
            </a:r>
            <a:r>
              <a:rPr lang="uk-UA" dirty="0" err="1" smtClean="0"/>
              <a:t>ригор</a:t>
            </a:r>
            <a:r>
              <a:rPr lang="uk-UA" dirty="0" err="1" smtClean="0">
                <a:latin typeface="Calibri"/>
              </a:rPr>
              <a:t>´</a:t>
            </a:r>
            <a:r>
              <a:rPr lang="uk-UA" dirty="0" err="1" smtClean="0"/>
              <a:t>єв</a:t>
            </a:r>
            <a:r>
              <a:rPr lang="uk-UA" dirty="0" smtClean="0"/>
              <a:t> звернувся з маніфестом </a:t>
            </a:r>
            <a:r>
              <a:rPr lang="uk-UA" b="1" dirty="0" err="1" smtClean="0"/>
              <a:t>“До</a:t>
            </a:r>
            <a:r>
              <a:rPr lang="uk-UA" b="1" dirty="0" smtClean="0"/>
              <a:t> українського </a:t>
            </a:r>
            <a:r>
              <a:rPr lang="uk-UA" b="1" dirty="0" err="1" smtClean="0"/>
              <a:t>народу”</a:t>
            </a:r>
            <a:r>
              <a:rPr lang="uk-UA" b="1" dirty="0" smtClean="0"/>
              <a:t>, </a:t>
            </a:r>
            <a:r>
              <a:rPr lang="uk-UA" dirty="0" smtClean="0"/>
              <a:t>в якому закликав боротися проти комун.</a:t>
            </a:r>
          </a:p>
          <a:p>
            <a:r>
              <a:rPr lang="uk-UA" dirty="0" smtClean="0"/>
              <a:t>З великими труднощами більшовикам вдалося розгромити </a:t>
            </a:r>
            <a:r>
              <a:rPr lang="uk-UA" dirty="0" err="1" smtClean="0"/>
              <a:t>григор</a:t>
            </a:r>
            <a:r>
              <a:rPr lang="uk-UA" dirty="0" err="1" smtClean="0">
                <a:latin typeface="Calibri"/>
              </a:rPr>
              <a:t>´</a:t>
            </a:r>
            <a:r>
              <a:rPr lang="uk-UA" dirty="0" err="1" smtClean="0"/>
              <a:t>євців</a:t>
            </a:r>
            <a:endParaRPr lang="en-US" dirty="0"/>
          </a:p>
        </p:txBody>
      </p:sp>
      <p:sp>
        <p:nvSpPr>
          <p:cNvPr id="34820" name="AutoShape 4" descr="Результат пошуку зображень за запитом &quot;григор'єв никифор олександрович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Содержимое 6" descr="Пов’язане зображення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336473" y="1235646"/>
            <a:ext cx="4807527" cy="381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18" name="Picture 2" descr="Результат пошуку зображень за запитом &quot;григор'єв никифор олександрович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8436" y="4326802"/>
            <a:ext cx="3799321" cy="2531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5638"/>
          </a:xfrm>
          <a:solidFill>
            <a:schemeClr val="accent6"/>
          </a:solidFill>
        </p:spPr>
        <p:txBody>
          <a:bodyPr/>
          <a:lstStyle/>
          <a:p>
            <a:r>
              <a:rPr lang="uk-UA" dirty="0" smtClean="0"/>
              <a:t>Робота з карикатурами</a:t>
            </a:r>
            <a:endParaRPr lang="en-US" dirty="0"/>
          </a:p>
        </p:txBody>
      </p:sp>
      <p:pic>
        <p:nvPicPr>
          <p:cNvPr id="35842" name="Picture 2" descr="Результат пошуку зображень за запитом &quot;григор'єв никифор олександрович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2003"/>
            <a:ext cx="5954279" cy="4244397"/>
          </a:xfrm>
          <a:prstGeom prst="rect">
            <a:avLst/>
          </a:prstGeom>
          <a:noFill/>
        </p:spPr>
      </p:pic>
      <p:pic>
        <p:nvPicPr>
          <p:cNvPr id="5" name="Содержимое 4" descr="Пов’язане зображення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514109" y="3477491"/>
            <a:ext cx="3629891" cy="3380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</a:t>
            </a:r>
            <a:r>
              <a:rPr lang="ru-RU" dirty="0" smtClean="0"/>
              <a:t>. </a:t>
            </a:r>
            <a:r>
              <a:rPr lang="ru-RU" dirty="0" err="1" smtClean="0"/>
              <a:t>Червоний</a:t>
            </a:r>
            <a:r>
              <a:rPr lang="ru-RU" dirty="0" smtClean="0"/>
              <a:t> </a:t>
            </a:r>
            <a:r>
              <a:rPr lang="ru-RU" dirty="0" err="1" smtClean="0"/>
              <a:t>терор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1919 </a:t>
            </a:r>
            <a:r>
              <a:rPr lang="ru-RU" dirty="0" err="1" smtClean="0"/>
              <a:t>році</a:t>
            </a:r>
            <a:r>
              <a:rPr lang="ru-RU" dirty="0" smtClean="0"/>
              <a:t>.</a:t>
            </a:r>
            <a:br>
              <a:rPr lang="ru-RU" dirty="0" smtClean="0"/>
            </a:br>
            <a:endParaRPr lang="en-US" dirty="0"/>
          </a:p>
        </p:txBody>
      </p:sp>
      <p:pic>
        <p:nvPicPr>
          <p:cNvPr id="5" name="Содержимое 4" descr="Результат пошуку зображень за запитом &quot;воєнний комунізм це&quot;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29491" y="1825624"/>
            <a:ext cx="8132618" cy="4782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04800" y="443345"/>
            <a:ext cx="8492836" cy="622069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Робота над документом: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Харків. Під час перебування більшовиків у Харкові панував такий терор, що чимало людей втрачало глузд від усіх пережитих кошмарів. Особливим бузувірством вирізнявся комісар </a:t>
            </a:r>
            <a:r>
              <a:rPr kumimoji="0" lang="uk-UA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Саєнко</a:t>
            </a:r>
            <a: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на щастя, спійманий добровольцями. Розстрілювали безпощадно, не виключаючи жінок і дітей.</a:t>
            </a:r>
            <a:b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uk-U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двох вулицях і в підвалах деяких будинків були вириті коридори, до кінця яких ставили розстрілюваних і, коли вони падали, їх присипали землею. На другий день на тому ж місці розстрілювали наступних, потім знову присипали землею і так доверху. Потім починався наступний ряд цього ж коридору. В одному з таких коридорів лежало до 2 000 розстріляних.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217968" cy="757092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/>
              <a:t>Робота над документом:</a:t>
            </a:r>
            <a:endParaRPr lang="en-US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235" y="1136073"/>
            <a:ext cx="8506691" cy="5541818"/>
          </a:xfrm>
          <a:solidFill>
            <a:schemeClr val="accent1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uk-UA" i="1" dirty="0" smtClean="0"/>
              <a:t>Одеса. У підвалах одеської </a:t>
            </a:r>
            <a:r>
              <a:rPr lang="uk-UA" i="1" dirty="0" err="1" smtClean="0"/>
              <a:t>Надзвичайки</a:t>
            </a:r>
            <a:r>
              <a:rPr lang="uk-UA" i="1" dirty="0" smtClean="0"/>
              <a:t> знайдені знаряддя тортур, багато трупів замучених. Серед знарядь катувань привертають увагу особливо влаштовані ланцюги для розтягування кінцівок. Англійське командування привело в катівні </a:t>
            </a:r>
            <a:r>
              <a:rPr lang="uk-UA" i="1" dirty="0" err="1" smtClean="0"/>
              <a:t>Надзвичайки</a:t>
            </a:r>
            <a:r>
              <a:rPr lang="uk-UA" i="1" dirty="0" smtClean="0"/>
              <a:t> команди своїх кораблів. Знаряддя тортур справили на англійських матросів тяжке враження</a:t>
            </a:r>
            <a:r>
              <a:rPr lang="uk-UA" i="1" dirty="0" smtClean="0"/>
              <a:t>.</a:t>
            </a:r>
          </a:p>
          <a:p>
            <a:r>
              <a:rPr lang="uk-UA" i="1" dirty="0" smtClean="0"/>
              <a:t>Херсон. Населення з жахом згадує звірства більшовицької </a:t>
            </a:r>
            <a:r>
              <a:rPr lang="uk-UA" i="1" dirty="0" err="1" smtClean="0"/>
              <a:t>Надзвичайки</a:t>
            </a:r>
            <a:r>
              <a:rPr lang="uk-UA" i="1" dirty="0" smtClean="0"/>
              <a:t>, яка лютувала з приїздом до Херсону двох китайців, спеціалістів тортур, котрі препарували живих людей, знімали шкіру з ніг і рук, втикали булавки під нігті. В останні дні більшовиками було вбито багато громадських діячів з метою паралізувати суспільне життя після відходу більшовиків з Херсону.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0945" y="1011382"/>
            <a:ext cx="8562110" cy="5165581"/>
          </a:xfrm>
          <a:solidFill>
            <a:schemeClr val="accent1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uk-UA" i="1" dirty="0" smtClean="0"/>
              <a:t>Миколаїв. До коменданта з‘являються безперестанку для реєстрації офіцери, котрі ховалися в навколишніх селах і селищах від більшовиків. Вони розповідають жахіття.</a:t>
            </a:r>
            <a:br>
              <a:rPr lang="uk-UA" i="1" dirty="0" smtClean="0"/>
            </a:br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i="1" dirty="0" smtClean="0"/>
              <a:t>Палають села, запалені більшовиками. Матроси знищують селянське добро, палять весь хліб через неможливість забрати його з собою. Розстрілюється худоба; нищаться сільськогосподарські машини</a:t>
            </a:r>
            <a:r>
              <a:rPr lang="uk-UA" i="1" dirty="0" smtClean="0"/>
              <a:t>.</a:t>
            </a:r>
          </a:p>
          <a:p>
            <a:r>
              <a:rPr lang="uk-UA" i="1" dirty="0" smtClean="0"/>
              <a:t>Кременчук. У Кременчуці тривають розкопки розстріляних і замучених більшовиками. Число вбитих доходить до 2 500 осіб. Викопана група розстріляних телеграфних службовців: 5 чоловіків, 1 жінка.</a:t>
            </a:r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10150" cy="92334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/>
              <a:t>Робота над документом: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eorgia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</TotalTime>
  <Words>900</Words>
  <Application>Microsoft Office PowerPoint</Application>
  <PresentationFormat>Экран (4:3)</PresentationFormat>
  <Paragraphs>94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Більшовицько-російська окупація України.</vt:lpstr>
      <vt:lpstr>План уроку:</vt:lpstr>
      <vt:lpstr> 1. Формування більшовицького режиму в Україні в 1919 році.  </vt:lpstr>
      <vt:lpstr>Слайд 4</vt:lpstr>
      <vt:lpstr>Слайд 5</vt:lpstr>
      <vt:lpstr>Постать в історії</vt:lpstr>
      <vt:lpstr>Слайд 7</vt:lpstr>
      <vt:lpstr>10 березня 1919 р. у Харкові пройшов ІІІ з´їзд Рад, на якому було ухвалено Конституцію УСРР.</vt:lpstr>
      <vt:lpstr> 2. Суть соціально-економічних перетворень більшовиків.                               «Воєнний комунізм» . </vt:lpstr>
      <vt:lpstr>“Воєнний комунізм”</vt:lpstr>
      <vt:lpstr>Слайд 11</vt:lpstr>
      <vt:lpstr>Націоналізація промисловості.</vt:lpstr>
      <vt:lpstr>Трудові відносини.</vt:lpstr>
      <vt:lpstr>Торгівля та фінанси. </vt:lpstr>
      <vt:lpstr>Політика «воєнного комунізму» на селі.</vt:lpstr>
      <vt:lpstr>Слайд 16</vt:lpstr>
      <vt:lpstr>Слайд 17</vt:lpstr>
      <vt:lpstr> 3.  Антибільшовицький опір  в Україні. </vt:lpstr>
      <vt:lpstr>Слайд 19</vt:lpstr>
      <vt:lpstr>У квітні 1919 р.  проти влади виступили численні загони Нестора Махна. </vt:lpstr>
      <vt:lpstr>Наймасштабнішим був виступ отамана Никифора Григор´єва.</vt:lpstr>
      <vt:lpstr>Робота з карикатурами</vt:lpstr>
      <vt:lpstr> 4. Червоний терор в Україні в 1919 році. </vt:lpstr>
      <vt:lpstr>Слайд 24</vt:lpstr>
      <vt:lpstr>Робота над документом:</vt:lpstr>
      <vt:lpstr>Робота над документом: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Dmytro</dc:creator>
  <cp:lastModifiedBy>Laptop 4</cp:lastModifiedBy>
  <cp:revision>74</cp:revision>
  <dcterms:created xsi:type="dcterms:W3CDTF">2015-09-09T11:26:26Z</dcterms:created>
  <dcterms:modified xsi:type="dcterms:W3CDTF">2019-11-24T20:25:34Z</dcterms:modified>
</cp:coreProperties>
</file>