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2" r:id="rId12"/>
    <p:sldId id="260" r:id="rId13"/>
    <p:sldId id="279" r:id="rId14"/>
    <p:sldId id="293" r:id="rId15"/>
    <p:sldId id="261" r:id="rId16"/>
    <p:sldId id="265" r:id="rId17"/>
    <p:sldId id="266" r:id="rId18"/>
    <p:sldId id="267" r:id="rId19"/>
    <p:sldId id="268" r:id="rId20"/>
    <p:sldId id="269" r:id="rId21"/>
    <p:sldId id="270" r:id="rId22"/>
    <p:sldId id="263" r:id="rId23"/>
    <p:sldId id="281" r:id="rId24"/>
    <p:sldId id="29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24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23928" y="6381328"/>
            <a:ext cx="28956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-7417" y="-34862"/>
            <a:ext cx="6235601" cy="45439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730" y="764704"/>
            <a:ext cx="2460766" cy="6281936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8175658" y="-34862"/>
            <a:ext cx="9683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lt1">
                    <a:alpha val="65000"/>
                  </a:schemeClr>
                </a:solidFill>
              </a:rPr>
              <a:t>bayovan</a:t>
            </a:r>
            <a:endParaRPr lang="ru-RU" dirty="0">
              <a:solidFill>
                <a:schemeClr val="lt1">
                  <a:alpha val="65000"/>
                </a:schemeClr>
              </a:solidFill>
            </a:endParaRPr>
          </a:p>
          <a:p>
            <a:pPr algn="ctr"/>
            <a:endParaRPr lang="ru-RU" dirty="0">
              <a:solidFill>
                <a:schemeClr val="lt1">
                  <a:alpha val="65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3717032"/>
            <a:ext cx="1534482" cy="31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4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392488"/>
            <a:ext cx="2000765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7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5210687"/>
            <a:ext cx="2330664" cy="16473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63888" y="6381328"/>
            <a:ext cx="28956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381328"/>
            <a:ext cx="2133600" cy="365125"/>
          </a:xfrm>
        </p:spPr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21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5187" y="1268760"/>
            <a:ext cx="2263317" cy="57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6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5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1" y="3501008"/>
            <a:ext cx="2051720" cy="323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80528" y="3212976"/>
            <a:ext cx="3104205" cy="377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28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6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3717032"/>
            <a:ext cx="1534482" cy="31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86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0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475656" y="63687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AF4A2-B506-4A99-8830-2F2BE284E9EF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25505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3347864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FA178-51D4-4145-B7D0-1D648236F23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100392" y="32048"/>
            <a:ext cx="1043608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lt1">
                    <a:alpha val="61000"/>
                  </a:schemeClr>
                </a:solidFill>
              </a:rPr>
              <a:t>bayovan</a:t>
            </a:r>
            <a:endParaRPr lang="ru-RU" dirty="0">
              <a:solidFill>
                <a:schemeClr val="lt1">
                  <a:alpha val="61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179512" y="260648"/>
            <a:ext cx="8712968" cy="6222404"/>
          </a:xfrm>
          <a:prstGeom prst="roundRect">
            <a:avLst/>
          </a:prstGeom>
          <a:solidFill>
            <a:schemeClr val="bg1">
              <a:alpha val="9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8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3.jf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00000" y="1397843"/>
            <a:ext cx="7200800" cy="14700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Do you need a book?</a:t>
            </a:r>
            <a:br>
              <a:rPr lang="uk-UA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66439" y="2875960"/>
            <a:ext cx="6400800" cy="124233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Your preferences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603" y="476672"/>
            <a:ext cx="1050685" cy="124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508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 … .</a:t>
            </a:r>
            <a:endParaRPr lang="uk-UA" dirty="0"/>
          </a:p>
          <a:p>
            <a:pPr lvl="0"/>
            <a:r>
              <a:rPr lang="en-US" dirty="0"/>
              <a:t>I want to …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… .</a:t>
            </a:r>
            <a:endParaRPr lang="uk-UA" dirty="0"/>
          </a:p>
          <a:p>
            <a:pPr lvl="0"/>
            <a:r>
              <a:rPr lang="en-US" dirty="0"/>
              <a:t>There is a new …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…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AED190-82E2-46E5-9421-429B9C743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84812"/>
            <a:ext cx="1679170" cy="202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42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…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… .</a:t>
            </a:r>
            <a:endParaRPr lang="uk-UA" dirty="0"/>
          </a:p>
          <a:p>
            <a:pPr lvl="0"/>
            <a:r>
              <a:rPr lang="en-US" dirty="0"/>
              <a:t>There is a new …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…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66E803-2F21-4F5A-89FA-46787B8CA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44120"/>
            <a:ext cx="1594520" cy="191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6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… .</a:t>
            </a:r>
            <a:endParaRPr lang="uk-UA" dirty="0"/>
          </a:p>
          <a:p>
            <a:pPr lvl="0"/>
            <a:r>
              <a:rPr lang="en-US" dirty="0"/>
              <a:t>There is a new …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…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245833-A9D1-4DF0-A925-58EF2C7DE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08822"/>
            <a:ext cx="1738536" cy="209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3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…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…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35EC56-5BF5-4C43-B09A-591210935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8" y="1800296"/>
            <a:ext cx="1828740" cy="220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0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</a:t>
            </a:r>
            <a:r>
              <a:rPr lang="en-US" dirty="0">
                <a:solidFill>
                  <a:srgbClr val="FF0000"/>
                </a:solidFill>
              </a:rPr>
              <a:t>catalogue</a:t>
            </a:r>
            <a:r>
              <a:rPr lang="en-US" dirty="0"/>
              <a:t>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…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E3DCBE-A5DA-4C94-BFB2-118C87988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63" y="2060848"/>
            <a:ext cx="1792373" cy="2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16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</a:t>
            </a:r>
            <a:r>
              <a:rPr lang="en-US" dirty="0">
                <a:solidFill>
                  <a:srgbClr val="FF0000"/>
                </a:solidFill>
              </a:rPr>
              <a:t>catalogue</a:t>
            </a:r>
            <a:r>
              <a:rPr lang="en-US" dirty="0"/>
              <a:t>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</a:t>
            </a:r>
            <a:r>
              <a:rPr lang="en-US" dirty="0">
                <a:solidFill>
                  <a:srgbClr val="FF0000"/>
                </a:solidFill>
              </a:rPr>
              <a:t>non-fiction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…,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9DA1CD-826E-4E9D-B1E5-BA35ABD0E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34" y="2256566"/>
            <a:ext cx="1812402" cy="21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0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</a:t>
            </a:r>
            <a:r>
              <a:rPr lang="en-US" dirty="0">
                <a:solidFill>
                  <a:srgbClr val="FF0000"/>
                </a:solidFill>
              </a:rPr>
              <a:t>catalogue</a:t>
            </a:r>
            <a:r>
              <a:rPr lang="en-US" dirty="0"/>
              <a:t>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</a:t>
            </a:r>
            <a:r>
              <a:rPr lang="en-US" dirty="0">
                <a:solidFill>
                  <a:srgbClr val="FF0000"/>
                </a:solidFill>
              </a:rPr>
              <a:t>non-fiction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>
                <a:solidFill>
                  <a:srgbClr val="FF0000"/>
                </a:solidFill>
              </a:rPr>
              <a:t>In general</a:t>
            </a:r>
            <a:r>
              <a:rPr lang="en-US" dirty="0"/>
              <a:t>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…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F76CA8-2DE9-49F6-AE9E-0B0ADD00F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8" y="2001155"/>
            <a:ext cx="1845138" cy="221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31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</a:t>
            </a:r>
            <a:r>
              <a:rPr lang="en-US" dirty="0">
                <a:solidFill>
                  <a:srgbClr val="FF0000"/>
                </a:solidFill>
              </a:rPr>
              <a:t>catalogue</a:t>
            </a:r>
            <a:r>
              <a:rPr lang="en-US" dirty="0"/>
              <a:t>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</a:t>
            </a:r>
            <a:r>
              <a:rPr lang="en-US" dirty="0">
                <a:solidFill>
                  <a:srgbClr val="FF0000"/>
                </a:solidFill>
              </a:rPr>
              <a:t>non-fiction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>
                <a:solidFill>
                  <a:srgbClr val="FF0000"/>
                </a:solidFill>
              </a:rPr>
              <a:t>In general</a:t>
            </a:r>
            <a:r>
              <a:rPr lang="en-US" dirty="0"/>
              <a:t>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</a:t>
            </a:r>
            <a:r>
              <a:rPr lang="en-US" dirty="0">
                <a:solidFill>
                  <a:srgbClr val="FF0000"/>
                </a:solidFill>
              </a:rPr>
              <a:t>made-up</a:t>
            </a:r>
            <a:r>
              <a:rPr lang="en-US" dirty="0"/>
              <a:t>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…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F5D4AD-92DE-4A47-B625-D9A2F21F4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8" y="1907704"/>
            <a:ext cx="2013691" cy="242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2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53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Find the words from the box (p. 115) in the text and complete the sentences below with them.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711349"/>
            <a:ext cx="6491064" cy="43819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I've read one of her books, but I can't remember the</a:t>
            </a:r>
            <a:r>
              <a:rPr lang="uk-UA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I want to </a:t>
            </a:r>
            <a:r>
              <a:rPr lang="en-US" dirty="0">
                <a:solidFill>
                  <a:srgbClr val="FF0000"/>
                </a:solidFill>
              </a:rPr>
              <a:t>consult</a:t>
            </a:r>
            <a:r>
              <a:rPr lang="en-US" dirty="0"/>
              <a:t> my lawyer before I say anything.</a:t>
            </a:r>
            <a:endParaRPr lang="uk-UA" dirty="0"/>
          </a:p>
          <a:p>
            <a:pPr lvl="0"/>
            <a:r>
              <a:rPr lang="en-US" dirty="0"/>
              <a:t>His first novel won a prize for modern </a:t>
            </a:r>
            <a:r>
              <a:rPr lang="en-US" dirty="0">
                <a:solidFill>
                  <a:srgbClr val="FF0000"/>
                </a:solidFill>
              </a:rPr>
              <a:t>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/>
              <a:t>There is a new </a:t>
            </a:r>
            <a:r>
              <a:rPr lang="en-US" dirty="0">
                <a:solidFill>
                  <a:srgbClr val="FF0000"/>
                </a:solidFill>
              </a:rPr>
              <a:t>catalogue</a:t>
            </a:r>
            <a:r>
              <a:rPr lang="en-US" dirty="0"/>
              <a:t> of all the books in the library.</a:t>
            </a:r>
            <a:endParaRPr lang="uk-UA" dirty="0"/>
          </a:p>
          <a:p>
            <a:pPr lvl="0"/>
            <a:r>
              <a:rPr lang="en-US" dirty="0"/>
              <a:t>The books in the library are divided into fiction and </a:t>
            </a:r>
            <a:r>
              <a:rPr lang="en-US" dirty="0">
                <a:solidFill>
                  <a:srgbClr val="FF0000"/>
                </a:solidFill>
              </a:rPr>
              <a:t>non-fiction</a:t>
            </a:r>
            <a:r>
              <a:rPr lang="en-US" dirty="0"/>
              <a:t> .</a:t>
            </a:r>
            <a:endParaRPr lang="uk-UA" dirty="0"/>
          </a:p>
          <a:p>
            <a:pPr lvl="0"/>
            <a:r>
              <a:rPr lang="en-US" dirty="0">
                <a:solidFill>
                  <a:srgbClr val="FF0000"/>
                </a:solidFill>
              </a:rPr>
              <a:t>In general</a:t>
            </a:r>
            <a:r>
              <a:rPr lang="en-US" dirty="0"/>
              <a:t>, more than two hundred students study in this library every day.</a:t>
            </a:r>
            <a:endParaRPr lang="uk-UA" dirty="0"/>
          </a:p>
          <a:p>
            <a:pPr lvl="0"/>
            <a:r>
              <a:rPr lang="en-US" dirty="0"/>
              <a:t>It's a </a:t>
            </a:r>
            <a:r>
              <a:rPr lang="en-US" dirty="0">
                <a:solidFill>
                  <a:srgbClr val="FF0000"/>
                </a:solidFill>
              </a:rPr>
              <a:t>made-up</a:t>
            </a:r>
            <a:r>
              <a:rPr lang="en-US" dirty="0"/>
              <a:t> story. It isn't true. I don't believe a word of it.</a:t>
            </a:r>
            <a:endParaRPr lang="uk-UA" dirty="0"/>
          </a:p>
          <a:p>
            <a:pPr lvl="0"/>
            <a:r>
              <a:rPr lang="en-US" dirty="0"/>
              <a:t>It is important to eat meat or eggs, as they </a:t>
            </a:r>
            <a:r>
              <a:rPr lang="en-US" dirty="0">
                <a:solidFill>
                  <a:srgbClr val="FF0000"/>
                </a:solidFill>
              </a:rPr>
              <a:t>contain</a:t>
            </a:r>
            <a:r>
              <a:rPr lang="en-US" dirty="0"/>
              <a:t> protein and vitamins.</a:t>
            </a:r>
            <a:endParaRPr lang="uk-UA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5A1316-D05A-4B64-82B4-415AF15F7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96" y="2132856"/>
            <a:ext cx="1828740" cy="220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77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321414-2952-42E7-9817-227928524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083968" cy="566738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Do ex. 6, p. 127. Fill in the chart</a:t>
            </a:r>
            <a:endParaRPr lang="uk-UA" sz="2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A5998C-6582-449F-96FC-0A763D7463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>
            <a:fillRect/>
          </a:stretch>
        </p:blipFill>
        <p:spPr>
          <a:xfrm>
            <a:off x="1381436" y="357722"/>
            <a:ext cx="6308104" cy="5009616"/>
          </a:xfrm>
        </p:spPr>
      </p:pic>
      <p:pic>
        <p:nvPicPr>
          <p:cNvPr id="5" name="Unit-3_Les-1-page-127_task-6b">
            <a:hlinkClick r:id="" action="ppaction://media"/>
            <a:extLst>
              <a:ext uri="{FF2B5EF4-FFF2-40B4-BE49-F238E27FC236}">
                <a16:creationId xmlns:a16="http://schemas.microsoft.com/office/drawing/2014/main" id="{7C38FC2C-69A0-479F-BA6C-065475DBD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56292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0AEEE47-654A-4A75-86B7-CAED59F05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29229"/>
              </p:ext>
            </p:extLst>
          </p:nvPr>
        </p:nvGraphicFramePr>
        <p:xfrm>
          <a:off x="2483768" y="692696"/>
          <a:ext cx="606246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562">
                  <a:extLst>
                    <a:ext uri="{9D8B030D-6E8A-4147-A177-3AD203B41FA5}">
                      <a16:colId xmlns:a16="http://schemas.microsoft.com/office/drawing/2014/main" val="827733245"/>
                    </a:ext>
                  </a:extLst>
                </a:gridCol>
                <a:gridCol w="5195902">
                  <a:extLst>
                    <a:ext uri="{9D8B030D-6E8A-4147-A177-3AD203B41FA5}">
                      <a16:colId xmlns:a16="http://schemas.microsoft.com/office/drawing/2014/main" val="2433544660"/>
                    </a:ext>
                  </a:extLst>
                </a:gridCol>
              </a:tblGrid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1882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759353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won a scholarship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8280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1913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07163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completed a book an several plays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4656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his son was born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47695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1923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81965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1924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43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Winnie-the-Pooh</a:t>
                      </a:r>
                      <a:r>
                        <a:rPr lang="en-US" sz="2400" dirty="0"/>
                        <a:t> was published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39950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1939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8095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Milne died, 30 years later after publishing </a:t>
                      </a:r>
                      <a:r>
                        <a:rPr lang="en-US" sz="2400" i="1" dirty="0"/>
                        <a:t>Winnie-the-Pooh</a:t>
                      </a:r>
                      <a:endParaRPr lang="uk-UA" sz="2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2150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FFC0F6-07B0-4A10-AAEF-8F772C8F9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1855093" cy="185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83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0AEEE47-654A-4A75-86B7-CAED59F05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25097"/>
              </p:ext>
            </p:extLst>
          </p:nvPr>
        </p:nvGraphicFramePr>
        <p:xfrm>
          <a:off x="2339752" y="476672"/>
          <a:ext cx="6062464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562">
                  <a:extLst>
                    <a:ext uri="{9D8B030D-6E8A-4147-A177-3AD203B41FA5}">
                      <a16:colId xmlns:a16="http://schemas.microsoft.com/office/drawing/2014/main" val="827733245"/>
                    </a:ext>
                  </a:extLst>
                </a:gridCol>
                <a:gridCol w="5195902">
                  <a:extLst>
                    <a:ext uri="{9D8B030D-6E8A-4147-A177-3AD203B41FA5}">
                      <a16:colId xmlns:a16="http://schemas.microsoft.com/office/drawing/2014/main" val="2433544660"/>
                    </a:ext>
                  </a:extLst>
                </a:gridCol>
              </a:tblGrid>
              <a:tr h="284593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1882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FF0000"/>
                          </a:solidFill>
                        </a:rPr>
                        <a:t>was born in London</a:t>
                      </a:r>
                      <a:endParaRPr lang="uk-UA" sz="240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uk-UA" b="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759353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1893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won a scholarship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8280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1913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married Dorothy De </a:t>
                      </a:r>
                      <a:r>
                        <a:rPr lang="en-US" sz="24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Selincourt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07163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1919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completed a book and several plays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4656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1920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his son was born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47695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1923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began to work on a collection of poems for children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81965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1924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>
                          <a:solidFill>
                            <a:srgbClr val="FF0000"/>
                          </a:solidFill>
                        </a:rPr>
                        <a:t>“When we were young”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was published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43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1926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Winnie-the-Pooh</a:t>
                      </a:r>
                      <a:r>
                        <a:rPr lang="en-US" sz="2400" dirty="0"/>
                        <a:t> was published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399504"/>
                  </a:ext>
                </a:extLst>
              </a:tr>
              <a:tr h="440049">
                <a:tc>
                  <a:txBody>
                    <a:bodyPr/>
                    <a:lstStyle/>
                    <a:p>
                      <a:r>
                        <a:rPr lang="en-US" sz="2400" dirty="0"/>
                        <a:t>1939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his autobiography was published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8095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1956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Milne died, 30 years later after publishing </a:t>
                      </a:r>
                      <a:r>
                        <a:rPr lang="en-US" sz="2400" i="1" dirty="0"/>
                        <a:t>Winnie-the-Pooh</a:t>
                      </a:r>
                      <a:endParaRPr lang="uk-UA" sz="2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2150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FFC0F6-07B0-4A10-AAEF-8F772C8F9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1855093" cy="185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5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1C1EEA-A51E-4C98-B270-0FC7C8FB3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-32146"/>
            <a:ext cx="4860032" cy="686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2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20448"/>
              </p:ext>
            </p:extLst>
          </p:nvPr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… 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fool of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3342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fool of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9256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</a:t>
            </a:r>
            <a:r>
              <a:rPr lang="en-US" sz="2600" b="1" dirty="0">
                <a:solidFill>
                  <a:srgbClr val="FF0000"/>
                </a:solidFill>
              </a:rPr>
              <a:t>poetry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fool of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57876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</a:t>
            </a:r>
            <a:r>
              <a:rPr lang="en-US" sz="2600" b="1" dirty="0">
                <a:solidFill>
                  <a:srgbClr val="FF0000"/>
                </a:solidFill>
              </a:rPr>
              <a:t>poetry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</a:rPr>
              <a:t>amusing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fool of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9457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</a:t>
            </a:r>
            <a:r>
              <a:rPr lang="en-US" sz="2600" b="1" dirty="0">
                <a:solidFill>
                  <a:srgbClr val="FF0000"/>
                </a:solidFill>
              </a:rPr>
              <a:t>poetry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</a:rPr>
              <a:t>amusing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full of </a:t>
            </a:r>
            <a:r>
              <a:rPr lang="en-US" sz="2600" b="1" dirty="0">
                <a:solidFill>
                  <a:srgbClr val="FF0000"/>
                </a:solidFill>
              </a:rPr>
              <a:t>emotion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… 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5014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</a:t>
            </a:r>
            <a:r>
              <a:rPr lang="en-US" sz="2600" b="1" dirty="0">
                <a:solidFill>
                  <a:srgbClr val="FF0000"/>
                </a:solidFill>
              </a:rPr>
              <a:t>poetry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</a:rPr>
              <a:t>amusing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full of </a:t>
            </a:r>
            <a:r>
              <a:rPr lang="en-US" sz="2600" b="1" dirty="0">
                <a:solidFill>
                  <a:srgbClr val="FF0000"/>
                </a:solidFill>
              </a:rPr>
              <a:t>emotion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</a:t>
            </a:r>
            <a:r>
              <a:rPr lang="en-US" sz="2600" b="1" dirty="0">
                <a:solidFill>
                  <a:srgbClr val="FF0000"/>
                </a:solidFill>
              </a:rPr>
              <a:t>genre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… 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185887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404665"/>
            <a:ext cx="7772400" cy="10801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 below with the words from the box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117).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A6DC71D-281B-444E-A384-F908594757E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196752"/>
          <a:ext cx="60960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58305487"/>
                    </a:ext>
                  </a:extLst>
                </a:gridCol>
              </a:tblGrid>
              <a:tr h="8403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poetry, amusing, an emotional, author, emotion, genre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2731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C232B7-AD3C-4EE0-A54C-B5670EF11439}"/>
              </a:ext>
            </a:extLst>
          </p:cNvPr>
          <p:cNvSpPr/>
          <p:nvPr/>
        </p:nvSpPr>
        <p:spPr>
          <a:xfrm>
            <a:off x="1259632" y="2274838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</a:t>
            </a:r>
            <a:r>
              <a:rPr lang="en-US" sz="2600" b="1" dirty="0">
                <a:solidFill>
                  <a:srgbClr val="FF0000"/>
                </a:solidFill>
              </a:rPr>
              <a:t>an emotional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game for all of us.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read me some of his </a:t>
            </a:r>
            <a:r>
              <a:rPr lang="en-US" sz="2600" b="1" dirty="0">
                <a:solidFill>
                  <a:srgbClr val="FF0000"/>
                </a:solidFill>
              </a:rPr>
              <a:t>poetry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don't find his jokes at all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</a:rPr>
              <a:t>amusing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voice was full of </a:t>
            </a:r>
            <a:r>
              <a:rPr lang="en-US" sz="2600" b="1" dirty="0">
                <a:solidFill>
                  <a:srgbClr val="FF0000"/>
                </a:solidFill>
              </a:rPr>
              <a:t>emotion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movie is much better than others of the horror </a:t>
            </a:r>
            <a:r>
              <a:rPr lang="en-US" sz="2600" b="1" dirty="0">
                <a:solidFill>
                  <a:srgbClr val="FF0000"/>
                </a:solidFill>
              </a:rPr>
              <a:t>genre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600" b="1" dirty="0">
                <a:solidFill>
                  <a:srgbClr val="FF0000"/>
                </a:solidFill>
              </a:rPr>
              <a:t>author</a:t>
            </a:r>
            <a:r>
              <a:rPr lang="en-US" sz="2800" b="1" dirty="0"/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 signed the book on the title page. 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7864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GRAMMAR</a:t>
            </a:r>
            <a:endParaRPr lang="ru-RU" dirty="0"/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A9623A0F-E3A6-4E87-A6BB-4FEE9489B8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12976"/>
            <a:ext cx="3322638" cy="2491978"/>
          </a:xfrm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2DD40B94-88FE-4EDC-A311-7C9E781902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7638"/>
            <a:ext cx="3531366" cy="2645075"/>
          </a:xfrm>
        </p:spPr>
      </p:pic>
    </p:spTree>
    <p:extLst>
      <p:ext uri="{BB962C8B-B14F-4D97-AF65-F5344CB8AC3E}">
        <p14:creationId xmlns:p14="http://schemas.microsoft.com/office/powerpoint/2010/main" val="47039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3A171-46FC-4FBA-998E-7016FFC9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48680"/>
            <a:ext cx="8229600" cy="680939"/>
          </a:xfrm>
        </p:spPr>
        <p:txBody>
          <a:bodyPr>
            <a:normAutofit fontScale="90000"/>
          </a:bodyPr>
          <a:lstStyle/>
          <a:p>
            <a:br>
              <a:rPr lang="en-US" sz="3600" b="1" dirty="0"/>
            </a:br>
            <a:r>
              <a:rPr lang="en-US" sz="3600" b="1" dirty="0"/>
              <a:t>Complete the sentences with Passive Voice.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E9E4E-DDB5-40A9-9771-86DD46BAC0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If I eat a cake, the cake … (is eaten).</a:t>
            </a:r>
            <a:endParaRPr lang="uk-UA" dirty="0"/>
          </a:p>
          <a:p>
            <a:pPr lvl="0"/>
            <a:r>
              <a:rPr lang="en-US" dirty="0"/>
              <a:t>If I send a letter, the letter … .</a:t>
            </a:r>
            <a:endParaRPr lang="uk-UA" dirty="0"/>
          </a:p>
          <a:p>
            <a:pPr lvl="0"/>
            <a:r>
              <a:rPr lang="en-US" dirty="0"/>
              <a:t>If I spend my money, the money … .</a:t>
            </a:r>
            <a:endParaRPr lang="uk-UA" dirty="0"/>
          </a:p>
          <a:p>
            <a:pPr lvl="0"/>
            <a:r>
              <a:rPr lang="en-US" dirty="0"/>
              <a:t>If I catch a fly, the fly … .</a:t>
            </a:r>
            <a:endParaRPr lang="uk-UA" dirty="0"/>
          </a:p>
          <a:p>
            <a:pPr lvl="0"/>
            <a:r>
              <a:rPr lang="en-US" dirty="0"/>
              <a:t>If I buy a plane, the plane … .</a:t>
            </a:r>
            <a:endParaRPr lang="uk-UA" dirty="0"/>
          </a:p>
          <a:p>
            <a:pPr lvl="0"/>
            <a:r>
              <a:rPr lang="en-US" dirty="0"/>
              <a:t>If I draw a picture, the picture … .</a:t>
            </a:r>
            <a:endParaRPr lang="uk-UA" dirty="0"/>
          </a:p>
          <a:p>
            <a:endParaRPr lang="uk-UA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44F695-507E-469F-BB98-06160CEA7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3211" y="2348880"/>
            <a:ext cx="2156048" cy="269289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If I grow a tree, the tree … .</a:t>
            </a:r>
            <a:endParaRPr lang="uk-UA" dirty="0"/>
          </a:p>
          <a:p>
            <a:pPr lvl="0"/>
            <a:r>
              <a:rPr lang="en-US" dirty="0"/>
              <a:t>If I meet my friend, my friend  … .</a:t>
            </a: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74002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60EF3C-51C4-4BD2-94EF-43D8ECC96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2204864"/>
            <a:ext cx="3672408" cy="129614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Gabriola" panose="04040605051002020D02" pitchFamily="82" charset="0"/>
              </a:rPr>
              <a:t>Good luck!</a:t>
            </a:r>
            <a:endParaRPr lang="uk-UA" sz="6000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08C1F18-94C9-425D-B0C8-0787315A6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663961"/>
            <a:ext cx="4856584" cy="1016766"/>
          </a:xfrm>
        </p:spPr>
        <p:txBody>
          <a:bodyPr>
            <a:noAutofit/>
          </a:bodyPr>
          <a:lstStyle/>
          <a:p>
            <a:r>
              <a:rPr lang="uk-UA" sz="4400" dirty="0">
                <a:solidFill>
                  <a:schemeClr val="bg1"/>
                </a:solidFill>
              </a:rPr>
              <a:t>Домашнє завдання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925CC9-7C62-4D6D-8236-8ED225735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613"/>
          <a:stretch/>
        </p:blipFill>
        <p:spPr>
          <a:xfrm>
            <a:off x="1619672" y="2110377"/>
            <a:ext cx="5124752" cy="35791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2A2B2F-1814-43F9-B251-339F9B447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235" y="5720226"/>
            <a:ext cx="4495594" cy="113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744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1962</Words>
  <Application>Microsoft Office PowerPoint</Application>
  <PresentationFormat>Экран (4:3)</PresentationFormat>
  <Paragraphs>189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Gabriola</vt:lpstr>
      <vt:lpstr>Times New Roman</vt:lpstr>
      <vt:lpstr>Тема Office</vt:lpstr>
      <vt:lpstr>Do you need a book?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Find the words from the box (p. 115) in the text and complete the sentences below with them.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GRAMMAR</vt:lpstr>
      <vt:lpstr> Complete the sentences with Passive Voice. </vt:lpstr>
      <vt:lpstr>Good luck!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007</dc:creator>
  <cp:lastModifiedBy>Natalia Oros</cp:lastModifiedBy>
  <cp:revision>66</cp:revision>
  <dcterms:created xsi:type="dcterms:W3CDTF">2014-11-05T14:34:15Z</dcterms:created>
  <dcterms:modified xsi:type="dcterms:W3CDTF">2022-01-23T19:01:37Z</dcterms:modified>
</cp:coreProperties>
</file>