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1" r:id="rId2"/>
    <p:sldId id="304" r:id="rId3"/>
    <p:sldId id="307" r:id="rId4"/>
    <p:sldId id="309" r:id="rId5"/>
    <p:sldId id="308" r:id="rId6"/>
    <p:sldId id="319" r:id="rId7"/>
    <p:sldId id="299" r:id="rId8"/>
    <p:sldId id="311" r:id="rId9"/>
    <p:sldId id="313" r:id="rId10"/>
    <p:sldId id="315" r:id="rId11"/>
    <p:sldId id="320" r:id="rId12"/>
    <p:sldId id="290" r:id="rId13"/>
    <p:sldId id="31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608E372-3B37-4387-8993-9A17ABA716DC}">
          <p14:sldIdLst>
            <p14:sldId id="301"/>
            <p14:sldId id="304"/>
            <p14:sldId id="307"/>
            <p14:sldId id="309"/>
            <p14:sldId id="308"/>
            <p14:sldId id="319"/>
            <p14:sldId id="299"/>
            <p14:sldId id="311"/>
            <p14:sldId id="313"/>
            <p14:sldId id="315"/>
            <p14:sldId id="320"/>
            <p14:sldId id="290"/>
            <p14:sldId id="31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8242-56BF-4D04-BA8F-3B8F2B267A78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CBD38-5272-4B71-B580-D3B69F4C32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8242-56BF-4D04-BA8F-3B8F2B267A78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CBD38-5272-4B71-B580-D3B69F4C32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8242-56BF-4D04-BA8F-3B8F2B267A78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CBD38-5272-4B71-B580-D3B69F4C32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8242-56BF-4D04-BA8F-3B8F2B267A78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CBD38-5272-4B71-B580-D3B69F4C32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8242-56BF-4D04-BA8F-3B8F2B267A78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CBD38-5272-4B71-B580-D3B69F4C32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8242-56BF-4D04-BA8F-3B8F2B267A78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CBD38-5272-4B71-B580-D3B69F4C32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8242-56BF-4D04-BA8F-3B8F2B267A78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CBD38-5272-4B71-B580-D3B69F4C32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8242-56BF-4D04-BA8F-3B8F2B267A78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CBD38-5272-4B71-B580-D3B69F4C32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8242-56BF-4D04-BA8F-3B8F2B267A78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CBD38-5272-4B71-B580-D3B69F4C32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8242-56BF-4D04-BA8F-3B8F2B267A78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CBD38-5272-4B71-B580-D3B69F4C32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8242-56BF-4D04-BA8F-3B8F2B267A78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CBD38-5272-4B71-B580-D3B69F4C32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3978242-56BF-4D04-BA8F-3B8F2B267A78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35CBD38-5272-4B71-B580-D3B69F4C32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jpe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microsoft.com/office/2007/relationships/hdphoto" Target="../media/hdphoto3.wdp"/><Relationship Id="rId4" Type="http://schemas.openxmlformats.org/officeDocument/2006/relationships/image" Target="../media/image17.jpeg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microsoft.com/office/2007/relationships/hdphoto" Target="../media/hdphoto6.wdp"/><Relationship Id="rId3" Type="http://schemas.microsoft.com/office/2007/relationships/hdphoto" Target="../media/hdphoto5.wdp"/><Relationship Id="rId7" Type="http://schemas.openxmlformats.org/officeDocument/2006/relationships/image" Target="../media/image20.jpeg"/><Relationship Id="rId12" Type="http://schemas.openxmlformats.org/officeDocument/2006/relationships/image" Target="../media/image3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11" Type="http://schemas.openxmlformats.org/officeDocument/2006/relationships/image" Target="../media/image19.jpeg"/><Relationship Id="rId5" Type="http://schemas.openxmlformats.org/officeDocument/2006/relationships/image" Target="../media/image26.jpeg"/><Relationship Id="rId15" Type="http://schemas.openxmlformats.org/officeDocument/2006/relationships/image" Target="../media/image22.jpeg"/><Relationship Id="rId10" Type="http://schemas.openxmlformats.org/officeDocument/2006/relationships/image" Target="../media/image30.jpeg"/><Relationship Id="rId4" Type="http://schemas.openxmlformats.org/officeDocument/2006/relationships/image" Target="../media/image25.jpeg"/><Relationship Id="rId9" Type="http://schemas.openxmlformats.org/officeDocument/2006/relationships/image" Target="../media/image29.jpeg"/><Relationship Id="rId1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11" Type="http://schemas.openxmlformats.org/officeDocument/2006/relationships/image" Target="../media/image41.jpeg"/><Relationship Id="rId5" Type="http://schemas.microsoft.com/office/2007/relationships/hdphoto" Target="../media/hdphoto9.wdp"/><Relationship Id="rId10" Type="http://schemas.openxmlformats.org/officeDocument/2006/relationships/image" Target="../media/image40.jpeg"/><Relationship Id="rId4" Type="http://schemas.openxmlformats.org/officeDocument/2006/relationships/image" Target="../media/image37.jpeg"/><Relationship Id="rId9" Type="http://schemas.microsoft.com/office/2007/relationships/hdphoto" Target="../media/hdphoto1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2.jpeg"/><Relationship Id="rId7" Type="http://schemas.microsoft.com/office/2007/relationships/hdphoto" Target="../media/hdphoto13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microsoft.com/office/2007/relationships/hdphoto" Target="../media/hdphoto12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cf2.ppt-online.org/files2/slide/3/36ZAL7ayTPqRejVQWd5JUHlY201iwhGu4KtgISzfM9/slide-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18" r="11105"/>
          <a:stretch>
            <a:fillRect/>
          </a:stretch>
        </p:blipFill>
        <p:spPr bwMode="auto">
          <a:xfrm>
            <a:off x="0" y="23691"/>
            <a:ext cx="9131598" cy="66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508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766585"/>
              </p:ext>
            </p:extLst>
          </p:nvPr>
        </p:nvGraphicFramePr>
        <p:xfrm>
          <a:off x="179512" y="1844824"/>
          <a:ext cx="864096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Black" pitchFamily="34" charset="0"/>
                        </a:rPr>
                        <a:t>8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6"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27584" y="548680"/>
            <a:ext cx="76328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latin typeface="Arial" pitchFamily="34" charset="0"/>
                <a:cs typeface="Arial" pitchFamily="34" charset="0"/>
              </a:rPr>
              <a:t>Thursday, the twenty-fifth of April</a:t>
            </a:r>
          </a:p>
          <a:p>
            <a:pPr algn="ctr"/>
            <a:r>
              <a:rPr lang="en-US" sz="3200" b="1" i="1" dirty="0">
                <a:latin typeface="Arial" pitchFamily="34" charset="0"/>
                <a:cs typeface="Arial" pitchFamily="34" charset="0"/>
              </a:rPr>
              <a:t>Class work</a:t>
            </a:r>
            <a:endParaRPr lang="ru-RU" sz="3200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46" descr="imaged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5" t="5948" r="11760" b="25882"/>
          <a:stretch>
            <a:fillRect/>
          </a:stretch>
        </p:blipFill>
        <p:spPr bwMode="auto">
          <a:xfrm>
            <a:off x="460870" y="1988840"/>
            <a:ext cx="990003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eating-apples-extended-lifespan-test-animals-10-per-cent_18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8" t="5148" r="16405" b="13060"/>
          <a:stretch>
            <a:fillRect/>
          </a:stretch>
        </p:blipFill>
        <p:spPr bwMode="auto">
          <a:xfrm>
            <a:off x="1773517" y="2046943"/>
            <a:ext cx="1228172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imaga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3" t="9703" r="9703" b="9703"/>
          <a:stretch>
            <a:fillRect/>
          </a:stretch>
        </p:blipFill>
        <p:spPr bwMode="auto">
          <a:xfrm>
            <a:off x="4617399" y="2022762"/>
            <a:ext cx="1076183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31" descr="http://stat8.blog.ru/lr/0a278f4f01c3ce52c4ee53e874a7e8b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7" y="2022762"/>
            <a:ext cx="1115997" cy="11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0870" y="3424645"/>
            <a:ext cx="9900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i="1" dirty="0">
                <a:latin typeface="Arial" pitchFamily="34" charset="0"/>
                <a:cs typeface="Arial" pitchFamily="34" charset="0"/>
              </a:rPr>
              <a:t>E</a:t>
            </a:r>
            <a:endParaRPr lang="ru-RU" sz="7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3517" y="3420291"/>
            <a:ext cx="9900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i="1" dirty="0">
                <a:latin typeface="Arial" pitchFamily="34" charset="0"/>
                <a:cs typeface="Arial" pitchFamily="34" charset="0"/>
              </a:rPr>
              <a:t>a</a:t>
            </a:r>
            <a:endParaRPr lang="ru-RU" sz="7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66843" y="3420290"/>
            <a:ext cx="9900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i="1" dirty="0">
                <a:latin typeface="Arial" pitchFamily="34" charset="0"/>
                <a:cs typeface="Arial" pitchFamily="34" charset="0"/>
              </a:rPr>
              <a:t>s</a:t>
            </a:r>
            <a:endParaRPr lang="ru-RU" sz="7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03579" y="3389810"/>
            <a:ext cx="9900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i="1" dirty="0">
                <a:latin typeface="Arial" pitchFamily="34" charset="0"/>
                <a:cs typeface="Arial" pitchFamily="34" charset="0"/>
              </a:rPr>
              <a:t>t</a:t>
            </a:r>
            <a:endParaRPr lang="ru-RU" sz="7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53702" y="3389809"/>
            <a:ext cx="9900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i="1" dirty="0">
                <a:latin typeface="Arial" pitchFamily="34" charset="0"/>
                <a:cs typeface="Arial" pitchFamily="34" charset="0"/>
              </a:rPr>
              <a:t>e</a:t>
            </a:r>
            <a:endParaRPr lang="ru-RU" sz="7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70429" y="3389808"/>
            <a:ext cx="9900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i="1" dirty="0">
                <a:latin typeface="Arial" pitchFamily="34" charset="0"/>
                <a:cs typeface="Arial" pitchFamily="34" charset="0"/>
              </a:rPr>
              <a:t>r</a:t>
            </a:r>
            <a:endParaRPr lang="ru-RU" sz="7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1520" y="4941168"/>
            <a:ext cx="8568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i="1" dirty="0">
                <a:latin typeface="Arial" pitchFamily="34" charset="0"/>
                <a:cs typeface="Arial" pitchFamily="34" charset="0"/>
              </a:rPr>
              <a:t>in Ukraine and England</a:t>
            </a:r>
            <a:endParaRPr lang="ru-RU" sz="5600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2" descr="ÐÐ°ÑÑÐ¸Ð½ÐºÐ¸ Ð¿Ð¾ Ð·Ð°Ð¿ÑÐ¾ÑÑ easter bunny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3" t="3737" r="2077" b="14603"/>
          <a:stretch/>
        </p:blipFill>
        <p:spPr bwMode="auto">
          <a:xfrm>
            <a:off x="7447402" y="2022762"/>
            <a:ext cx="1332300" cy="10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8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8973" y="392864"/>
            <a:ext cx="864096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>
                <a:latin typeface="Arial" pitchFamily="34" charset="0"/>
                <a:cs typeface="Arial" pitchFamily="34" charset="0"/>
              </a:rPr>
              <a:t>Plan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learn new words;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get to know interesting facts about Easter traditions in Ukraine and in England.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We’ll</a:t>
            </a:r>
          </a:p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listen and sing songs, watch some videos, read. </a:t>
            </a:r>
          </a:p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By the end of the lesson you will be able </a:t>
            </a:r>
          </a:p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to tell your English friends about Easter in Ukraine. 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919688"/>
            <a:ext cx="135377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227" y="4775733"/>
            <a:ext cx="1321325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86" y="188640"/>
            <a:ext cx="1255118" cy="8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348880"/>
            <a:ext cx="906338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130" y="5225688"/>
            <a:ext cx="2196266" cy="11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78" y="2348880"/>
            <a:ext cx="1093364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131" y="0"/>
            <a:ext cx="1426653" cy="14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540" y="1946599"/>
            <a:ext cx="1112741" cy="12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8744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ttps://ds02.infourok.ru/uploads/ex/09b9/000253a8-b8ff6771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3074" name="Picture 2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1" t="3486" r="7497" b="16018"/>
          <a:stretch/>
        </p:blipFill>
        <p:spPr bwMode="auto">
          <a:xfrm>
            <a:off x="1952456" y="151040"/>
            <a:ext cx="1838425" cy="2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ÐÐ°ÑÑÐ¸Ð½ÐºÐ¸ Ð¿Ð¾ Ð·Ð°Ð¿ÑÐ¾ÑÑ ÑÐµÑÐºÐ²Ð°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2009"/>
          <a:stretch/>
        </p:blipFill>
        <p:spPr bwMode="auto">
          <a:xfrm>
            <a:off x="4067944" y="328274"/>
            <a:ext cx="1847909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ÐÐ°ÑÑÐ¸Ð½ÐºÐ¸ Ð¿Ð¾ Ð·Ð°Ð¿ÑÐ¾ÑÑ Ð»ÑÐ´Ð¸ Ð² ÑÐµÑÐºÐ²Ñ Ð½Ð° Ð²ÐµÐ»Ð¸ÐºÐ´ÐµÐ½Ñ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517" y="675101"/>
            <a:ext cx="2178729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ÐÐ°ÑÑÐ¸Ð½ÐºÐ¸ Ð¿Ð¾ Ð·Ð°Ð¿ÑÐ¾ÑÑ Ð¿Ð°ÑÐºÐ°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2" t="5024" r="34152" b="4744"/>
          <a:stretch/>
        </p:blipFill>
        <p:spPr bwMode="auto">
          <a:xfrm>
            <a:off x="3318059" y="2795579"/>
            <a:ext cx="149977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Ð¯Ðº ÑÐ¾Ð±Ð¸ÑÐ¸ Ð¿Ð¸ÑÐ°Ð½ÐºÑ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1" r="4702"/>
          <a:stretch/>
        </p:blipFill>
        <p:spPr bwMode="auto">
          <a:xfrm>
            <a:off x="5364088" y="2795579"/>
            <a:ext cx="2504388" cy="1656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52456" y="2177669"/>
            <a:ext cx="1838425" cy="461665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 Black" pitchFamily="34" charset="0"/>
              </a:rPr>
              <a:t>God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2177669"/>
            <a:ext cx="1838425" cy="461665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 Black" pitchFamily="34" charset="0"/>
              </a:rPr>
              <a:t>church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36668" y="2177668"/>
            <a:ext cx="1838425" cy="461665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 Black" pitchFamily="34" charset="0"/>
              </a:rPr>
              <a:t>people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77233" y="4851389"/>
            <a:ext cx="1838425" cy="1200329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Arial Black" pitchFamily="34" charset="0"/>
              </a:rPr>
              <a:t>Paska</a:t>
            </a:r>
            <a:r>
              <a:rPr lang="en-US" sz="2400" b="1" dirty="0">
                <a:latin typeface="Arial Black" pitchFamily="34" charset="0"/>
              </a:rPr>
              <a:t> (sweet bread)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08104" y="4544746"/>
            <a:ext cx="2160239" cy="1200329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Arial Black" pitchFamily="34" charset="0"/>
              </a:rPr>
              <a:t>pysanka</a:t>
            </a:r>
            <a:endParaRPr lang="en-US" sz="2400" b="1" dirty="0">
              <a:latin typeface="Arial Black" pitchFamily="34" charset="0"/>
            </a:endParaRPr>
          </a:p>
          <a:p>
            <a:pPr algn="ctr"/>
            <a:r>
              <a:rPr lang="en-US" sz="2400" b="1" dirty="0">
                <a:latin typeface="Arial Black" pitchFamily="34" charset="0"/>
              </a:rPr>
              <a:t>(painted egg)</a:t>
            </a:r>
            <a:endParaRPr lang="ru-RU" sz="24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47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455356"/>
              </p:ext>
            </p:extLst>
          </p:nvPr>
        </p:nvGraphicFramePr>
        <p:xfrm>
          <a:off x="323528" y="476672"/>
          <a:ext cx="8712968" cy="3840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56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6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141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en-US" sz="2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great holiday</a:t>
                      </a:r>
                      <a:endParaRPr lang="ru-RU" sz="2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r>
                        <a:rPr lang="en-US" sz="2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cook </a:t>
                      </a:r>
                      <a:r>
                        <a:rPr lang="en-US" sz="28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paskas</a:t>
                      </a:r>
                      <a:endParaRPr lang="ru-RU" sz="2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 </a:t>
                      </a:r>
                      <a:r>
                        <a:rPr lang="en-US" sz="2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paint eggs</a:t>
                      </a:r>
                      <a:endParaRPr lang="ru-RU" sz="2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lang="en-US" sz="2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Easter basket</a:t>
                      </a:r>
                      <a:endParaRPr lang="ru-RU" sz="2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 </a:t>
                      </a:r>
                      <a:r>
                        <a:rPr lang="en-US" sz="2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go to church</a:t>
                      </a:r>
                      <a:endParaRPr lang="ru-RU" sz="2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en-US" sz="2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thank God</a:t>
                      </a:r>
                      <a:endParaRPr lang="ru-RU" sz="2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 </a:t>
                      </a:r>
                      <a:r>
                        <a:rPr lang="en-US" sz="2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bless food</a:t>
                      </a:r>
                      <a:endParaRPr lang="ru-RU" sz="2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 </a:t>
                      </a:r>
                      <a:r>
                        <a:rPr lang="en-US" sz="2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have a big dinner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endParaRPr lang="ru-RU" sz="2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Рисунок 6" descr="Картинки по запросу Великдень малюнки для дітей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369" y="4365104"/>
            <a:ext cx="2227939" cy="23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79912" y="548680"/>
            <a:ext cx="51125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</a:pPr>
            <a:r>
              <a:rPr lang="uk-UA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дякувати Богу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</a:pPr>
            <a:r>
              <a:rPr lang="uk-UA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йти до церкви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</a:pPr>
            <a:r>
              <a:rPr lang="uk-UA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влаштувати великий обід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</a:pPr>
            <a:r>
              <a:rPr lang="uk-UA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розфарбовувати яйця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</a:pPr>
            <a:r>
              <a:rPr lang="uk-UA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чудове (велике) свято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</a:pPr>
            <a:r>
              <a:rPr lang="uk-UA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освячувати їжу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</a:pPr>
            <a:r>
              <a:rPr lang="uk-UA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Великодній кошик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</a:pPr>
            <a:r>
              <a:rPr lang="uk-UA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пекти паски</a:t>
            </a:r>
            <a:endParaRPr lang="ru-RU" sz="2800" b="1" dirty="0">
              <a:solidFill>
                <a:schemeClr val="bg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42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 descr="Картинки по запросу Великдень малюнки для дітей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134" y="2348880"/>
            <a:ext cx="1919455" cy="2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вал 5"/>
          <p:cNvSpPr>
            <a:spLocks noChangeAspect="1"/>
          </p:cNvSpPr>
          <p:nvPr/>
        </p:nvSpPr>
        <p:spPr>
          <a:xfrm>
            <a:off x="507639" y="574846"/>
            <a:ext cx="2313247" cy="1440000"/>
          </a:xfrm>
          <a:prstGeom prst="ellipse">
            <a:avLst/>
          </a:prstGeom>
          <a:solidFill>
            <a:srgbClr val="FFFF00"/>
          </a:solidFill>
          <a:ln w="31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>
                <a:effectLst/>
                <a:latin typeface="Arial"/>
                <a:ea typeface="Calibri"/>
                <a:cs typeface="Times New Roman"/>
              </a:rPr>
              <a:t>great</a:t>
            </a:r>
            <a:endParaRPr lang="ru-RU" sz="3200" dirty="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>
                <a:effectLst/>
                <a:latin typeface="Arial"/>
                <a:ea typeface="Calibri"/>
                <a:cs typeface="Times New Roman"/>
              </a:rPr>
              <a:t>holiday</a:t>
            </a:r>
            <a:endParaRPr lang="ru-RU" sz="3200" dirty="0">
              <a:effectLst/>
              <a:ea typeface="Calibri"/>
              <a:cs typeface="Times New Roman"/>
            </a:endParaRPr>
          </a:p>
        </p:txBody>
      </p:sp>
      <p:sp>
        <p:nvSpPr>
          <p:cNvPr id="7" name="Овал 6"/>
          <p:cNvSpPr>
            <a:spLocks noChangeAspect="1"/>
          </p:cNvSpPr>
          <p:nvPr/>
        </p:nvSpPr>
        <p:spPr>
          <a:xfrm>
            <a:off x="3212656" y="574846"/>
            <a:ext cx="2313247" cy="1440000"/>
          </a:xfrm>
          <a:prstGeom prst="ellipse">
            <a:avLst/>
          </a:prstGeom>
          <a:solidFill>
            <a:srgbClr val="FFFF00"/>
          </a:solidFill>
          <a:ln w="31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1000"/>
              </a:spcAft>
            </a:pPr>
            <a:r>
              <a:rPr lang="en-US" sz="3200" b="1" dirty="0">
                <a:effectLst/>
                <a:latin typeface="Arial" pitchFamily="34" charset="0"/>
                <a:ea typeface="Calibri"/>
                <a:cs typeface="Arial" pitchFamily="34" charset="0"/>
              </a:rPr>
              <a:t>cook</a:t>
            </a:r>
          </a:p>
          <a:p>
            <a:pPr algn="ctr">
              <a:spcAft>
                <a:spcPts val="1000"/>
              </a:spcAft>
            </a:pPr>
            <a:r>
              <a:rPr lang="en-US" sz="3200" b="1" dirty="0" err="1">
                <a:latin typeface="Arial" pitchFamily="34" charset="0"/>
                <a:ea typeface="Calibri"/>
                <a:cs typeface="Arial" pitchFamily="34" charset="0"/>
              </a:rPr>
              <a:t>paskas</a:t>
            </a:r>
            <a:endParaRPr lang="ru-RU" sz="3200" b="1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8" name="Овал 7"/>
          <p:cNvSpPr>
            <a:spLocks noChangeAspect="1"/>
          </p:cNvSpPr>
          <p:nvPr/>
        </p:nvSpPr>
        <p:spPr>
          <a:xfrm>
            <a:off x="6016118" y="548680"/>
            <a:ext cx="2313247" cy="1440000"/>
          </a:xfrm>
          <a:prstGeom prst="ellipse">
            <a:avLst/>
          </a:prstGeom>
          <a:solidFill>
            <a:srgbClr val="FFFF00"/>
          </a:solidFill>
          <a:ln w="31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>
                <a:latin typeface="Arial"/>
                <a:ea typeface="Calibri"/>
                <a:cs typeface="Times New Roman"/>
              </a:rPr>
              <a:t>paint eggs</a:t>
            </a:r>
            <a:endParaRPr lang="ru-RU" sz="3200" dirty="0">
              <a:effectLst/>
              <a:ea typeface="Calibri"/>
              <a:cs typeface="Times New Roman"/>
            </a:endParaRPr>
          </a:p>
        </p:txBody>
      </p:sp>
      <p:sp>
        <p:nvSpPr>
          <p:cNvPr id="9" name="Овал 8"/>
          <p:cNvSpPr>
            <a:spLocks noChangeAspect="1"/>
          </p:cNvSpPr>
          <p:nvPr/>
        </p:nvSpPr>
        <p:spPr>
          <a:xfrm>
            <a:off x="496321" y="2564904"/>
            <a:ext cx="2313247" cy="1440000"/>
          </a:xfrm>
          <a:prstGeom prst="ellipse">
            <a:avLst/>
          </a:prstGeom>
          <a:solidFill>
            <a:srgbClr val="FFFF00"/>
          </a:solidFill>
          <a:ln w="31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>
                <a:latin typeface="Arial"/>
                <a:ea typeface="Calibri"/>
                <a:cs typeface="Times New Roman"/>
              </a:rPr>
              <a:t>Easter basket </a:t>
            </a:r>
            <a:endParaRPr lang="ru-RU" sz="3200" dirty="0">
              <a:effectLst/>
              <a:ea typeface="Calibri"/>
              <a:cs typeface="Times New Roman"/>
            </a:endParaRPr>
          </a:p>
        </p:txBody>
      </p:sp>
      <p:sp>
        <p:nvSpPr>
          <p:cNvPr id="10" name="Овал 9"/>
          <p:cNvSpPr>
            <a:spLocks noChangeAspect="1"/>
          </p:cNvSpPr>
          <p:nvPr/>
        </p:nvSpPr>
        <p:spPr>
          <a:xfrm>
            <a:off x="6084168" y="2564904"/>
            <a:ext cx="2313247" cy="1440000"/>
          </a:xfrm>
          <a:prstGeom prst="ellipse">
            <a:avLst/>
          </a:prstGeom>
          <a:solidFill>
            <a:srgbClr val="FFFF00"/>
          </a:solidFill>
          <a:ln w="31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1000"/>
              </a:spcAft>
            </a:pPr>
            <a:r>
              <a:rPr lang="en-US" sz="3200" b="1" dirty="0">
                <a:latin typeface="Arial"/>
                <a:ea typeface="Calibri"/>
                <a:cs typeface="Times New Roman"/>
              </a:rPr>
              <a:t>g</a:t>
            </a:r>
            <a:r>
              <a:rPr lang="en-US" sz="3200" b="1" dirty="0">
                <a:effectLst/>
                <a:latin typeface="Arial"/>
                <a:ea typeface="Calibri"/>
                <a:cs typeface="Times New Roman"/>
              </a:rPr>
              <a:t>o to</a:t>
            </a:r>
          </a:p>
          <a:p>
            <a:pPr algn="ctr">
              <a:spcAft>
                <a:spcPts val="1000"/>
              </a:spcAft>
            </a:pPr>
            <a:r>
              <a:rPr lang="en-US" sz="3200" b="1" dirty="0">
                <a:latin typeface="Arial"/>
                <a:ea typeface="Calibri"/>
                <a:cs typeface="Times New Roman"/>
              </a:rPr>
              <a:t>church</a:t>
            </a:r>
            <a:endParaRPr lang="ru-RU" sz="3200" dirty="0">
              <a:effectLst/>
              <a:ea typeface="Calibri"/>
              <a:cs typeface="Times New Roman"/>
            </a:endParaRPr>
          </a:p>
        </p:txBody>
      </p:sp>
      <p:sp>
        <p:nvSpPr>
          <p:cNvPr id="11" name="Овал 10"/>
          <p:cNvSpPr>
            <a:spLocks noChangeAspect="1"/>
          </p:cNvSpPr>
          <p:nvPr/>
        </p:nvSpPr>
        <p:spPr>
          <a:xfrm>
            <a:off x="395536" y="4901294"/>
            <a:ext cx="2313247" cy="1440000"/>
          </a:xfrm>
          <a:prstGeom prst="ellipse">
            <a:avLst/>
          </a:prstGeom>
          <a:solidFill>
            <a:srgbClr val="FFFF00"/>
          </a:solidFill>
          <a:ln w="31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1000"/>
              </a:spcAft>
            </a:pPr>
            <a:r>
              <a:rPr lang="en-US" sz="3200" b="1" dirty="0">
                <a:latin typeface="Arial" pitchFamily="34" charset="0"/>
                <a:ea typeface="Calibri"/>
                <a:cs typeface="Arial" pitchFamily="34" charset="0"/>
              </a:rPr>
              <a:t>t</a:t>
            </a:r>
            <a:r>
              <a:rPr lang="en-US" sz="3200" b="1" dirty="0">
                <a:effectLst/>
                <a:latin typeface="Arial" pitchFamily="34" charset="0"/>
                <a:ea typeface="Calibri"/>
                <a:cs typeface="Arial" pitchFamily="34" charset="0"/>
              </a:rPr>
              <a:t>hank God</a:t>
            </a:r>
            <a:endParaRPr lang="ru-RU" sz="3200" b="1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12" name="Овал 11"/>
          <p:cNvSpPr>
            <a:spLocks noChangeAspect="1"/>
          </p:cNvSpPr>
          <p:nvPr/>
        </p:nvSpPr>
        <p:spPr>
          <a:xfrm>
            <a:off x="3424237" y="4941168"/>
            <a:ext cx="2313247" cy="1440000"/>
          </a:xfrm>
          <a:prstGeom prst="ellipse">
            <a:avLst/>
          </a:prstGeom>
          <a:solidFill>
            <a:srgbClr val="FFFF00"/>
          </a:solidFill>
          <a:ln w="31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>
                <a:latin typeface="Arial"/>
                <a:ea typeface="Calibri"/>
                <a:cs typeface="Times New Roman"/>
              </a:rPr>
              <a:t>bless food</a:t>
            </a:r>
            <a:endParaRPr lang="ru-RU" sz="3200" dirty="0">
              <a:effectLst/>
              <a:ea typeface="Calibri"/>
              <a:cs typeface="Times New Roman"/>
            </a:endParaRPr>
          </a:p>
        </p:txBody>
      </p:sp>
      <p:sp>
        <p:nvSpPr>
          <p:cNvPr id="13" name="Овал 12"/>
          <p:cNvSpPr>
            <a:spLocks noChangeAspect="1"/>
          </p:cNvSpPr>
          <p:nvPr/>
        </p:nvSpPr>
        <p:spPr>
          <a:xfrm>
            <a:off x="6115162" y="4800235"/>
            <a:ext cx="2313247" cy="1440000"/>
          </a:xfrm>
          <a:prstGeom prst="ellipse">
            <a:avLst/>
          </a:prstGeom>
          <a:solidFill>
            <a:srgbClr val="FFFF00"/>
          </a:solidFill>
          <a:ln w="31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latin typeface="Arial"/>
                <a:ea typeface="Calibri"/>
                <a:cs typeface="Times New Roman"/>
              </a:rPr>
              <a:t>have a big dinner</a:t>
            </a:r>
            <a:endParaRPr lang="ru-RU" sz="240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40103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8" descr="https://ds02.infourok.ru/uploads/ex/09b9/000253a8-b8ff6771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13" name="Picture 4" descr="ÐÐ°ÑÑÐ¸Ð½ÐºÐ¸ Ð¿Ð¾ Ð·Ð°Ð¿ÑÐ¾ÑÑ Ð¿ÑÐ¾Ð´ÑÐºÑÐ¸ Ñ Ð²ÐµÐ»Ð¸ÐºÐ¾Ð´Ð½ÑÐ¾Ð¼Ñ ÐºÐ¾ÑÐ¸ÐºÑ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204864"/>
            <a:ext cx="4748804" cy="31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62554"/>
            <a:ext cx="1568900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2176304" y="1243892"/>
            <a:ext cx="62043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/>
              <a:t>- What’s in the basket?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609334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ÐÐ°ÑÑÐ¸Ð½ÐºÐ¸ Ð¿Ð¾ Ð·Ð°Ð¿ÑÐ¾ÑÑ Ð±Ð°Ð±ÐºÐ° Ð²ÐµÐ»Ð¸ÐºÐ¾Ð´Ð½Ñ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45" r="14348"/>
          <a:stretch/>
        </p:blipFill>
        <p:spPr bwMode="auto">
          <a:xfrm>
            <a:off x="2509335" y="299330"/>
            <a:ext cx="1724105" cy="14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 descr="ÐÐ°ÑÑÐ¸Ð½ÐºÐ¸ Ð¿Ð¾ Ð·Ð°Ð¿ÑÐ¾ÑÑ ÑÑÑÐ½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655" y="2131481"/>
            <a:ext cx="107659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ÐÐ°ÑÑÐ¸Ð½ÐºÐ¸ Ð¿Ð¾ Ð·Ð°Ð¿ÑÐ¾ÑÑ ÐºÐ¾Ð²Ð±Ð°ÑÐ° Ð´Ð¾Ð¼Ð°ÑÐ½Ñ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32" y="5127512"/>
            <a:ext cx="1680429" cy="12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ÐÐ¾ÑÐ¾Ð¶ÐµÐµ Ð¸Ð·Ð¾Ð±ÑÐ°Ð¶ÐµÐ½Ð¸Ðµ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1" r="14233"/>
          <a:stretch/>
        </p:blipFill>
        <p:spPr bwMode="auto">
          <a:xfrm>
            <a:off x="7228987" y="381942"/>
            <a:ext cx="1429380" cy="14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Ð¯Ðº ÑÐ¾Ð±Ð¸ÑÐ¸ Ð¿Ð¸ÑÐ°Ð½ÐºÑ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1" r="4702"/>
          <a:stretch/>
        </p:blipFill>
        <p:spPr bwMode="auto">
          <a:xfrm>
            <a:off x="4491547" y="350648"/>
            <a:ext cx="2177730" cy="14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2" descr="ÐÐ°ÑÑÐ¸Ð½ÐºÐ¸ Ð¿Ð¾ Ð·Ð°Ð¿ÑÐ¾ÑÑ ÑÐµÐ´Ð¸Ñ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422" y="5055512"/>
            <a:ext cx="1512198" cy="1296000"/>
          </a:xfrm>
          <a:prstGeom prst="rect">
            <a:avLst/>
          </a:prstGeom>
          <a:noFill/>
        </p:spPr>
      </p:pic>
      <p:pic>
        <p:nvPicPr>
          <p:cNvPr id="8" name="Рисунок 7" descr="ÐÐ¾ÑÐ¾Ð¶ÐµÐµ Ð¸Ð·Ð¾Ð±ÑÐ°Ð¶ÐµÐ½Ð¸Ðµ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655" y="4335512"/>
            <a:ext cx="1440000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ÐÐ°ÑÑÐ¸Ð½ÐºÐ¸ Ð¿Ð¾ Ð·Ð°Ð¿ÑÐ¾ÑÑ Ð¼Ð°ÑÐ»Ð¾ Ð´Ð¾Ð¼Ð°ÑÐ½ÐµÐµ Ð² Ð¿Ð°ÑÐºÐ°Ñ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77347"/>
            <a:ext cx="1440000" cy="1738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ÐÐ°ÑÑÐ¸Ð½ÐºÐ¸ Ð¿Ð¾ Ð·Ð°Ð¿ÑÐ¾ÑÑ Ð¿Ð°ÑÐºÐ°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2" t="5024" r="34152" b="4744"/>
          <a:stretch/>
        </p:blipFill>
        <p:spPr bwMode="auto">
          <a:xfrm>
            <a:off x="407543" y="298824"/>
            <a:ext cx="1363425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ÐÐ°ÑÑÐ¸Ð½ÐºÐ¸ Ð¿Ð¾ Ð·Ð°Ð¿ÑÐ¾ÑÑ ÑÐ²ÑÑÐºÐ¸ ÑÐµÑÐºÐ¾Ð²Ð½Ñ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43" t="7945" b="6326"/>
          <a:stretch/>
        </p:blipFill>
        <p:spPr bwMode="auto">
          <a:xfrm>
            <a:off x="457537" y="2350548"/>
            <a:ext cx="1322709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ÐÐ¾ÑÐ¾Ð¶ÐµÐµ Ð¸Ð·Ð¾Ð±ÑÐ°Ð¶ÐµÐ½Ð¸Ðµ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" t="6154" r="8076" b="8462"/>
          <a:stretch/>
        </p:blipFill>
        <p:spPr bwMode="auto">
          <a:xfrm>
            <a:off x="1898017" y="4726548"/>
            <a:ext cx="1433415" cy="14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4" descr="ÐÐ°ÑÑÐ¸Ð½ÐºÐ¸ Ð¿Ð¾ Ð·Ð°Ð¿ÑÐ¾ÑÑ Ð¿ÑÐ¾Ð´ÑÐºÑÐ¸ Ñ Ð²ÐµÐ»Ð¸ÐºÐ¾Ð´Ð½ÑÐ¾Ð¼Ñ ÐºÐ¾ÑÐ¸ÐºÑ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288" y="2350548"/>
            <a:ext cx="3561596" cy="23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679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s://ds02.infourok.ru/uploads/ex/09b9/000253a8-b8ff6771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347864" y="256332"/>
            <a:ext cx="41921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Arial" pitchFamily="34" charset="0"/>
                <a:cs typeface="Arial" pitchFamily="34" charset="0"/>
              </a:rPr>
              <a:t>Exercise</a:t>
            </a:r>
            <a:r>
              <a:rPr lang="ru-RU" sz="3200" b="1" dirty="0">
                <a:latin typeface="Arial" pitchFamily="34" charset="0"/>
                <a:cs typeface="Arial" pitchFamily="34" charset="0"/>
              </a:rPr>
              <a:t> 3,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page</a:t>
            </a:r>
            <a:r>
              <a:rPr lang="ru-RU" sz="3200" b="1" dirty="0">
                <a:latin typeface="Arial" pitchFamily="34" charset="0"/>
                <a:cs typeface="Arial" pitchFamily="34" charset="0"/>
              </a:rPr>
              <a:t> 215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63630" y="875589"/>
            <a:ext cx="604081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What do people make?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What do they cook?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What do they paint?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What do they put into the basket?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Where do people go?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What does each [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i:tʃ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] (</a:t>
            </a:r>
            <a:r>
              <a:rPr lang="uk-UA" sz="2400" b="1" dirty="0">
                <a:latin typeface="Arial" pitchFamily="34" charset="0"/>
                <a:cs typeface="Arial" pitchFamily="34" charset="0"/>
              </a:rPr>
              <a:t>кожна)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family  have?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345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s://ds02.infourok.ru/uploads/ex/09b9/000253a8-b8ff6771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03848" y="260648"/>
            <a:ext cx="38026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Exercise</a:t>
            </a:r>
            <a:r>
              <a:rPr lang="uk-UA" sz="2800" b="1" dirty="0">
                <a:latin typeface="Arial" pitchFamily="34" charset="0"/>
                <a:cs typeface="Arial" pitchFamily="34" charset="0"/>
              </a:rPr>
              <a:t> 1,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page</a:t>
            </a:r>
            <a:r>
              <a:rPr lang="uk-UA" sz="2800" b="1" dirty="0">
                <a:latin typeface="Arial" pitchFamily="34" charset="0"/>
                <a:cs typeface="Arial" pitchFamily="34" charset="0"/>
              </a:rPr>
              <a:t> 223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783868"/>
            <a:ext cx="6234424" cy="39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3991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11960" y="44624"/>
            <a:ext cx="4826995" cy="2376264"/>
          </a:xfrm>
        </p:spPr>
        <p:txBody>
          <a:bodyPr>
            <a:normAutofit/>
          </a:bodyPr>
          <a:lstStyle/>
          <a:p>
            <a:r>
              <a:rPr lang="ru-RU" altLang="zh-CN" sz="5400" b="1" dirty="0">
                <a:solidFill>
                  <a:srgbClr val="002060"/>
                </a:solidFill>
                <a:latin typeface="Berlin Sans FB Demi" panose="020E0802020502020306" pitchFamily="34" charset="0"/>
                <a:ea typeface="Arial Unicode MS" pitchFamily="34" charset="-122"/>
                <a:cs typeface="Arial Unicode MS" pitchFamily="34" charset="-122"/>
              </a:rPr>
              <a:t>5</a:t>
            </a:r>
            <a:endParaRPr lang="zh-CN" altLang="en-US" sz="5400" b="1" dirty="0">
              <a:solidFill>
                <a:srgbClr val="002060"/>
              </a:solidFill>
              <a:latin typeface="Berlin Sans FB Demi" panose="020E0802020502020306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610"/>
            <a:ext cx="9180513" cy="373949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17214" y="1335307"/>
            <a:ext cx="75632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Easter in England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87" y="3712888"/>
            <a:ext cx="9180513" cy="314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59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ÐÐ°ÑÑÐ¸Ð½ÐºÐ¸ Ð¿Ð¾ Ð·Ð°Ð¿ÑÐ¾ÑÑ easter cake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5" r="29999"/>
          <a:stretch/>
        </p:blipFill>
        <p:spPr bwMode="auto">
          <a:xfrm>
            <a:off x="212248" y="3789048"/>
            <a:ext cx="2593512" cy="216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4" descr="ÐÐ°ÑÑÐ¸Ð½ÐºÐ¸ Ð¿Ð¾ Ð·Ð°Ð¿ÑÐ¾ÑÑ hot cross buns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12816"/>
            <a:ext cx="2735999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ÐÐ°ÑÑÐ¸Ð½ÐºÐ¸ Ð¿Ð¾ Ð·Ð°Ð¿ÑÐ¾ÑÑ easter bunny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31" y="211505"/>
            <a:ext cx="2288566" cy="32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ÐÐ°ÑÑÐ¸Ð½ÐºÐ¸ Ð¿Ð¾ Ð·Ð°Ð¿ÑÐ¾ÑÑ easter bunny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20" t="12420" r="14448" b="12274"/>
          <a:stretch/>
        </p:blipFill>
        <p:spPr bwMode="auto">
          <a:xfrm>
            <a:off x="6496609" y="1538816"/>
            <a:ext cx="1746441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ÐÐ°ÑÑÐ¸Ð½ÐºÐ¸ Ð¿Ð¾ Ð·Ð°Ð¿ÑÐ¾ÑÑ chocolate eg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576" y="3787913"/>
            <a:ext cx="2123999" cy="21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1" descr="202355"/>
          <p:cNvPicPr>
            <a:picLocks noChangeAspect="1" noChangeArrowheads="1"/>
          </p:cNvPicPr>
          <p:nvPr/>
        </p:nvPicPr>
        <p:blipFill>
          <a:blip r:embed="rId11" cstate="print"/>
          <a:srcRect t="10771" b="11339"/>
          <a:stretch>
            <a:fillRect/>
          </a:stretch>
        </p:blipFill>
        <p:spPr bwMode="auto">
          <a:xfrm>
            <a:off x="2811525" y="2781048"/>
            <a:ext cx="3703218" cy="32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8348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32" y="1105317"/>
            <a:ext cx="9115535" cy="6156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uk-UA" sz="3200" b="1" dirty="0">
                <a:latin typeface="Arial" pitchFamily="34" charset="0"/>
                <a:cs typeface="Arial" pitchFamily="34" charset="0"/>
              </a:rPr>
              <a:t>Великдень є велике свято в  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  <a:p>
            <a:endParaRPr lang="en-US" sz="32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uk-UA" sz="3200" b="1" dirty="0">
                <a:latin typeface="Arial" pitchFamily="34" charset="0"/>
                <a:cs typeface="Arial" pitchFamily="34" charset="0"/>
              </a:rPr>
              <a:t>2) Ми печемо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              </a:t>
            </a:r>
            <a:r>
              <a:rPr lang="uk-UA" sz="3200" b="1" dirty="0">
                <a:latin typeface="Arial" pitchFamily="34" charset="0"/>
                <a:cs typeface="Arial" pitchFamily="34" charset="0"/>
              </a:rPr>
              <a:t>(солодкий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3200" b="1" dirty="0" err="1">
                <a:latin typeface="Arial" pitchFamily="34" charset="0"/>
                <a:cs typeface="Arial" pitchFamily="34" charset="0"/>
              </a:rPr>
              <a:t>Великод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-</a:t>
            </a:r>
          </a:p>
          <a:p>
            <a:pPr>
              <a:lnSpc>
                <a:spcPct val="150000"/>
              </a:lnSpc>
            </a:pPr>
            <a:r>
              <a:rPr lang="uk-UA" sz="3200" b="1" dirty="0">
                <a:latin typeface="Arial" pitchFamily="34" charset="0"/>
                <a:cs typeface="Arial" pitchFamily="34" charset="0"/>
              </a:rPr>
              <a:t>ній хліб) і розфарбовуємо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uk-UA" sz="3200" b="1" dirty="0">
                <a:latin typeface="Arial" pitchFamily="34" charset="0"/>
                <a:cs typeface="Arial" pitchFamily="34" charset="0"/>
              </a:rPr>
              <a:t>3) У Великодню неділю люди йдуть до  дякують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          </a:t>
            </a:r>
            <a:r>
              <a:rPr lang="uk-UA" sz="3200" b="1" dirty="0">
                <a:latin typeface="Arial" pitchFamily="34" charset="0"/>
                <a:cs typeface="Arial" pitchFamily="34" charset="0"/>
              </a:rPr>
              <a:t>і освячують їжу у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uk-UA" sz="3200" b="1" dirty="0">
                <a:latin typeface="Arial" pitchFamily="34" charset="0"/>
                <a:cs typeface="Arial" pitchFamily="34" charset="0"/>
              </a:rPr>
              <a:t> 4) Потім 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            </a:t>
            </a:r>
            <a:r>
              <a:rPr lang="uk-UA" sz="3200" b="1" dirty="0">
                <a:latin typeface="Arial" pitchFamily="34" charset="0"/>
                <a:cs typeface="Arial" pitchFamily="34" charset="0"/>
              </a:rPr>
              <a:t>зазвичай влаштовує (має) великий святковий обід.</a:t>
            </a:r>
          </a:p>
          <a:p>
            <a:pPr>
              <a:lnSpc>
                <a:spcPct val="150000"/>
              </a:lnSpc>
            </a:pP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1" t="3486" r="7497" b="16018"/>
          <a:stretch/>
        </p:blipFill>
        <p:spPr bwMode="auto">
          <a:xfrm>
            <a:off x="1934759" y="4171388"/>
            <a:ext cx="952042" cy="10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comps.canstockphoto.com/can-stock-photo_csp0678871.jpg"/>
          <p:cNvPicPr>
            <a:picLocks noChangeAspect="1" noChangeArrowheads="1"/>
          </p:cNvPicPr>
          <p:nvPr/>
        </p:nvPicPr>
        <p:blipFill>
          <a:blip r:embed="rId3" cstate="print"/>
          <a:srcRect b="3491"/>
          <a:stretch>
            <a:fillRect/>
          </a:stretch>
        </p:blipFill>
        <p:spPr bwMode="auto">
          <a:xfrm>
            <a:off x="8017044" y="3301317"/>
            <a:ext cx="970162" cy="1152000"/>
          </a:xfrm>
          <a:prstGeom prst="rect">
            <a:avLst/>
          </a:prstGeom>
          <a:noFill/>
        </p:spPr>
      </p:pic>
      <p:pic>
        <p:nvPicPr>
          <p:cNvPr id="9" name="Picture 2" descr="ÐÐ°ÑÑÐ¸Ð½ÐºÐ¸ Ð¿Ð¾ Ð·Ð°Ð¿ÑÐ¾ÑÑ ÑÑÑÐµÑÐº basket Ð¼Ð°Ð»ÑÐ½Ð¾Ðº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048" l="14111" r="844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974" r="12976"/>
          <a:stretch/>
        </p:blipFill>
        <p:spPr bwMode="auto">
          <a:xfrm>
            <a:off x="6659148" y="4205983"/>
            <a:ext cx="856725" cy="108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2" descr="ÐÐ°ÑÑÐ¸Ð½ÐºÐ¸ Ð¿Ð¾ Ð·Ð°Ð¿ÑÐ¾ÑÑ ÑÐºÑÐ°ÑÐ½Ð°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10" y="934565"/>
            <a:ext cx="1476934" cy="10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ÐÐ°ÑÑÐ¸Ð½ÐºÐ¸ Ð¿Ð¾ Ð·Ð°Ð¿ÑÐ¾ÑÑ Ð¿Ð°ÑÐºÐ¸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896" y="2041125"/>
            <a:ext cx="1404982" cy="10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9" t="5689" r="2741" b="35624"/>
          <a:stretch/>
        </p:blipFill>
        <p:spPr bwMode="auto">
          <a:xfrm>
            <a:off x="1933888" y="5173532"/>
            <a:ext cx="1584177" cy="737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5" descr="http://cdn1-blog.hwtm.com/wp-content/uploads/2010/10/easteregg_decorating_1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523778" y="2869317"/>
            <a:ext cx="1214196" cy="86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617158D-27A9-4094-B532-E738CC6A6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235" y="0"/>
            <a:ext cx="5319957" cy="1143000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Домашня робота:</a:t>
            </a:r>
          </a:p>
        </p:txBody>
      </p:sp>
    </p:spTree>
    <p:extLst>
      <p:ext uri="{BB962C8B-B14F-4D97-AF65-F5344CB8AC3E}">
        <p14:creationId xmlns:p14="http://schemas.microsoft.com/office/powerpoint/2010/main" val="3874467446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1252</TotalTime>
  <Words>259</Words>
  <Application>Microsoft Office PowerPoint</Application>
  <PresentationFormat>Экран (4:3)</PresentationFormat>
  <Paragraphs>81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Arial Black</vt:lpstr>
      <vt:lpstr>Berlin Sans FB Demi</vt:lpstr>
      <vt:lpstr>Georgia</vt:lpstr>
      <vt:lpstr>Trebuchet MS</vt:lpstr>
      <vt:lpstr>Wingdings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5</vt:lpstr>
      <vt:lpstr>Презентация PowerPoint</vt:lpstr>
      <vt:lpstr>Домашня робота: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Natalia Oros</cp:lastModifiedBy>
  <cp:revision>57</cp:revision>
  <dcterms:created xsi:type="dcterms:W3CDTF">2016-07-15T05:07:19Z</dcterms:created>
  <dcterms:modified xsi:type="dcterms:W3CDTF">2022-01-23T18:28:02Z</dcterms:modified>
</cp:coreProperties>
</file>