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9" r:id="rId2"/>
    <p:sldId id="262" r:id="rId3"/>
    <p:sldId id="283" r:id="rId4"/>
    <p:sldId id="258" r:id="rId5"/>
    <p:sldId id="266" r:id="rId6"/>
    <p:sldId id="278" r:id="rId7"/>
    <p:sldId id="292" r:id="rId8"/>
    <p:sldId id="290" r:id="rId9"/>
    <p:sldId id="293" r:id="rId10"/>
    <p:sldId id="291" r:id="rId11"/>
    <p:sldId id="284" r:id="rId12"/>
    <p:sldId id="285" r:id="rId13"/>
    <p:sldId id="264" r:id="rId14"/>
    <p:sldId id="280" r:id="rId15"/>
    <p:sldId id="286" r:id="rId16"/>
    <p:sldId id="261" r:id="rId17"/>
    <p:sldId id="265" r:id="rId18"/>
    <p:sldId id="263" r:id="rId19"/>
    <p:sldId id="295" r:id="rId20"/>
    <p:sldId id="287" r:id="rId21"/>
    <p:sldId id="297" r:id="rId22"/>
    <p:sldId id="296" r:id="rId23"/>
    <p:sldId id="298" r:id="rId24"/>
    <p:sldId id="299" r:id="rId25"/>
    <p:sldId id="306" r:id="rId26"/>
    <p:sldId id="300" r:id="rId27"/>
    <p:sldId id="301" r:id="rId28"/>
    <p:sldId id="302" r:id="rId29"/>
    <p:sldId id="303" r:id="rId30"/>
    <p:sldId id="304" r:id="rId31"/>
    <p:sldId id="305" r:id="rId32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4C4937-C4A7-45B2-861C-7FEE4D8B9DB0}" type="datetimeFigureOut">
              <a:rPr lang="ru-RU" smtClean="0"/>
              <a:pPr/>
              <a:t>21.01.2022</a:t>
            </a:fld>
            <a:endParaRPr lang="ru-RU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DF44E6-F205-4A73-8B32-D490C94FAD8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21.01.2022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21.01.2022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21.01.2022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21.01.2022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21.01.2022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21.01.2022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21.01.2022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21.01.2022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рисунк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21.01.2022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напис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21.01.2022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напису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21.01.2022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3959E6-847B-4937-8C3D-49CDB5BA4EF3}" type="datetimeFigureOut">
              <a:rPr lang="uk-UA" smtClean="0"/>
              <a:pPr/>
              <a:t>21.01.2022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BD255C-740D-4BFE-A60D-37750E3706AB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Админ\Pictures\2fons.ru-3804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57158" y="6215082"/>
            <a:ext cx="842968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900" b="1" dirty="0" smtClean="0">
                <a:solidFill>
                  <a:schemeClr val="bg1"/>
                </a:solidFill>
                <a:latin typeface="Monotype Corsiva" pitchFamily="66" charset="0"/>
              </a:rPr>
              <a:t> Презентація </a:t>
            </a:r>
            <a:r>
              <a:rPr lang="uk-UA" sz="1900" b="1" dirty="0" err="1" smtClean="0">
                <a:solidFill>
                  <a:schemeClr val="bg1"/>
                </a:solidFill>
                <a:latin typeface="Monotype Corsiva" pitchFamily="66" charset="0"/>
              </a:rPr>
              <a:t>Дорох</a:t>
            </a:r>
            <a:r>
              <a:rPr lang="uk-UA" sz="1900" b="1" dirty="0" smtClean="0">
                <a:solidFill>
                  <a:schemeClr val="bg1"/>
                </a:solidFill>
                <a:latin typeface="Monotype Corsiva" pitchFamily="66" charset="0"/>
              </a:rPr>
              <a:t> Г.В. – учителя зарубіжної літератури ЗШ </a:t>
            </a:r>
            <a:r>
              <a:rPr lang="uk-UA" sz="1900" b="1" dirty="0" err="1" smtClean="0">
                <a:solidFill>
                  <a:schemeClr val="bg1"/>
                </a:solidFill>
                <a:latin typeface="Monotype Corsiva" pitchFamily="66" charset="0"/>
              </a:rPr>
              <a:t>І-ІІІст</a:t>
            </a:r>
            <a:r>
              <a:rPr lang="uk-UA" sz="1900" b="1" dirty="0" smtClean="0">
                <a:solidFill>
                  <a:schemeClr val="bg1"/>
                </a:solidFill>
                <a:latin typeface="Monotype Corsiva" pitchFamily="66" charset="0"/>
              </a:rPr>
              <a:t>. №20 </a:t>
            </a:r>
            <a:r>
              <a:rPr lang="uk-UA" sz="1900" b="1" dirty="0" err="1" smtClean="0">
                <a:solidFill>
                  <a:schemeClr val="bg1"/>
                </a:solidFill>
                <a:latin typeface="Monotype Corsiva" pitchFamily="66" charset="0"/>
              </a:rPr>
              <a:t>м.Вінниці</a:t>
            </a:r>
            <a:endParaRPr lang="ru-RU" sz="1900" b="1" dirty="0">
              <a:solidFill>
                <a:schemeClr val="bg1"/>
              </a:solidFill>
              <a:latin typeface="Monotype Corsiva" pitchFamily="66" charset="0"/>
            </a:endParaRPr>
          </a:p>
        </p:txBody>
      </p:sp>
      <p:pic>
        <p:nvPicPr>
          <p:cNvPr id="5" name="Picture 13" descr="C:\Users\Админ\Pictures\Pictures\Рамки 1\122028304_1492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Прямокутник 7"/>
          <p:cNvSpPr/>
          <p:nvPr/>
        </p:nvSpPr>
        <p:spPr>
          <a:xfrm>
            <a:off x="2786050" y="1285860"/>
            <a:ext cx="60007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О.С Пушкін народився</a:t>
            </a:r>
          </a:p>
          <a:p>
            <a:pPr algn="ctr"/>
            <a:r>
              <a:rPr lang="uk-UA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6 червня 1799 року</a:t>
            </a:r>
          </a:p>
          <a:p>
            <a:pPr algn="ctr"/>
            <a:r>
              <a:rPr lang="uk-UA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в Москві на Німецькій вулиці.</a:t>
            </a:r>
            <a:endParaRPr lang="ru-RU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7174" name="Picture 6" descr="C:\Users\Админ\Pictures\Рисунок132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500042"/>
            <a:ext cx="2730329" cy="2905980"/>
          </a:xfrm>
          <a:prstGeom prst="rect">
            <a:avLst/>
          </a:prstGeom>
          <a:noFill/>
        </p:spPr>
      </p:pic>
      <p:pic>
        <p:nvPicPr>
          <p:cNvPr id="23560" name="Picture 8" descr="Москва, Бауманская (бывш. Немецкая) улица, (Гравюра 1899)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29124" y="3143248"/>
            <a:ext cx="4069680" cy="2857520"/>
          </a:xfrm>
          <a:prstGeom prst="rect">
            <a:avLst/>
          </a:prstGeom>
          <a:noFill/>
        </p:spPr>
      </p:pic>
      <p:pic>
        <p:nvPicPr>
          <p:cNvPr id="23558" name="Picture 6" descr="http://boombob.ru/img/picture/Jul/10/211e06a0512829d7815bb95fec1d5110/9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596" y="2857496"/>
            <a:ext cx="4286280" cy="3643338"/>
          </a:xfrm>
          <a:prstGeom prst="rect">
            <a:avLst/>
          </a:prstGeom>
          <a:noFill/>
        </p:spPr>
      </p:pic>
      <p:sp>
        <p:nvSpPr>
          <p:cNvPr id="11" name="Прямокутник 10"/>
          <p:cNvSpPr/>
          <p:nvPr/>
        </p:nvSpPr>
        <p:spPr>
          <a:xfrm>
            <a:off x="4357686" y="357166"/>
            <a:ext cx="29754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ookman Old Style" pitchFamily="18" charset="0"/>
              </a:rPr>
              <a:t>Москва</a:t>
            </a:r>
            <a:endParaRPr lang="uk-UA" sz="5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6" dur="2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:\Users\Админ\Pictures\Рисунок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928670"/>
            <a:ext cx="2581460" cy="3214710"/>
          </a:xfrm>
          <a:prstGeom prst="rect">
            <a:avLst/>
          </a:prstGeom>
          <a:noFill/>
        </p:spPr>
      </p:pic>
      <p:sp>
        <p:nvSpPr>
          <p:cNvPr id="3" name="Прямокутник 2"/>
          <p:cNvSpPr/>
          <p:nvPr/>
        </p:nvSpPr>
        <p:spPr>
          <a:xfrm>
            <a:off x="2428860" y="500042"/>
            <a:ext cx="6341801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2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Батько,</a:t>
            </a:r>
            <a:r>
              <a:rPr lang="uk-UA" sz="28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Сергій Львович Пушкін</a:t>
            </a:r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, </a:t>
            </a:r>
          </a:p>
          <a:p>
            <a:pPr algn="ctr"/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відставний майор.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500034" y="4143380"/>
            <a:ext cx="64294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Рід Пушкіних належав до старовинного дворянського роду, що брав свій початок у XIII столітті. Його бабуся походила з роду </a:t>
            </a:r>
            <a:r>
              <a:rPr lang="uk-UA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Ржевських</a:t>
            </a:r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, відомого ще з часів Київської Русі.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2857488" y="1500174"/>
            <a:ext cx="60007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Він був високоосвіченою людиною: досконало володів французькою мовою, мав велику бібліотеку, знав напам’ять безліч поезій та умів їх гарно декламувати, сам писав вірші, любив театр, музику. 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37890" name="Picture 2" descr="http://www.svrt.ru/geraldica/img/0001-pushkin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6512" y="3857628"/>
            <a:ext cx="2423222" cy="24287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кутник 4"/>
          <p:cNvSpPr/>
          <p:nvPr/>
        </p:nvSpPr>
        <p:spPr>
          <a:xfrm>
            <a:off x="428596" y="500042"/>
            <a:ext cx="528638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Мати</a:t>
            </a:r>
            <a:r>
              <a:rPr lang="uk-UA" sz="2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, </a:t>
            </a:r>
            <a:r>
              <a:rPr lang="uk-UA" sz="28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Надія Осипівна</a:t>
            </a:r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, була онукою Абрама Петровича Ганнібала, хрещеника й вихованця Петра I, </a:t>
            </a:r>
          </a:p>
          <a:p>
            <a:pPr algn="ctr"/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«арапа Петра Великого». 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1029" name="Picture 5" descr="C:\Users\Админ\Pictures\Рисунок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15074" y="357166"/>
            <a:ext cx="2334368" cy="278608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71472" y="5214950"/>
            <a:ext cx="21194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Абрам Петрович</a:t>
            </a:r>
          </a:p>
          <a:p>
            <a:pPr algn="ctr"/>
            <a:r>
              <a:rPr lang="uk-U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Ганнібал</a:t>
            </a:r>
            <a:endParaRPr lang="ru-RU" dirty="0">
              <a:latin typeface="Bookman Old Style" pitchFamily="18" charset="0"/>
            </a:endParaRPr>
          </a:p>
        </p:txBody>
      </p:sp>
      <p:sp>
        <p:nvSpPr>
          <p:cNvPr id="8" name="Прямокутник 7"/>
          <p:cNvSpPr/>
          <p:nvPr/>
        </p:nvSpPr>
        <p:spPr>
          <a:xfrm>
            <a:off x="3286116" y="5572140"/>
            <a:ext cx="21431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Іван Абрамович</a:t>
            </a:r>
          </a:p>
          <a:p>
            <a:pPr algn="ctr"/>
            <a:r>
              <a:rPr lang="uk-U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Ганнібал</a:t>
            </a:r>
            <a:endParaRPr lang="ru-RU" dirty="0">
              <a:latin typeface="Bookman Old Style" pitchFamily="18" charset="0"/>
            </a:endParaRPr>
          </a:p>
        </p:txBody>
      </p:sp>
      <p:sp>
        <p:nvSpPr>
          <p:cNvPr id="9" name="Прямокутник 8"/>
          <p:cNvSpPr/>
          <p:nvPr/>
        </p:nvSpPr>
        <p:spPr>
          <a:xfrm>
            <a:off x="5786446" y="5572140"/>
            <a:ext cx="227177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Марія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 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Олексіївна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 </a:t>
            </a:r>
          </a:p>
          <a:p>
            <a:pPr algn="ctr"/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Пушкина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12" name="Picture 2" descr="http://peremeny.ru/UserFiles/Image/narrativ/Push/Ganiba.jpg"/>
          <p:cNvPicPr>
            <a:picLocks noChangeAspect="1" noChangeArrowheads="1"/>
          </p:cNvPicPr>
          <p:nvPr/>
        </p:nvPicPr>
        <p:blipFill>
          <a:blip r:embed="rId3">
            <a:lum bright="10000" contrast="20000"/>
          </a:blip>
          <a:srcRect r="66667"/>
          <a:stretch>
            <a:fillRect/>
          </a:stretch>
        </p:blipFill>
        <p:spPr bwMode="auto">
          <a:xfrm>
            <a:off x="571472" y="2643182"/>
            <a:ext cx="1928826" cy="238125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</p:pic>
      <p:pic>
        <p:nvPicPr>
          <p:cNvPr id="13" name="Picture 2" descr="http://peremeny.ru/UserFiles/Image/narrativ/Push/Ganiba.jpg"/>
          <p:cNvPicPr>
            <a:picLocks noChangeAspect="1" noChangeArrowheads="1"/>
          </p:cNvPicPr>
          <p:nvPr/>
        </p:nvPicPr>
        <p:blipFill>
          <a:blip r:embed="rId3"/>
          <a:srcRect l="33333" r="33333"/>
          <a:stretch>
            <a:fillRect/>
          </a:stretch>
        </p:blipFill>
        <p:spPr bwMode="auto">
          <a:xfrm>
            <a:off x="3286116" y="3143248"/>
            <a:ext cx="1928826" cy="238125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</p:pic>
      <p:pic>
        <p:nvPicPr>
          <p:cNvPr id="14" name="Picture 3" descr="D:\Мої документи\Плани і презентації. Зарубіжна література\7 клас\5.Дружба і кохання\Пушкін\ілюстрації\fef8636bf36a.jpg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5786446" y="3143248"/>
            <a:ext cx="2000264" cy="2409826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/>
          <p:cNvSpPr/>
          <p:nvPr/>
        </p:nvSpPr>
        <p:spPr>
          <a:xfrm>
            <a:off x="500034" y="785794"/>
            <a:ext cx="821537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Дитинство поета пройшло у Москві та Захаровому, помісті бабусі Марії Олександрівни Ганнібал. 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6146" name="Picture 2" descr="D:\Мої документи\Плани і презентації. Зарубіжна література\7 клас\5.Дружба і кохання\Пушкін\ілюстрації\03.jpg"/>
          <p:cNvPicPr>
            <a:picLocks noChangeAspect="1" noChangeArrowheads="1"/>
          </p:cNvPicPr>
          <p:nvPr/>
        </p:nvPicPr>
        <p:blipFill>
          <a:blip r:embed="rId2"/>
          <a:srcRect l="18519" r="16667"/>
          <a:stretch>
            <a:fillRect/>
          </a:stretch>
        </p:blipFill>
        <p:spPr bwMode="auto">
          <a:xfrm>
            <a:off x="6643702" y="1571612"/>
            <a:ext cx="2021173" cy="2286016"/>
          </a:xfrm>
          <a:prstGeom prst="ellipse">
            <a:avLst/>
          </a:prstGeom>
          <a:ln w="57150" cap="rnd">
            <a:solidFill>
              <a:schemeClr val="bg1">
                <a:lumMod val="9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1507" name="Picture 3" descr="C:\Users\Админ\Pictures\953050.png"/>
          <p:cNvPicPr>
            <a:picLocks noChangeAspect="1" noChangeArrowheads="1"/>
          </p:cNvPicPr>
          <p:nvPr/>
        </p:nvPicPr>
        <p:blipFill>
          <a:blip r:embed="rId3"/>
          <a:srcRect l="862" b="8287"/>
          <a:stretch>
            <a:fillRect/>
          </a:stretch>
        </p:blipFill>
        <p:spPr bwMode="auto">
          <a:xfrm>
            <a:off x="500034" y="2786058"/>
            <a:ext cx="8215370" cy="3429024"/>
          </a:xfrm>
          <a:prstGeom prst="rect">
            <a:avLst/>
          </a:prstGeom>
          <a:noFill/>
        </p:spPr>
      </p:pic>
      <p:sp>
        <p:nvSpPr>
          <p:cNvPr id="6" name="Прямокутник 5"/>
          <p:cNvSpPr/>
          <p:nvPr/>
        </p:nvSpPr>
        <p:spPr>
          <a:xfrm>
            <a:off x="428596" y="1571612"/>
            <a:ext cx="61436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Саме їй та няньці Орині Родіонівні маленький Олександр зобов’язаний першими яскравими враженнями від російських народних казок.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9" name="Прямокутник 8"/>
          <p:cNvSpPr/>
          <p:nvPr/>
        </p:nvSpPr>
        <p:spPr>
          <a:xfrm>
            <a:off x="3000364" y="214290"/>
            <a:ext cx="298992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44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ookman Old Style" pitchFamily="18" charset="0"/>
              </a:rPr>
              <a:t>Захарово</a:t>
            </a:r>
            <a:endParaRPr lang="uk-UA" sz="4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3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5" name="Picture 5" descr="C:\Users\Админ\Pictures\Рисунок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857232"/>
            <a:ext cx="8313737" cy="5346700"/>
          </a:xfrm>
          <a:prstGeom prst="rect">
            <a:avLst/>
          </a:prstGeom>
          <a:noFill/>
        </p:spPr>
      </p:pic>
      <p:sp>
        <p:nvSpPr>
          <p:cNvPr id="7" name="Прямокутник 6"/>
          <p:cNvSpPr/>
          <p:nvPr/>
        </p:nvSpPr>
        <p:spPr>
          <a:xfrm>
            <a:off x="1142976" y="285728"/>
            <a:ext cx="656301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ookman Old Style" pitchFamily="18" charset="0"/>
              </a:rPr>
              <a:t>Санкт-Петербург</a:t>
            </a:r>
          </a:p>
          <a:p>
            <a:pPr algn="ctr"/>
            <a:r>
              <a:rPr lang="uk-UA" sz="3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ookman Old Style" pitchFamily="18" charset="0"/>
              </a:rPr>
              <a:t>Царськосельський</a:t>
            </a:r>
            <a:r>
              <a:rPr lang="uk-UA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ookman Old Style" pitchFamily="18" charset="0"/>
              </a:rPr>
              <a:t> ліцей</a:t>
            </a:r>
            <a:endParaRPr lang="uk-UA" sz="3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8" name="Прямокутник 7"/>
          <p:cNvSpPr/>
          <p:nvPr/>
        </p:nvSpPr>
        <p:spPr>
          <a:xfrm>
            <a:off x="357158" y="1428736"/>
            <a:ext cx="835824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Влітку 1811 року дванадцятирічного Олександра віддали до </a:t>
            </a:r>
            <a:r>
              <a:rPr lang="uk-UA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Царськосельського</a:t>
            </a:r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 Ліцею — закритого навчального закладу для дітей дворян, яких мали підготувати для державної служби. 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 descr="C:\Documents and Settings\Владелец\Рабочий стол\Лицей\высочайш.грасрта,дарованная лицею александ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12" y="3071810"/>
            <a:ext cx="3262596" cy="3161151"/>
          </a:xfrm>
          <a:prstGeom prst="rect">
            <a:avLst/>
          </a:prstGeom>
          <a:ln w="38100">
            <a:solidFill>
              <a:schemeClr val="bg1">
                <a:lumMod val="95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357158" y="500042"/>
            <a:ext cx="585794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7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Ідея створення Ліцею належала видатному державному діячеві, головному  радникові імператора </a:t>
            </a:r>
          </a:p>
          <a:p>
            <a:pPr algn="ctr"/>
            <a:r>
              <a:rPr lang="uk-UA" sz="27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М.М. </a:t>
            </a:r>
            <a:r>
              <a:rPr lang="uk-UA" sz="27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Сперанському</a:t>
            </a:r>
            <a:r>
              <a:rPr lang="uk-UA" sz="27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. </a:t>
            </a:r>
          </a:p>
          <a:p>
            <a:pPr algn="ctr"/>
            <a:r>
              <a:rPr lang="uk-UA" sz="27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Він став автором програми нової школи.</a:t>
            </a:r>
            <a:endParaRPr lang="ru-RU" sz="27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072198" y="4572008"/>
            <a:ext cx="25717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Височайша грамота, дарована Імператорському </a:t>
            </a:r>
            <a:r>
              <a:rPr lang="uk-UA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Царскосельському</a:t>
            </a:r>
            <a:r>
              <a:rPr lang="uk-UA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Ліцею Олександром І</a:t>
            </a:r>
            <a:endParaRPr lang="ru-RU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1026" name="Picture 2" descr="C:\Users\Админ\Pictures\Рисунок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60" y="428604"/>
            <a:ext cx="3289300" cy="3302000"/>
          </a:xfrm>
          <a:prstGeom prst="rect">
            <a:avLst/>
          </a:prstGeom>
          <a:noFill/>
        </p:spPr>
      </p:pic>
      <p:pic>
        <p:nvPicPr>
          <p:cNvPr id="1027" name="Picture 3" descr="C:\Users\Админ\Pictures\Рисунок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2500306"/>
            <a:ext cx="4071966" cy="40719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9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кутник 2"/>
          <p:cNvSpPr/>
          <p:nvPr/>
        </p:nvSpPr>
        <p:spPr>
          <a:xfrm>
            <a:off x="2928926" y="1071546"/>
            <a:ext cx="5929354" cy="1612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ru-RU" sz="28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Василь Федорович </a:t>
            </a:r>
            <a:r>
              <a:rPr lang="ru-RU" sz="2800" u="sng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Маліновський</a:t>
            </a:r>
            <a:r>
              <a:rPr lang="ru-RU" sz="28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 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Перший директор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Царскосельського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 лицею (1811 — 1814). 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  <a:cs typeface="Arial" pitchFamily="34" charset="0"/>
            </a:endParaRP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ад'юнкт-професор моральних і політичних наук у Царьскосільському </a:t>
            </a:r>
            <a:r>
              <a:rPr kumimoji="0" lang="ru-RU" sz="900" b="1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ліцеї</a:t>
            </a:r>
            <a:r>
              <a:rPr kumimoji="0" lang="ru-RU" sz="9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. Улюблений </a:t>
            </a:r>
            <a:r>
              <a:rPr kumimoji="0" lang="ru-RU" sz="900" b="1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викладач</a:t>
            </a:r>
            <a:r>
              <a:rPr kumimoji="0" lang="ru-RU" sz="9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 перших ліцеїстів </a:t>
            </a:r>
            <a:r>
              <a:rPr kumimoji="0" 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Прямокутник 16"/>
          <p:cNvSpPr/>
          <p:nvPr/>
        </p:nvSpPr>
        <p:spPr>
          <a:xfrm>
            <a:off x="571472" y="3714752"/>
            <a:ext cx="50786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u="sng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Єгор</a:t>
            </a:r>
            <a:r>
              <a:rPr lang="ru-RU" sz="28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Антонович </a:t>
            </a:r>
            <a:r>
              <a:rPr lang="ru-RU" sz="2800" u="sng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Енгельгардт</a:t>
            </a:r>
            <a:endParaRPr lang="ru-RU" sz="2800" u="sng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8" name="Прямокутник 17"/>
          <p:cNvSpPr/>
          <p:nvPr/>
        </p:nvSpPr>
        <p:spPr>
          <a:xfrm>
            <a:off x="785786" y="4286256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Директор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Царскосельського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 лицею (1814 — 1823). </a:t>
            </a:r>
          </a:p>
        </p:txBody>
      </p:sp>
      <p:sp>
        <p:nvSpPr>
          <p:cNvPr id="19" name="Прямокутник 18"/>
          <p:cNvSpPr/>
          <p:nvPr/>
        </p:nvSpPr>
        <p:spPr>
          <a:xfrm>
            <a:off x="1000100" y="5357826"/>
            <a:ext cx="67151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Саме він подарував всім випускникам першого випуску чавунні каблучки – символ непереборної дружби і пам’яті.</a:t>
            </a:r>
            <a:endParaRPr lang="ru-RU" i="1" dirty="0">
              <a:solidFill>
                <a:srgbClr val="FFFF00"/>
              </a:solidFill>
            </a:endParaRPr>
          </a:p>
        </p:txBody>
      </p:sp>
      <p:sp>
        <p:nvSpPr>
          <p:cNvPr id="13" name="Прямокутник 12"/>
          <p:cNvSpPr/>
          <p:nvPr/>
        </p:nvSpPr>
        <p:spPr>
          <a:xfrm>
            <a:off x="1714480" y="357166"/>
            <a:ext cx="6429420" cy="70788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4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ookman Old Style" pitchFamily="18" charset="0"/>
              </a:rPr>
              <a:t>Керівники Ліцею</a:t>
            </a:r>
            <a:endParaRPr lang="uk-UA" sz="4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8195" name="Picture 3" descr="C:\Users\Админ\Pictures\36.png"/>
          <p:cNvPicPr>
            <a:picLocks noChangeAspect="1" noChangeArrowheads="1"/>
          </p:cNvPicPr>
          <p:nvPr/>
        </p:nvPicPr>
        <p:blipFill>
          <a:blip r:embed="rId2"/>
          <a:srcRect r="27343" b="15624"/>
          <a:stretch>
            <a:fillRect/>
          </a:stretch>
        </p:blipFill>
        <p:spPr bwMode="auto">
          <a:xfrm>
            <a:off x="428596" y="785794"/>
            <a:ext cx="2645190" cy="2928958"/>
          </a:xfrm>
          <a:prstGeom prst="rect">
            <a:avLst/>
          </a:prstGeom>
          <a:noFill/>
        </p:spPr>
      </p:pic>
      <p:pic>
        <p:nvPicPr>
          <p:cNvPr id="8196" name="Picture 4" descr="C:\Users\Админ\Pictures\8.png"/>
          <p:cNvPicPr>
            <a:picLocks noChangeAspect="1" noChangeArrowheads="1"/>
          </p:cNvPicPr>
          <p:nvPr/>
        </p:nvPicPr>
        <p:blipFill>
          <a:blip r:embed="rId3"/>
          <a:srcRect r="38732" b="23882"/>
          <a:stretch>
            <a:fillRect/>
          </a:stretch>
        </p:blipFill>
        <p:spPr bwMode="auto">
          <a:xfrm>
            <a:off x="5929322" y="2143116"/>
            <a:ext cx="2714644" cy="32861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8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кутник 5"/>
          <p:cNvSpPr/>
          <p:nvPr/>
        </p:nvSpPr>
        <p:spPr>
          <a:xfrm>
            <a:off x="500034" y="1142984"/>
            <a:ext cx="60821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u="sng" dirty="0" err="1" smtClean="0">
                <a:ln w="18415" cmpd="sng">
                  <a:solidFill>
                    <a:schemeClr val="accent3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Олександр</a:t>
            </a:r>
            <a:r>
              <a:rPr lang="ru-RU" sz="2800" b="1" u="sng" dirty="0" smtClean="0">
                <a:ln w="18415" cmpd="sng">
                  <a:solidFill>
                    <a:schemeClr val="accent3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Петрович  </a:t>
            </a:r>
            <a:r>
              <a:rPr lang="ru-RU" sz="2800" b="1" u="sng" dirty="0" err="1" smtClean="0">
                <a:ln w="18415" cmpd="sng">
                  <a:solidFill>
                    <a:schemeClr val="accent3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Куніцин</a:t>
            </a:r>
            <a:endParaRPr lang="ru-RU" sz="2800" b="1" u="sng" dirty="0">
              <a:ln w="18415" cmpd="sng">
                <a:solidFill>
                  <a:schemeClr val="accent3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9" name="Прямокутник 8"/>
          <p:cNvSpPr/>
          <p:nvPr/>
        </p:nvSpPr>
        <p:spPr>
          <a:xfrm>
            <a:off x="857224" y="2071678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Професор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моральних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та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політичних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наук (1811 - 1820). У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Ліцеї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 читав 12 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предметів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 ,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улюблений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викладач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перших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ліцеїстів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.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0" name="Прямокутник 9"/>
          <p:cNvSpPr/>
          <p:nvPr/>
        </p:nvSpPr>
        <p:spPr>
          <a:xfrm>
            <a:off x="1142976" y="4429132"/>
            <a:ext cx="55007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Куницыну дань сердца и вина!</a:t>
            </a:r>
            <a:br>
              <a:rPr lang="ru-RU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</a:br>
            <a:r>
              <a:rPr lang="ru-RU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Он создал нас, он воспитал наш пламень,</a:t>
            </a:r>
            <a:br>
              <a:rPr lang="ru-RU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</a:br>
            <a:r>
              <a:rPr lang="ru-RU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Поставлен им краеугольный камень,</a:t>
            </a:r>
            <a:br>
              <a:rPr lang="ru-RU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</a:br>
            <a:r>
              <a:rPr lang="ru-RU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Им чистая лампада </a:t>
            </a:r>
            <a:r>
              <a:rPr lang="ru-RU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возжена</a:t>
            </a:r>
            <a:r>
              <a:rPr lang="ru-RU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…</a:t>
            </a:r>
            <a:endParaRPr lang="ru-RU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5" name="Прямокутник 14"/>
          <p:cNvSpPr/>
          <p:nvPr/>
        </p:nvSpPr>
        <p:spPr>
          <a:xfrm>
            <a:off x="500034" y="357166"/>
            <a:ext cx="8143932" cy="70788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4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ookman Old Style" pitchFamily="18" charset="0"/>
              </a:rPr>
              <a:t>Кращі викладачі Ліцею</a:t>
            </a:r>
            <a:endParaRPr lang="uk-UA" sz="4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2052" name="Picture 4" descr="ÐÑÐ½Ð¸ÑÑÐ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15074" y="1857364"/>
            <a:ext cx="2154356" cy="2928958"/>
          </a:xfrm>
          <a:prstGeom prst="rect">
            <a:avLst/>
          </a:prstGeom>
          <a:noFill/>
          <a:ln w="57150">
            <a:solidFill>
              <a:schemeClr val="bg2">
                <a:lumMod val="90000"/>
              </a:schemeClr>
            </a:solidFill>
          </a:ln>
        </p:spPr>
      </p:pic>
      <p:sp>
        <p:nvSpPr>
          <p:cNvPr id="7" name="Прямокутник 6"/>
          <p:cNvSpPr/>
          <p:nvPr/>
        </p:nvSpPr>
        <p:spPr>
          <a:xfrm>
            <a:off x="6143636" y="4929198"/>
            <a:ext cx="25003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Куніцин</a:t>
            </a:r>
            <a:r>
              <a:rPr lang="ru-RU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.  </a:t>
            </a:r>
            <a:r>
              <a:rPr lang="ru-RU" sz="1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Малюнок</a:t>
            </a:r>
            <a:endParaRPr lang="ru-RU" sz="1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  <a:p>
            <a:r>
              <a:rPr lang="uk-UA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Олексія </a:t>
            </a:r>
            <a:r>
              <a:rPr lang="uk-UA" sz="1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Ілічевського</a:t>
            </a:r>
            <a:endParaRPr lang="ru-RU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3" dur="8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4" dur="8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8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3500430" y="4143380"/>
            <a:ext cx="521497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u="sng" dirty="0" smtClean="0">
                <a:ln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solidFill>
                  <a:schemeClr val="accent3">
                    <a:lumMod val="40000"/>
                    <a:lumOff val="60000"/>
                  </a:schemeClr>
                </a:solidFill>
                <a:latin typeface="Georgia" pitchFamily="18" charset="0"/>
              </a:rPr>
              <a:t>Олександр Іванович Галич</a:t>
            </a:r>
            <a:endParaRPr lang="ru-RU" sz="2400" b="1" u="sng" dirty="0" smtClean="0"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  <a:solidFill>
                <a:schemeClr val="accent3">
                  <a:lumMod val="40000"/>
                  <a:lumOff val="60000"/>
                </a:schemeClr>
              </a:solidFill>
              <a:latin typeface="Georgia" pitchFamily="18" charset="0"/>
            </a:endParaRPr>
          </a:p>
          <a:p>
            <a:pPr algn="ctr"/>
            <a:r>
              <a:rPr lang="ru-RU" sz="2400" dirty="0" err="1" smtClean="0">
                <a:solidFill>
                  <a:schemeClr val="bg1"/>
                </a:solidFill>
                <a:latin typeface="Georgia" pitchFamily="18" charset="0"/>
              </a:rPr>
              <a:t>Виклачач</a:t>
            </a:r>
            <a:r>
              <a:rPr lang="ru-RU" sz="2400" dirty="0" smtClean="0">
                <a:solidFill>
                  <a:schemeClr val="bg1"/>
                </a:solidFill>
                <a:latin typeface="Georgia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Georgia" pitchFamily="18" charset="0"/>
              </a:rPr>
              <a:t>латинської</a:t>
            </a:r>
            <a:r>
              <a:rPr lang="ru-RU" sz="2400" dirty="0" smtClean="0">
                <a:solidFill>
                  <a:schemeClr val="bg1"/>
                </a:solidFill>
                <a:latin typeface="Georgia" pitchFamily="18" charset="0"/>
              </a:rPr>
              <a:t> та </a:t>
            </a:r>
            <a:r>
              <a:rPr lang="ru-RU" sz="2400" dirty="0" err="1" smtClean="0">
                <a:solidFill>
                  <a:schemeClr val="bg1"/>
                </a:solidFill>
                <a:latin typeface="Georgia" pitchFamily="18" charset="0"/>
              </a:rPr>
              <a:t>російської</a:t>
            </a:r>
            <a:r>
              <a:rPr lang="ru-RU" sz="2400" dirty="0" smtClean="0">
                <a:solidFill>
                  <a:schemeClr val="bg1"/>
                </a:solidFill>
                <a:latin typeface="Georgia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Georgia" pitchFamily="18" charset="0"/>
              </a:rPr>
              <a:t>словесності</a:t>
            </a:r>
            <a:r>
              <a:rPr lang="ru-RU" sz="2400" dirty="0" smtClean="0">
                <a:solidFill>
                  <a:schemeClr val="bg1"/>
                </a:solidFill>
                <a:latin typeface="Georgia" pitchFamily="18" charset="0"/>
              </a:rPr>
              <a:t>, </a:t>
            </a:r>
          </a:p>
          <a:p>
            <a:pPr algn="ctr"/>
            <a:r>
              <a:rPr lang="ru-RU" sz="2400" dirty="0" err="1" smtClean="0">
                <a:solidFill>
                  <a:schemeClr val="bg1"/>
                </a:solidFill>
                <a:latin typeface="Georgia" pitchFamily="18" charset="0"/>
              </a:rPr>
              <a:t>професор</a:t>
            </a:r>
            <a:r>
              <a:rPr lang="ru-RU" sz="2400" dirty="0" smtClean="0">
                <a:solidFill>
                  <a:schemeClr val="bg1"/>
                </a:solidFill>
                <a:latin typeface="Georgia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Georgia" pitchFamily="18" charset="0"/>
              </a:rPr>
              <a:t>Петербурзького</a:t>
            </a:r>
            <a:endParaRPr lang="ru-RU" sz="2400" dirty="0" smtClean="0">
              <a:solidFill>
                <a:schemeClr val="bg1"/>
              </a:solidFill>
              <a:latin typeface="Georgia" pitchFamily="18" charset="0"/>
            </a:endParaRPr>
          </a:p>
          <a:p>
            <a:pPr algn="ctr"/>
            <a:r>
              <a:rPr lang="ru-RU" sz="2400" dirty="0" smtClean="0">
                <a:solidFill>
                  <a:schemeClr val="bg1"/>
                </a:solidFill>
                <a:latin typeface="Georgia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Georgia" pitchFamily="18" charset="0"/>
              </a:rPr>
              <a:t>університету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500034" y="428604"/>
            <a:ext cx="57150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u="sng" dirty="0" err="1" smtClean="0">
                <a:ln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solidFill>
                  <a:schemeClr val="accent3">
                    <a:lumMod val="40000"/>
                    <a:lumOff val="60000"/>
                  </a:schemeClr>
                </a:solidFill>
                <a:latin typeface="Georgia" pitchFamily="18" charset="0"/>
              </a:rPr>
              <a:t>Микола</a:t>
            </a:r>
            <a:r>
              <a:rPr lang="ru-RU" sz="2400" b="1" u="sng" dirty="0" smtClean="0">
                <a:ln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solidFill>
                  <a:schemeClr val="accent3">
                    <a:lumMod val="40000"/>
                    <a:lumOff val="60000"/>
                  </a:schemeClr>
                </a:solidFill>
                <a:latin typeface="Georgia" pitchFamily="18" charset="0"/>
              </a:rPr>
              <a:t> Федорович </a:t>
            </a:r>
            <a:r>
              <a:rPr lang="ru-RU" sz="2400" b="1" u="sng" dirty="0" err="1" smtClean="0">
                <a:ln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solidFill>
                  <a:schemeClr val="accent3">
                    <a:lumMod val="40000"/>
                    <a:lumOff val="60000"/>
                  </a:schemeClr>
                </a:solidFill>
                <a:latin typeface="Georgia" pitchFamily="18" charset="0"/>
              </a:rPr>
              <a:t>Кошанський</a:t>
            </a:r>
            <a:endParaRPr lang="ru-RU" sz="2400" b="1" u="sng" dirty="0" smtClean="0"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  <a:solidFill>
                <a:schemeClr val="accent3">
                  <a:lumMod val="40000"/>
                  <a:lumOff val="60000"/>
                </a:schemeClr>
              </a:solidFill>
              <a:latin typeface="Georgia" pitchFamily="18" charset="0"/>
            </a:endParaRPr>
          </a:p>
          <a:p>
            <a:pPr indent="457200" algn="ctr">
              <a:defRPr/>
            </a:pPr>
            <a:r>
              <a:rPr lang="ru-RU" sz="2400" dirty="0" err="1" smtClean="0">
                <a:solidFill>
                  <a:schemeClr val="bg1"/>
                </a:solidFill>
                <a:latin typeface="Georgia" pitchFamily="18" charset="0"/>
              </a:rPr>
              <a:t>Професор</a:t>
            </a:r>
            <a:r>
              <a:rPr lang="ru-RU" sz="2400" dirty="0" smtClean="0">
                <a:solidFill>
                  <a:schemeClr val="bg1"/>
                </a:solidFill>
                <a:latin typeface="Georgia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Georgia" pitchFamily="18" charset="0"/>
              </a:rPr>
              <a:t>російської</a:t>
            </a:r>
            <a:r>
              <a:rPr lang="ru-RU" sz="2400" dirty="0" smtClean="0">
                <a:solidFill>
                  <a:schemeClr val="bg1"/>
                </a:solidFill>
                <a:latin typeface="Georgia" pitchFamily="18" charset="0"/>
              </a:rPr>
              <a:t> та </a:t>
            </a:r>
            <a:r>
              <a:rPr lang="ru-RU" sz="2400" dirty="0" err="1" smtClean="0">
                <a:solidFill>
                  <a:schemeClr val="bg1"/>
                </a:solidFill>
                <a:latin typeface="Georgia" pitchFamily="18" charset="0"/>
              </a:rPr>
              <a:t>латинської</a:t>
            </a:r>
            <a:r>
              <a:rPr lang="ru-RU" sz="2400" dirty="0" smtClean="0">
                <a:solidFill>
                  <a:schemeClr val="bg1"/>
                </a:solidFill>
                <a:latin typeface="Georgia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Georgia" pitchFamily="18" charset="0"/>
              </a:rPr>
              <a:t>словесності</a:t>
            </a:r>
            <a:r>
              <a:rPr lang="ru-RU" sz="2400" dirty="0" smtClean="0">
                <a:solidFill>
                  <a:schemeClr val="bg1"/>
                </a:solidFill>
                <a:latin typeface="Georgia" pitchFamily="18" charset="0"/>
              </a:rPr>
              <a:t> , доктор  </a:t>
            </a:r>
            <a:r>
              <a:rPr lang="ru-RU" sz="2400" dirty="0" err="1" smtClean="0">
                <a:solidFill>
                  <a:schemeClr val="bg1"/>
                </a:solidFill>
                <a:latin typeface="Georgia" pitchFamily="18" charset="0"/>
              </a:rPr>
              <a:t>філософії</a:t>
            </a:r>
            <a:r>
              <a:rPr lang="ru-RU" sz="2400" dirty="0" smtClean="0">
                <a:solidFill>
                  <a:schemeClr val="bg1"/>
                </a:solidFill>
                <a:latin typeface="Georgia" pitchFamily="18" charset="0"/>
              </a:rPr>
              <a:t> </a:t>
            </a:r>
          </a:p>
          <a:p>
            <a:pPr indent="457200" algn="ctr">
              <a:defRPr/>
            </a:pPr>
            <a:r>
              <a:rPr lang="ru-RU" sz="2400" dirty="0" smtClean="0">
                <a:solidFill>
                  <a:schemeClr val="bg1"/>
                </a:solidFill>
                <a:latin typeface="Georgia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Georgia" pitchFamily="18" charset="0"/>
              </a:rPr>
              <a:t>і</a:t>
            </a:r>
            <a:r>
              <a:rPr lang="ru-RU" sz="2400" dirty="0" smtClean="0">
                <a:solidFill>
                  <a:schemeClr val="bg1"/>
                </a:solidFill>
                <a:latin typeface="Georgia" pitchFamily="18" charset="0"/>
              </a:rPr>
              <a:t>  </a:t>
            </a:r>
            <a:r>
              <a:rPr lang="ru-RU" sz="2400" dirty="0" err="1" smtClean="0">
                <a:solidFill>
                  <a:schemeClr val="bg1"/>
                </a:solidFill>
                <a:latin typeface="Georgia" pitchFamily="18" charset="0"/>
              </a:rPr>
              <a:t>вільних</a:t>
            </a:r>
            <a:r>
              <a:rPr lang="ru-RU" sz="2400" dirty="0" smtClean="0">
                <a:solidFill>
                  <a:schemeClr val="bg1"/>
                </a:solidFill>
                <a:latin typeface="Georgia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Georgia" pitchFamily="18" charset="0"/>
              </a:rPr>
              <a:t>мистецтв</a:t>
            </a:r>
            <a:r>
              <a:rPr lang="ru-RU" sz="2400" dirty="0" smtClean="0">
                <a:solidFill>
                  <a:schemeClr val="bg1"/>
                </a:solidFill>
                <a:latin typeface="Georgia" pitchFamily="18" charset="0"/>
              </a:rPr>
              <a:t>.</a:t>
            </a:r>
            <a:endParaRPr lang="ru-RU" sz="2400" dirty="0">
              <a:solidFill>
                <a:schemeClr val="bg1"/>
              </a:solidFill>
              <a:latin typeface="Georgia" pitchFamily="18" charset="0"/>
            </a:endParaRPr>
          </a:p>
        </p:txBody>
      </p:sp>
      <p:pic>
        <p:nvPicPr>
          <p:cNvPr id="1026" name="Picture 2" descr="C:\Users\Админ\Pictures\teachers_litsey_Koshansk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2143116"/>
            <a:ext cx="2447392" cy="1791135"/>
          </a:xfrm>
          <a:prstGeom prst="rect">
            <a:avLst/>
          </a:prstGeom>
          <a:noFill/>
          <a:ln w="57150">
            <a:solidFill>
              <a:schemeClr val="bg2">
                <a:lumMod val="75000"/>
              </a:schemeClr>
            </a:solidFill>
          </a:ln>
        </p:spPr>
      </p:pic>
      <p:pic>
        <p:nvPicPr>
          <p:cNvPr id="1029" name="Picture 5" descr="http://ocls.kyivlibs.org.ua/pushkin/abonement_pushkina/ab_images/Pushkin/Virshi/23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8" y="500042"/>
            <a:ext cx="1805781" cy="2600325"/>
          </a:xfrm>
          <a:prstGeom prst="rect">
            <a:avLst/>
          </a:prstGeom>
          <a:noFill/>
          <a:ln w="57150">
            <a:solidFill>
              <a:schemeClr val="bg2">
                <a:lumMod val="75000"/>
              </a:schemeClr>
            </a:solidFill>
          </a:ln>
        </p:spPr>
      </p:pic>
      <p:pic>
        <p:nvPicPr>
          <p:cNvPr id="1030" name="Picture 6" descr="C:\Users\Админ\Pictures\logom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2928934"/>
            <a:ext cx="5453922" cy="1054425"/>
          </a:xfrm>
          <a:prstGeom prst="rect">
            <a:avLst/>
          </a:prstGeom>
          <a:noFill/>
        </p:spPr>
      </p:pic>
      <p:pic>
        <p:nvPicPr>
          <p:cNvPr id="24582" name="Picture 6" descr="http://az.lib.ru/img/l/lomonosow_m_w/text_0020/lomonosov_krasnorechie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472" y="4143380"/>
            <a:ext cx="2571768" cy="19069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\Pictures\4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2" y="4000504"/>
            <a:ext cx="4075324" cy="2214578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3" descr="D:\Мої документи\Плани і презентації. Зарубіжна література\7 клас\5.Дружба і кохання\Пушкін\ілюстрації\logg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4214818"/>
            <a:ext cx="3857652" cy="200026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57158" y="357166"/>
            <a:ext cx="857256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Протягом 6 років навчання ліцеїсти повинні були опанувати такі предмети:</a:t>
            </a:r>
          </a:p>
          <a:p>
            <a:pPr>
              <a:buFont typeface="Arial" pitchFamily="34" charset="0"/>
              <a:buChar char="•"/>
            </a:pPr>
            <a:r>
              <a:rPr lang="uk-UA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 </a:t>
            </a:r>
            <a:r>
              <a:rPr lang="uk-UA" sz="2200" i="1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моральні</a:t>
            </a:r>
            <a:r>
              <a:rPr lang="uk-UA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 (Закон Божий, етика, логіка, право, економіка);</a:t>
            </a:r>
          </a:p>
          <a:p>
            <a:pPr>
              <a:buFont typeface="Arial" pitchFamily="34" charset="0"/>
              <a:buChar char="•"/>
            </a:pPr>
            <a:r>
              <a:rPr lang="uk-UA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 </a:t>
            </a:r>
            <a:r>
              <a:rPr lang="uk-UA" sz="2200" i="1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словесні</a:t>
            </a:r>
            <a:r>
              <a:rPr lang="uk-UA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 (російська, французька, латинська, німецька мови, риторика);</a:t>
            </a:r>
          </a:p>
          <a:p>
            <a:pPr>
              <a:buFont typeface="Arial" pitchFamily="34" charset="0"/>
              <a:buChar char="•"/>
            </a:pPr>
            <a:r>
              <a:rPr lang="uk-UA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 </a:t>
            </a:r>
            <a:r>
              <a:rPr lang="uk-UA" sz="2200" i="1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історичні</a:t>
            </a:r>
            <a:r>
              <a:rPr lang="uk-UA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 (російська і всесвітня історія, географія);</a:t>
            </a:r>
          </a:p>
          <a:p>
            <a:pPr>
              <a:buFont typeface="Arial" pitchFamily="34" charset="0"/>
              <a:buChar char="•"/>
            </a:pPr>
            <a:r>
              <a:rPr lang="uk-UA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 </a:t>
            </a:r>
            <a:r>
              <a:rPr lang="uk-UA" sz="2200" i="1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математичні</a:t>
            </a:r>
            <a:r>
              <a:rPr lang="uk-UA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 (математика, фізика, статистика);</a:t>
            </a:r>
          </a:p>
          <a:p>
            <a:pPr>
              <a:buFont typeface="Arial" pitchFamily="34" charset="0"/>
              <a:buChar char="•"/>
            </a:pPr>
            <a:r>
              <a:rPr lang="uk-UA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 </a:t>
            </a:r>
            <a:r>
              <a:rPr lang="uk-UA" sz="2200" i="1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витончені мистецтва і гімнастичні вправи </a:t>
            </a:r>
            <a:r>
              <a:rPr lang="uk-UA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(чистописання, малювання, танці, фехтування,верхова їзда, плавання).</a:t>
            </a:r>
          </a:p>
          <a:p>
            <a:pPr>
              <a:buFont typeface="Arial" pitchFamily="34" charset="0"/>
              <a:buChar char="•"/>
            </a:pPr>
            <a:endParaRPr lang="ru-RU" sz="2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8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8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8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8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8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8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500034" y="714356"/>
            <a:ext cx="800105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uk-UA" sz="2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6.00 – підйом, сніданок. 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uk-UA" sz="2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7.00–9.00 -  лекції.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uk-UA" sz="2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9.00 – чай.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uk-UA" sz="2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10.00 – прогулянка.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uk-UA" sz="2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10.00-12.00  – лекції. </a:t>
            </a:r>
            <a:endParaRPr lang="ru-RU" sz="2400" b="1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12.00-13.00 – прогулянка.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13.00 – обід.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14.00-15.00 – чистописання або малювання.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15.00-17.00 – лекції.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17.00-18.00 – чай прогулянка.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19.00 – повторення уроків.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20.30 – вечеря.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21.00-22.00 – вечірня молитва, сон.</a:t>
            </a:r>
            <a:endParaRPr lang="ru-RU" sz="2400" b="1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По середам та п’ятницям – танці або фехтування, по суботам – баня. </a:t>
            </a:r>
            <a:endParaRPr lang="uk-UA" sz="2400" b="1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itchFamily="18" charset="0"/>
              <a:cs typeface="Arial" pitchFamily="34" charset="0"/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2571736" y="214290"/>
            <a:ext cx="360387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4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ookman Old Style" pitchFamily="18" charset="0"/>
              </a:rPr>
              <a:t>Режим дня</a:t>
            </a:r>
            <a:endParaRPr lang="uk-UA" sz="4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3074" name="Picture 2" descr="C:\Users\Админ\Pictures\Рисунок4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84" y="571480"/>
            <a:ext cx="2593976" cy="2725737"/>
          </a:xfrm>
          <a:prstGeom prst="rect">
            <a:avLst/>
          </a:prstGeom>
          <a:noFill/>
        </p:spPr>
      </p:pic>
      <p:pic>
        <p:nvPicPr>
          <p:cNvPr id="3077" name="Picture 5" descr="C:\Users\Админ\Pictures\Pictures\малюнки\8775441-livres-anciens-ecritoire-et-faites-defiler-isole-sur-fond-blanc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00760" y="3643314"/>
            <a:ext cx="2714644" cy="15716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D:\Мої документи\Плани і презентації. Зарубіжна література\7 клас\5.Дружба і кохання\Пушкін\ілюстрації\1183823_licei-pushkin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85728"/>
            <a:ext cx="8378624" cy="6000792"/>
          </a:xfrm>
          <a:prstGeom prst="rect">
            <a:avLst/>
          </a:prstGeom>
          <a:noFill/>
        </p:spPr>
      </p:pic>
      <p:pic>
        <p:nvPicPr>
          <p:cNvPr id="3" name="Picture 2" descr="D:\Мої документи\Плани і презентації. Зарубіжна література\7 клас\5.Дружба і кохання\Пушкін\ілюстрації\Komnata_Pushkina_v_Lice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285728"/>
            <a:ext cx="4120018" cy="6000792"/>
          </a:xfrm>
          <a:prstGeom prst="rect">
            <a:avLst/>
          </a:prstGeom>
          <a:noFill/>
          <a:ln w="57150">
            <a:solidFill>
              <a:schemeClr val="bg2">
                <a:lumMod val="9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D:\Мої документи\Плани і презентації. Зарубіжна література\7 клас\5.Дружба і кохання\Пушкін\ілюстрації\i (6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7" y="2071678"/>
            <a:ext cx="3153905" cy="4084877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</p:pic>
      <p:pic>
        <p:nvPicPr>
          <p:cNvPr id="4" name="Picture 3" descr="D:\Мої документи\Плани і презентації. Зарубіжна література\7 клас\5.Дружба і кохання\Пушкін\ілюстрації\im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3286124"/>
            <a:ext cx="4116372" cy="2786082"/>
          </a:xfrm>
          <a:prstGeom prst="rect">
            <a:avLst/>
          </a:prstGeom>
          <a:ln w="57150">
            <a:solidFill>
              <a:schemeClr val="bg1">
                <a:lumMod val="95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642910" y="357166"/>
            <a:ext cx="792961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    Узяття </a:t>
            </a:r>
            <a:r>
              <a:rPr kumimoji="0" lang="ru-RU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1812 </a:t>
            </a:r>
            <a:r>
              <a:rPr kumimoji="0" lang="uk-UA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року французами Москви ставило під загрозу безпеку Петербурга. Через великий потік солдатів, що прямували повз Царське Село, у ліцеї запанував ліберальний дух. </a:t>
            </a:r>
            <a:endParaRPr kumimoji="0" lang="uk-UA" sz="2400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ookman Old Style" pitchFamily="18" charset="0"/>
              <a:cs typeface="Arial" pitchFamily="34" charset="0"/>
            </a:endParaRPr>
          </a:p>
        </p:txBody>
      </p:sp>
      <p:sp>
        <p:nvSpPr>
          <p:cNvPr id="6" name="Прямокутник 5"/>
          <p:cNvSpPr/>
          <p:nvPr/>
        </p:nvSpPr>
        <p:spPr>
          <a:xfrm>
            <a:off x="214282" y="2000240"/>
            <a:ext cx="53578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Ліцеїсти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видавали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рукописні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журнали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: «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Вісник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»,</a:t>
            </a:r>
          </a:p>
          <a:p>
            <a:pPr algn="ctr"/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«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Ліцейський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мудрець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».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2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4500562" y="571480"/>
            <a:ext cx="421484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У Ліцеї Пушкін почав писати вірші. Перший його вірш був опублікований 1814 року і називався</a:t>
            </a:r>
          </a:p>
          <a:p>
            <a:pPr algn="ctr"/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 «К другу </a:t>
            </a:r>
            <a:r>
              <a:rPr lang="uk-UA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стихотворцу</a:t>
            </a:r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». 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3" name="Picture 3" descr="D:\Мої документи\Плани і презентації. Зарубіжна література\7 клас\5.Дружба і кохання\Пушкін\ілюстрації\79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428604"/>
            <a:ext cx="4052483" cy="2928958"/>
          </a:xfrm>
          <a:prstGeom prst="ellipse">
            <a:avLst/>
          </a:prstGeom>
          <a:ln w="57150" cap="rnd">
            <a:solidFill>
              <a:schemeClr val="bg1">
                <a:lumMod val="8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6" name="Picture 2" descr="C:\Users\Админ\Pictures\329c2f615e103ceec99ed17ce3497c97.jpg"/>
          <p:cNvPicPr>
            <a:picLocks noChangeAspect="1" noChangeArrowheads="1"/>
          </p:cNvPicPr>
          <p:nvPr/>
        </p:nvPicPr>
        <p:blipFill>
          <a:blip r:embed="rId3"/>
          <a:srcRect r="9800"/>
          <a:stretch>
            <a:fillRect/>
          </a:stretch>
        </p:blipFill>
        <p:spPr bwMode="auto">
          <a:xfrm>
            <a:off x="4929190" y="3286124"/>
            <a:ext cx="3643338" cy="2686055"/>
          </a:xfrm>
          <a:prstGeom prst="rect">
            <a:avLst/>
          </a:prstGeom>
          <a:ln w="57150">
            <a:solidFill>
              <a:schemeClr val="bg1">
                <a:lumMod val="85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Прямокутник 4"/>
          <p:cNvSpPr/>
          <p:nvPr/>
        </p:nvSpPr>
        <p:spPr>
          <a:xfrm>
            <a:off x="642910" y="3441680"/>
            <a:ext cx="435771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Юний автор намагався приховати своє прізвище</a:t>
            </a:r>
            <a:endParaRPr lang="en-US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ookman Old Style" pitchFamily="18" charset="0"/>
            </a:endParaRPr>
          </a:p>
          <a:p>
            <a:pPr algn="ctr"/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і тому підписався</a:t>
            </a:r>
            <a:endParaRPr lang="en-US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ookman Old Style" pitchFamily="18" charset="0"/>
            </a:endParaRPr>
          </a:p>
          <a:p>
            <a:pPr algn="ctr"/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 </a:t>
            </a:r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«Н. К. Ш. П.»</a:t>
            </a:r>
            <a:endParaRPr lang="en-US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ookman Old Style" pitchFamily="18" charset="0"/>
            </a:endParaRPr>
          </a:p>
          <a:p>
            <a:pPr algn="ctr"/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 (Якщо читати справа наліво, то вийде прізвище Пушкін без голосних).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Мої документи\Плани і презентації. Зарубіжна література\7 клас\5.Дружба і кохання\Пушкін\ілюстрації\971c9ab04404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42910" y="3000372"/>
            <a:ext cx="5673018" cy="3214710"/>
          </a:xfrm>
          <a:prstGeom prst="rect">
            <a:avLst/>
          </a:prstGeom>
          <a:noFill/>
          <a:ln w="57150">
            <a:solidFill>
              <a:schemeClr val="bg1">
                <a:lumMod val="85000"/>
              </a:schemeClr>
            </a:solidFill>
          </a:ln>
        </p:spPr>
      </p:pic>
      <p:sp>
        <p:nvSpPr>
          <p:cNvPr id="3" name="Прямокутник 2"/>
          <p:cNvSpPr/>
          <p:nvPr/>
        </p:nvSpPr>
        <p:spPr>
          <a:xfrm>
            <a:off x="571472" y="428604"/>
            <a:ext cx="807249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На іспиті з російської словесності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 1815 </a:t>
            </a:r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року юнак читав вірш «</a:t>
            </a:r>
            <a:r>
              <a:rPr lang="uk-UA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Воспоминание</a:t>
            </a:r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 в </a:t>
            </a:r>
            <a:r>
              <a:rPr lang="uk-UA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Царском</a:t>
            </a:r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 </a:t>
            </a:r>
            <a:r>
              <a:rPr lang="uk-UA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Селе</a:t>
            </a:r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», який вразив присутнього на екзамені патріарха російських поетів Г.Р. Державіна. Відомий поет віщував йому блискуче майбутнє. 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571472" y="2214554"/>
            <a:ext cx="83582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FFFF00"/>
                </a:solidFill>
                <a:latin typeface="Bookman Old Style" pitchFamily="18" charset="0"/>
              </a:rPr>
              <a:t>Старик Державин нас заметил,</a:t>
            </a:r>
            <a:endParaRPr lang="en-US" sz="2400" b="1" i="1" dirty="0" smtClean="0">
              <a:solidFill>
                <a:srgbClr val="FFFF00"/>
              </a:solidFill>
              <a:latin typeface="Bookman Old Style" pitchFamily="18" charset="0"/>
            </a:endParaRPr>
          </a:p>
          <a:p>
            <a:pPr algn="ctr"/>
            <a:r>
              <a:rPr lang="ru-RU" sz="2400" b="1" i="1" dirty="0" smtClean="0">
                <a:solidFill>
                  <a:srgbClr val="FFFF00"/>
                </a:solidFill>
                <a:latin typeface="Bookman Old Style" pitchFamily="18" charset="0"/>
              </a:rPr>
              <a:t> И в гроб сходя, благословил. </a:t>
            </a:r>
            <a:endParaRPr lang="ru-RU" sz="2400" b="1" i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00826" y="5072074"/>
            <a:ext cx="20717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І.</a:t>
            </a:r>
            <a:r>
              <a:rPr lang="uk-UA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Репін</a:t>
            </a:r>
            <a:r>
              <a:rPr lang="uk-UA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 </a:t>
            </a:r>
            <a:r>
              <a:rPr lang="uk-UA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“Пушкін</a:t>
            </a:r>
            <a:r>
              <a:rPr lang="uk-UA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 на ліцейському  </a:t>
            </a:r>
            <a:r>
              <a:rPr lang="uk-UA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екзамені”</a:t>
            </a:r>
            <a:endParaRPr lang="ru-RU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6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7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1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2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7" name="Picture 9" descr="C:\Users\Админ\Pictures\3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2264" y="928670"/>
            <a:ext cx="2000263" cy="2571768"/>
          </a:xfrm>
          <a:prstGeom prst="rect">
            <a:avLst/>
          </a:prstGeom>
          <a:noFill/>
        </p:spPr>
      </p:pic>
      <p:pic>
        <p:nvPicPr>
          <p:cNvPr id="7180" name="Picture 12" descr="C:\Users\Админ\Pictures\Рисунок231.png"/>
          <p:cNvPicPr>
            <a:picLocks noChangeAspect="1" noChangeArrowheads="1"/>
          </p:cNvPicPr>
          <p:nvPr/>
        </p:nvPicPr>
        <p:blipFill>
          <a:blip r:embed="rId3"/>
          <a:srcRect b="28674"/>
          <a:stretch>
            <a:fillRect/>
          </a:stretch>
        </p:blipFill>
        <p:spPr bwMode="auto">
          <a:xfrm>
            <a:off x="6643702" y="3429000"/>
            <a:ext cx="2230024" cy="2500330"/>
          </a:xfrm>
          <a:prstGeom prst="rect">
            <a:avLst/>
          </a:prstGeom>
          <a:noFill/>
        </p:spPr>
      </p:pic>
      <p:pic>
        <p:nvPicPr>
          <p:cNvPr id="7184" name="Picture 16" descr="C:\Users\Админ\Pictures\3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0298" y="1142985"/>
            <a:ext cx="2071702" cy="2643206"/>
          </a:xfrm>
          <a:prstGeom prst="rect">
            <a:avLst/>
          </a:prstGeom>
          <a:noFill/>
        </p:spPr>
      </p:pic>
      <p:pic>
        <p:nvPicPr>
          <p:cNvPr id="7185" name="Picture 17" descr="C:\Users\Админ\Pictures\Рисунок2.png"/>
          <p:cNvPicPr>
            <a:picLocks noChangeAspect="1" noChangeArrowheads="1"/>
          </p:cNvPicPr>
          <p:nvPr/>
        </p:nvPicPr>
        <p:blipFill>
          <a:blip r:embed="rId5" cstate="print"/>
          <a:srcRect b="29930"/>
          <a:stretch>
            <a:fillRect/>
          </a:stretch>
        </p:blipFill>
        <p:spPr bwMode="auto">
          <a:xfrm>
            <a:off x="4572000" y="3786190"/>
            <a:ext cx="2071702" cy="2428892"/>
          </a:xfrm>
          <a:prstGeom prst="rect">
            <a:avLst/>
          </a:prstGeom>
          <a:noFill/>
        </p:spPr>
      </p:pic>
      <p:pic>
        <p:nvPicPr>
          <p:cNvPr id="7187" name="Picture 19" descr="C:\Users\Админ\Pictures\Рисунок4.png"/>
          <p:cNvPicPr>
            <a:picLocks noChangeAspect="1" noChangeArrowheads="1"/>
          </p:cNvPicPr>
          <p:nvPr/>
        </p:nvPicPr>
        <p:blipFill>
          <a:blip r:embed="rId6"/>
          <a:srcRect t="10638" b="10639"/>
          <a:stretch>
            <a:fillRect/>
          </a:stretch>
        </p:blipFill>
        <p:spPr bwMode="auto">
          <a:xfrm>
            <a:off x="500034" y="3357562"/>
            <a:ext cx="2000264" cy="2643206"/>
          </a:xfrm>
          <a:prstGeom prst="rect">
            <a:avLst/>
          </a:prstGeom>
          <a:noFill/>
        </p:spPr>
      </p:pic>
      <p:sp>
        <p:nvSpPr>
          <p:cNvPr id="21" name="Прямокутник 20"/>
          <p:cNvSpPr/>
          <p:nvPr/>
        </p:nvSpPr>
        <p:spPr>
          <a:xfrm>
            <a:off x="2214546" y="214290"/>
            <a:ext cx="462498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4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ookman Old Style" pitchFamily="18" charset="0"/>
              </a:rPr>
              <a:t>Друзі-ліцеїсти</a:t>
            </a:r>
            <a:endParaRPr lang="uk-UA" sz="4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9" name="Picture 5" descr="C:\Users\Админ\Pictures\Рисунок3.png"/>
          <p:cNvPicPr>
            <a:picLocks noChangeAspect="1" noChangeArrowheads="1"/>
          </p:cNvPicPr>
          <p:nvPr/>
        </p:nvPicPr>
        <p:blipFill>
          <a:blip r:embed="rId7"/>
          <a:srcRect b="29595"/>
          <a:stretch>
            <a:fillRect/>
          </a:stretch>
        </p:blipFill>
        <p:spPr bwMode="auto">
          <a:xfrm>
            <a:off x="2357422" y="3786190"/>
            <a:ext cx="2214578" cy="2643206"/>
          </a:xfrm>
          <a:prstGeom prst="rect">
            <a:avLst/>
          </a:prstGeom>
          <a:noFill/>
        </p:spPr>
      </p:pic>
      <p:pic>
        <p:nvPicPr>
          <p:cNvPr id="10" name="Picture 9" descr="C:\Users\Админ\Pictures\Рисунок4.png"/>
          <p:cNvPicPr>
            <a:picLocks noChangeAspect="1" noChangeArrowheads="1"/>
          </p:cNvPicPr>
          <p:nvPr/>
        </p:nvPicPr>
        <p:blipFill>
          <a:blip r:embed="rId8"/>
          <a:srcRect b="15686"/>
          <a:stretch>
            <a:fillRect/>
          </a:stretch>
        </p:blipFill>
        <p:spPr bwMode="auto">
          <a:xfrm>
            <a:off x="4643438" y="714356"/>
            <a:ext cx="2023523" cy="3000396"/>
          </a:xfrm>
          <a:prstGeom prst="rect">
            <a:avLst/>
          </a:prstGeom>
          <a:noFill/>
        </p:spPr>
      </p:pic>
      <p:pic>
        <p:nvPicPr>
          <p:cNvPr id="12291" name="Picture 3" descr="C:\Users\Админ\Pictures\4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28596" y="785794"/>
            <a:ext cx="2157436" cy="27860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7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7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Мої документи\Плани і презентації. Зарубіжна література\7 клас\5.Дружба і кохання\Пушкін\ілюстрації\0_6ec55_2e66d433_XL.jpg"/>
          <p:cNvPicPr>
            <a:picLocks noChangeAspect="1" noChangeArrowheads="1"/>
          </p:cNvPicPr>
          <p:nvPr/>
        </p:nvPicPr>
        <p:blipFill>
          <a:blip r:embed="rId2"/>
          <a:srcRect l="1877" t="1175" r="1189" b="13230"/>
          <a:stretch>
            <a:fillRect/>
          </a:stretch>
        </p:blipFill>
        <p:spPr bwMode="auto">
          <a:xfrm>
            <a:off x="571472" y="1857364"/>
            <a:ext cx="8001056" cy="4286280"/>
          </a:xfrm>
          <a:prstGeom prst="rect">
            <a:avLst/>
          </a:prstGeom>
          <a:ln w="57150">
            <a:solidFill>
              <a:schemeClr val="bg1">
                <a:lumMod val="85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Прямокутник 2"/>
          <p:cNvSpPr/>
          <p:nvPr/>
        </p:nvSpPr>
        <p:spPr>
          <a:xfrm>
            <a:off x="642910" y="500042"/>
            <a:ext cx="79296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У день випуску всі вони поклялися у вічній дружбі, обмінялися чавунними каблучками і вирішили зустрічатися кожного року 19 жовтня.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4000496" y="4429132"/>
            <a:ext cx="478631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Шесть лет промчались, как мгновенье, </a:t>
            </a:r>
          </a:p>
          <a:p>
            <a:r>
              <a:rPr lang="ru-RU" i="1" dirty="0" smtClean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В объятьях сладкой тишины, </a:t>
            </a:r>
          </a:p>
          <a:p>
            <a:r>
              <a:rPr lang="ru-RU" i="1" dirty="0" smtClean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И уж Отечества призванье</a:t>
            </a:r>
          </a:p>
          <a:p>
            <a:r>
              <a:rPr lang="ru-RU" i="1" dirty="0" smtClean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Гремит нам: шефствуйте, сыны! Постимся, братья! Руку в руку! Обнимемся в последний раз.</a:t>
            </a:r>
            <a:endParaRPr lang="ru-RU" i="1" dirty="0">
              <a:ln w="18415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http://yrok.pp.ua/uploads/posts/2016-10/mperatorskiy-carskoselskiy-lcey-persh-vihovanc-znamenit-vipuskniki-storya_301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428604"/>
            <a:ext cx="8143932" cy="5757875"/>
          </a:xfrm>
          <a:prstGeom prst="rect">
            <a:avLst/>
          </a:prstGeom>
          <a:noFill/>
        </p:spPr>
      </p:pic>
      <p:sp>
        <p:nvSpPr>
          <p:cNvPr id="3" name="Прямокутник 2"/>
          <p:cNvSpPr/>
          <p:nvPr/>
        </p:nvSpPr>
        <p:spPr>
          <a:xfrm>
            <a:off x="1071538" y="714356"/>
            <a:ext cx="71438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 smtClean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Друзья мои, прекрасен наш союз!</a:t>
            </a:r>
          </a:p>
          <a:p>
            <a:r>
              <a:rPr lang="ru-RU" sz="2800" i="1" dirty="0" smtClean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Он, как душа, неразделим и вечен — Неколебим, свободен и беспечен, Срастался он под сенью дружных муз. Куда бы нас ни бросила судьбина</a:t>
            </a:r>
          </a:p>
          <a:p>
            <a:r>
              <a:rPr lang="ru-RU" sz="2800" i="1" dirty="0" smtClean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И </a:t>
            </a:r>
            <a:r>
              <a:rPr lang="ru-RU" sz="2800" i="1" dirty="0" err="1" smtClean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счастие</a:t>
            </a:r>
            <a:r>
              <a:rPr lang="ru-RU" sz="2800" i="1" dirty="0" smtClean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куда б ни повело, </a:t>
            </a:r>
          </a:p>
          <a:p>
            <a:r>
              <a:rPr lang="ru-RU" sz="2800" i="1" dirty="0" smtClean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Все те же мы: нам целый мир чужбина; Отечество нам Царское Село.</a:t>
            </a:r>
            <a:endParaRPr lang="ru-RU" sz="2800" i="1" dirty="0">
              <a:ln w="18415" cmpd="sng">
                <a:solidFill>
                  <a:srgbClr val="002060"/>
                </a:solidFill>
                <a:prstDash val="solid"/>
              </a:ln>
              <a:solidFill>
                <a:srgbClr val="00206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Админ\Pictures\Рисунок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3429000"/>
            <a:ext cx="3705324" cy="2928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8" name="Picture 2" descr="http://img0.liveinternet.ru/images/attach/c/3/77/969/77969842_large_mod_article1946460_8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57166"/>
            <a:ext cx="7786710" cy="5929354"/>
          </a:xfrm>
          <a:prstGeom prst="rect">
            <a:avLst/>
          </a:prstGeom>
          <a:noFill/>
        </p:spPr>
      </p:pic>
      <p:sp>
        <p:nvSpPr>
          <p:cNvPr id="4" name="Прямокутник 3"/>
          <p:cNvSpPr/>
          <p:nvPr/>
        </p:nvSpPr>
        <p:spPr>
          <a:xfrm>
            <a:off x="1500166" y="428604"/>
            <a:ext cx="6227988" cy="646331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ookman Old Style" pitchFamily="18" charset="0"/>
              </a:rPr>
              <a:t>“19 жовтня 1825 року ”</a:t>
            </a:r>
            <a:endParaRPr lang="uk-UA" sz="3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714348" y="1142984"/>
            <a:ext cx="792961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Чому</a:t>
            </a: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 </a:t>
            </a:r>
            <a:r>
              <a:rPr lang="ru-RU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Пушкін</a:t>
            </a: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розпочинає</a:t>
            </a: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 </a:t>
            </a:r>
            <a:r>
              <a:rPr lang="ru-RU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твір</a:t>
            </a: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   </a:t>
            </a:r>
            <a:r>
              <a:rPr lang="ru-RU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описом</a:t>
            </a: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осіннього</a:t>
            </a: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 пейзажу? </a:t>
            </a:r>
            <a:endParaRPr lang="ru-RU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8" name="Прямокутник 7"/>
          <p:cNvSpPr/>
          <p:nvPr/>
        </p:nvSpPr>
        <p:spPr>
          <a:xfrm>
            <a:off x="3000364" y="2071678"/>
            <a:ext cx="564357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Роняет лес багряный свой убор,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Сребрит</a:t>
            </a:r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 мороз увянувшее поле,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Проглянет день как будто поневоле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И скроется за край окружных гор.</a:t>
            </a:r>
            <a:r>
              <a:rPr lang="ru-RU" sz="1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 </a:t>
            </a:r>
            <a:endParaRPr lang="ru-RU" sz="4000" i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  <a:cs typeface="Arial" pitchFamily="34" charset="0"/>
            </a:endParaRP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642910" y="4071942"/>
            <a:ext cx="3500462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Фон, на</a:t>
            </a:r>
            <a:r>
              <a:rPr kumimoji="0" lang="uk-UA" sz="28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</a:t>
            </a:r>
            <a:r>
              <a:rPr kumimoji="0" lang="ru-RU" sz="28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якому</a:t>
            </a:r>
            <a:r>
              <a:rPr kumimoji="0" lang="ru-RU" sz="28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</a:t>
            </a:r>
            <a:r>
              <a:rPr kumimoji="0" lang="ru-RU" sz="28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розкривається</a:t>
            </a:r>
            <a:r>
              <a:rPr kumimoji="0" lang="ru-RU" sz="28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</a:t>
            </a:r>
            <a:r>
              <a:rPr kumimoji="0" lang="ru-RU" sz="28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світ</a:t>
            </a:r>
            <a:r>
              <a:rPr kumimoji="0" lang="ru-RU" sz="28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</a:t>
            </a:r>
            <a:r>
              <a:rPr kumimoji="0" lang="ru-RU" sz="28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спогадів</a:t>
            </a:r>
            <a:r>
              <a:rPr kumimoji="0" lang="ru-RU" sz="28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</a:t>
            </a:r>
            <a:r>
              <a:rPr kumimoji="0" lang="ru-RU" sz="28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і</a:t>
            </a:r>
            <a:r>
              <a:rPr kumimoji="0" lang="ru-RU" sz="28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</a:t>
            </a:r>
            <a:r>
              <a:rPr kumimoji="0" lang="ru-RU" sz="28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почуттів</a:t>
            </a:r>
            <a:r>
              <a:rPr kumimoji="0" lang="ru-RU" sz="28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</a:t>
            </a:r>
            <a:r>
              <a:rPr kumimoji="0" lang="ru-RU" sz="28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ліричного</a:t>
            </a:r>
            <a:r>
              <a:rPr kumimoji="0" lang="ru-RU" sz="28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героя.</a:t>
            </a:r>
            <a:endParaRPr kumimoji="0" lang="ru-RU" sz="4000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  <a:cs typeface="Arial" pitchFamily="34" charset="0"/>
            </a:endParaRPr>
          </a:p>
        </p:txBody>
      </p:sp>
      <p:sp>
        <p:nvSpPr>
          <p:cNvPr id="10" name="Прямокутник 9"/>
          <p:cNvSpPr/>
          <p:nvPr/>
        </p:nvSpPr>
        <p:spPr>
          <a:xfrm>
            <a:off x="4786314" y="4071942"/>
            <a:ext cx="342902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Згадка</a:t>
            </a: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про час </a:t>
            </a:r>
            <a:r>
              <a:rPr lang="ru-RU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створення</a:t>
            </a: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</a:t>
            </a:r>
            <a:r>
              <a:rPr lang="ru-RU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Ліцею</a:t>
            </a: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– 19 </a:t>
            </a:r>
            <a:r>
              <a:rPr lang="ru-RU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жовтня</a:t>
            </a: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1811 року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9" dur="8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0" dur="8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8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9" name="Picture 3" descr="http://russian-history-in-faces.ru/wp-content/uploads/2016/06/45ywegtwe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3214686"/>
            <a:ext cx="4045830" cy="3015982"/>
          </a:xfrm>
          <a:prstGeom prst="rect">
            <a:avLst/>
          </a:prstGeom>
          <a:noFill/>
          <a:ln w="38100">
            <a:solidFill>
              <a:schemeClr val="bg2">
                <a:lumMod val="90000"/>
              </a:schemeClr>
            </a:solidFill>
          </a:ln>
        </p:spPr>
      </p:pic>
      <p:sp>
        <p:nvSpPr>
          <p:cNvPr id="3" name="Прямокутник 2"/>
          <p:cNvSpPr/>
          <p:nvPr/>
        </p:nvSpPr>
        <p:spPr>
          <a:xfrm>
            <a:off x="500034" y="2643182"/>
            <a:ext cx="600079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Печален я: со мною друга нет,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С кем долгую запил бы я разлуку,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Кому бы мог пожать от сердца руку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И пожелать веселых много лет.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Я пью один; вотще воображенье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Вокруг меня товарищей зовет;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Знакомое не слышно приближенье,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И милого душа моя не ждет 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4348" y="642918"/>
            <a:ext cx="757242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uk-UA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Визначте причини печалі ліричного героя.</a:t>
            </a:r>
          </a:p>
          <a:p>
            <a:pPr>
              <a:buFont typeface="Wingdings" pitchFamily="2" charset="2"/>
              <a:buChar char="q"/>
            </a:pPr>
            <a:r>
              <a:rPr lang="uk-UA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Чому його душа не очікує нічого милого, доброго?</a:t>
            </a:r>
            <a:endParaRPr lang="ru-RU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6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7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1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2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6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7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1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2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6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7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1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2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6" dur="8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7" dur="8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8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4143372" y="1285860"/>
            <a:ext cx="464347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Після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закінчення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Ліцею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Пушкін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стає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учасником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літературних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товариств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«Арзамас» та «Зелена лампа», де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читає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оду «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Вольність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», 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поезії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«Село», «До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Чаадаєва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».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357158" y="3786190"/>
            <a:ext cx="821537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 smtClean="0">
                <a:solidFill>
                  <a:schemeClr val="bg1"/>
                </a:solidFill>
              </a:rPr>
              <a:t>    </a:t>
            </a:r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За ним утверджується слава поета-вільнодумця. Це призвело до того, що молодого митця заслали  спочатку </a:t>
            </a:r>
            <a:r>
              <a:rPr lang="uk-UA" sz="24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на південь</a:t>
            </a:r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. З 1820 р. по 1824 р. він перебував  на Україні (Києві, Одесі, Катеринославі, Кам’янці) та </a:t>
            </a:r>
            <a:r>
              <a:rPr lang="uk-UA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Бесарабії</a:t>
            </a:r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.  А потім  його перевели  </a:t>
            </a:r>
            <a:r>
              <a:rPr lang="uk-UA" sz="24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на північ, </a:t>
            </a:r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у  родовий маєток </a:t>
            </a:r>
            <a:r>
              <a:rPr lang="uk-UA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Михайлівське</a:t>
            </a:r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(1824-1826 ).   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0" name="Прямокутник 9"/>
          <p:cNvSpPr/>
          <p:nvPr/>
        </p:nvSpPr>
        <p:spPr>
          <a:xfrm>
            <a:off x="2000232" y="357166"/>
            <a:ext cx="5362366" cy="646331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ookman Old Style" pitchFamily="18" charset="0"/>
              </a:rPr>
              <a:t>Біографічна довідка</a:t>
            </a:r>
            <a:endParaRPr lang="uk-UA" sz="3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2">
            <a:lum bright="30000" contrast="40000"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40000" b="100000" l="0" r="9891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0178"/>
          <a:stretch/>
        </p:blipFill>
        <p:spPr>
          <a:xfrm>
            <a:off x="500034" y="785794"/>
            <a:ext cx="3714776" cy="30003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642910" y="500042"/>
            <a:ext cx="71545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uk-UA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Чому  поет  не відчуває себе  зовсім самотнім?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4071934" y="2786058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Font typeface="Wingdings" pitchFamily="2" charset="2"/>
              <a:buChar char="q"/>
            </a:pPr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Які запитання  його </a:t>
            </a:r>
          </a:p>
          <a:p>
            <a:pPr algn="ctr"/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турбують?  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4" name="Picture 5" descr="http://edikst.ru/misc/i/gallery/3663/29396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071546"/>
            <a:ext cx="4000528" cy="2786082"/>
          </a:xfrm>
          <a:prstGeom prst="rect">
            <a:avLst/>
          </a:prstGeom>
          <a:noFill/>
          <a:ln w="38100">
            <a:solidFill>
              <a:schemeClr val="accent1">
                <a:lumMod val="40000"/>
                <a:lumOff val="60000"/>
              </a:schemeClr>
            </a:solidFill>
          </a:ln>
        </p:spPr>
      </p:pic>
      <p:sp>
        <p:nvSpPr>
          <p:cNvPr id="6" name="Прямокутник 5"/>
          <p:cNvSpPr/>
          <p:nvPr/>
        </p:nvSpPr>
        <p:spPr>
          <a:xfrm>
            <a:off x="4643438" y="1142984"/>
            <a:ext cx="392905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Я </a:t>
            </a:r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пью один, и на брегах                  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                                      Невы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Меня друзья сегодня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                            именуют...</a:t>
            </a:r>
            <a:endParaRPr lang="ru-RU" sz="24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7" name="Прямокутник 6"/>
          <p:cNvSpPr/>
          <p:nvPr/>
        </p:nvSpPr>
        <p:spPr>
          <a:xfrm>
            <a:off x="1785918" y="3929066"/>
            <a:ext cx="64294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Но многие ль и там из вас пируют?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Ещё кого не досчитались вы?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Кто изменил пленительной привычке?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Кого от вас увлек холодный свет?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Чей глас умолк на братской перекличке? Кто не пришел? Кого меж вами нет?</a:t>
            </a:r>
            <a:r>
              <a:rPr lang="ru-RU" sz="1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 </a:t>
            </a:r>
            <a:endParaRPr lang="ru-RU" sz="4000" i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3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4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8" dur="8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9" dur="8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8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3" dur="8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4" dur="8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8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8" dur="8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9" dur="8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8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3" dur="8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4" dur="8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8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 descr="http://s1.directupload.net/images/121110/yj2ayi4v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3214686"/>
            <a:ext cx="2750929" cy="3214710"/>
          </a:xfrm>
          <a:prstGeom prst="rect">
            <a:avLst/>
          </a:prstGeom>
          <a:noFill/>
        </p:spPr>
      </p:pic>
      <p:pic>
        <p:nvPicPr>
          <p:cNvPr id="15" name="Picture 4" descr="C:\Users\Админ\Pictures\Pictures\Рамки 1\567601_gallery.world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57166"/>
            <a:ext cx="8286808" cy="1428760"/>
          </a:xfrm>
          <a:prstGeom prst="rect">
            <a:avLst/>
          </a:prstGeom>
          <a:noFill/>
        </p:spPr>
      </p:pic>
      <p:sp>
        <p:nvSpPr>
          <p:cNvPr id="5" name="Прямокутник 4"/>
          <p:cNvSpPr/>
          <p:nvPr/>
        </p:nvSpPr>
        <p:spPr>
          <a:xfrm>
            <a:off x="642910" y="4857760"/>
            <a:ext cx="72152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Он не пришел, кудрявый наш певец,</a:t>
            </a:r>
            <a:br>
              <a:rPr lang="ru-RU" sz="2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</a:br>
            <a:r>
              <a:rPr lang="ru-RU" sz="2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С огнём в очах, с гитарой сладкогласной:</a:t>
            </a:r>
            <a:br>
              <a:rPr lang="ru-RU" sz="2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</a:br>
            <a:r>
              <a:rPr lang="ru-RU" sz="2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Под миртами Италии прекрасной</a:t>
            </a:r>
            <a:br>
              <a:rPr lang="ru-RU" sz="2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</a:br>
            <a:r>
              <a:rPr lang="ru-RU" sz="2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Он тихо спит…</a:t>
            </a:r>
            <a:endParaRPr lang="ru-RU" sz="20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7" name="Прямокутник 6"/>
          <p:cNvSpPr/>
          <p:nvPr/>
        </p:nvSpPr>
        <p:spPr>
          <a:xfrm>
            <a:off x="2928926" y="1071546"/>
            <a:ext cx="578647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Чому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Пушкін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розпочинає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свої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роздуми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про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друзів-ліцеїстів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зі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згадки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про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Корсакова?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8" name="Прямокутник 7"/>
          <p:cNvSpPr/>
          <p:nvPr/>
        </p:nvSpPr>
        <p:spPr>
          <a:xfrm>
            <a:off x="3214678" y="2357430"/>
            <a:ext cx="5584414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Поет, писав сатиричні та гумористичні вірші, прекрасно  співав та грав на гітарі. Після закінчення Ліцею працював в російській місії В Римі. В Італії він захворів, помер у Флоренції.</a:t>
            </a:r>
            <a:endParaRPr lang="uk-UA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9" name="Прямокутник 8"/>
          <p:cNvSpPr/>
          <p:nvPr/>
        </p:nvSpPr>
        <p:spPr>
          <a:xfrm>
            <a:off x="642910" y="357166"/>
            <a:ext cx="8072494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32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Микола Олександрович  Корсаков</a:t>
            </a:r>
            <a:endParaRPr lang="ru-RU" sz="3200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00100" y="4429132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1800-1820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2052" name="Picture 4" descr="C:\Users\Админ\Pictures\Рисунок2.png"/>
          <p:cNvPicPr>
            <a:picLocks noChangeAspect="1" noChangeArrowheads="1"/>
          </p:cNvPicPr>
          <p:nvPr/>
        </p:nvPicPr>
        <p:blipFill>
          <a:blip r:embed="rId4"/>
          <a:srcRect r="44500" b="55000"/>
          <a:stretch>
            <a:fillRect/>
          </a:stretch>
        </p:blipFill>
        <p:spPr bwMode="auto">
          <a:xfrm>
            <a:off x="500034" y="1357298"/>
            <a:ext cx="2643206" cy="32147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3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4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Админ\Pictures\Pictures\Рамки 1\567601_gallery.world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57166"/>
            <a:ext cx="8286808" cy="1428760"/>
          </a:xfrm>
          <a:prstGeom prst="rect">
            <a:avLst/>
          </a:prstGeom>
          <a:noFill/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642910" y="357166"/>
            <a:ext cx="818846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Друзі</a:t>
            </a:r>
            <a:r>
              <a:rPr kumimoji="0" lang="ru-RU" sz="28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</a:t>
            </a:r>
            <a:r>
              <a:rPr kumimoji="0" lang="ru-RU" sz="28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О.Пушкіна</a:t>
            </a:r>
            <a:r>
              <a:rPr kumimoji="0" lang="ru-RU" sz="28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у </a:t>
            </a:r>
            <a:r>
              <a:rPr kumimoji="0" lang="ru-RU" sz="28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вірші</a:t>
            </a:r>
            <a:r>
              <a:rPr kumimoji="0" lang="ru-RU" sz="28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«19 </a:t>
            </a:r>
            <a:r>
              <a:rPr kumimoji="0" lang="ru-RU" sz="28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жовтня</a:t>
            </a:r>
            <a:r>
              <a:rPr kumimoji="0" lang="ru-RU" sz="2800" i="0" u="none" strike="noStrike" normalizeH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1825 року»</a:t>
            </a:r>
            <a:endParaRPr kumimoji="0" lang="ru-RU" sz="4000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  <a:cs typeface="Arial" pitchFamily="34" charset="0"/>
            </a:endParaRPr>
          </a:p>
        </p:txBody>
      </p:sp>
      <p:graphicFrame>
        <p:nvGraphicFramePr>
          <p:cNvPr id="6" name="Таблиця 5"/>
          <p:cNvGraphicFramePr>
            <a:graphicFrameLocks noGrp="1"/>
          </p:cNvGraphicFramePr>
          <p:nvPr/>
        </p:nvGraphicFramePr>
        <p:xfrm>
          <a:off x="571472" y="1643050"/>
          <a:ext cx="7786742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7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292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2876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Georgia" pitchFamily="18" charset="0"/>
                        </a:rPr>
                        <a:t>Друг-ліцеїст</a:t>
                      </a:r>
                      <a:endParaRPr lang="ru-RU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Georgia" pitchFamily="18" charset="0"/>
                        </a:rPr>
                        <a:t>Рядки вірша</a:t>
                      </a:r>
                      <a:endParaRPr lang="ru-RU" dirty="0">
                        <a:latin typeface="Georgia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8661">
                <a:tc>
                  <a:txBody>
                    <a:bodyPr/>
                    <a:lstStyle/>
                    <a:p>
                      <a:pPr algn="ctr"/>
                      <a:r>
                        <a:rPr lang="uk-UA" b="0" cap="none" spc="0" dirty="0" smtClean="0">
                          <a:ln w="18415" cmpd="sng">
                            <a:solidFill>
                              <a:schemeClr val="tx1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Georgia" pitchFamily="18" charset="0"/>
                        </a:rPr>
                        <a:t>Микола Олександрович Корсаков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 smtClean="0">
                          <a:ln w="18415" cmpd="sng">
                            <a:solidFill>
                              <a:schemeClr val="tx1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Georgia" pitchFamily="18" charset="0"/>
                        </a:rPr>
                        <a:t>Працював в російській місії в Римі. Помер у Флоренції.</a:t>
                      </a:r>
                      <a:endParaRPr lang="ru-RU" dirty="0" smtClean="0">
                        <a:ln w="1841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tx1"/>
                        </a:solidFill>
                      </a:endParaRPr>
                    </a:p>
                    <a:p>
                      <a:endParaRPr lang="ru-RU" b="0" cap="none" spc="0" dirty="0">
                        <a:ln w="1841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>
                          <a:outerShdw blurRad="63500" dir="3600000" algn="tl" rotWithShape="0">
                            <a:srgbClr val="000000">
                              <a:alpha val="70000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b="0" i="1" cap="none" spc="0" dirty="0" smtClean="0">
                          <a:ln w="18415" cmpd="sng">
                            <a:solidFill>
                              <a:schemeClr val="tx1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Georgia" pitchFamily="18" charset="0"/>
                        </a:rPr>
                        <a:t>Наш кучерявий не прийшов       </a:t>
                      </a:r>
                    </a:p>
                    <a:p>
                      <a:r>
                        <a:rPr lang="uk-UA" b="0" i="1" cap="none" spc="0" dirty="0" smtClean="0">
                          <a:ln w="18415" cmpd="sng">
                            <a:solidFill>
                              <a:schemeClr val="tx1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Georgia" pitchFamily="18" charset="0"/>
                        </a:rPr>
                        <a:t>                                           співець,</a:t>
                      </a:r>
                    </a:p>
                    <a:p>
                      <a:r>
                        <a:rPr lang="uk-UA" b="0" i="1" cap="none" spc="0" dirty="0" smtClean="0">
                          <a:ln w="18415" cmpd="sng">
                            <a:solidFill>
                              <a:schemeClr val="tx1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Georgia" pitchFamily="18" charset="0"/>
                        </a:rPr>
                        <a:t>Гітари вже не чути голосної:</a:t>
                      </a:r>
                    </a:p>
                    <a:p>
                      <a:r>
                        <a:rPr lang="uk-UA" b="0" i="1" cap="none" spc="0" dirty="0" smtClean="0">
                          <a:ln w="18415" cmpd="sng">
                            <a:solidFill>
                              <a:schemeClr val="tx1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Georgia" pitchFamily="18" charset="0"/>
                        </a:rPr>
                        <a:t>Під миртами Італії ясної</a:t>
                      </a:r>
                    </a:p>
                    <a:p>
                      <a:r>
                        <a:rPr lang="uk-UA" b="0" i="1" cap="none" spc="0" dirty="0" smtClean="0">
                          <a:ln w="18415" cmpd="sng">
                            <a:solidFill>
                              <a:schemeClr val="tx1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Georgia" pitchFamily="18" charset="0"/>
                        </a:rPr>
                        <a:t>Він тихо</a:t>
                      </a:r>
                      <a:r>
                        <a:rPr lang="uk-UA" b="0" i="1" cap="none" spc="0" baseline="0" dirty="0" smtClean="0">
                          <a:ln w="18415" cmpd="sng">
                            <a:solidFill>
                              <a:schemeClr val="tx1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Georgia" pitchFamily="18" charset="0"/>
                        </a:rPr>
                        <a:t> спить…</a:t>
                      </a:r>
                      <a:endParaRPr lang="ru-RU" i="1" dirty="0">
                        <a:ln w="1841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8" name="Picture 4" descr="C:\Users\Админ\Pictures\Pictures\Рамки 1\567601_gallery.world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28"/>
            <a:ext cx="8286808" cy="1285884"/>
          </a:xfrm>
          <a:prstGeom prst="rect">
            <a:avLst/>
          </a:prstGeom>
          <a:noFill/>
        </p:spPr>
      </p:pic>
      <p:sp>
        <p:nvSpPr>
          <p:cNvPr id="3" name="Прямокутник 2"/>
          <p:cNvSpPr/>
          <p:nvPr/>
        </p:nvSpPr>
        <p:spPr>
          <a:xfrm>
            <a:off x="1142976" y="214290"/>
            <a:ext cx="67404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Федір Федорович </a:t>
            </a:r>
            <a:r>
              <a:rPr lang="uk-UA" sz="3200" b="1" dirty="0" err="1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Матюшкін</a:t>
            </a:r>
            <a:endParaRPr lang="ru-RU" sz="3200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3357554" y="4786322"/>
            <a:ext cx="528641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Счастливый путь! С лицейского порога</a:t>
            </a:r>
            <a:br>
              <a:rPr lang="ru-RU" sz="2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</a:br>
            <a:r>
              <a:rPr lang="ru-RU" sz="2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Ты на корабль перешагнул шутя,</a:t>
            </a:r>
            <a:br>
              <a:rPr lang="ru-RU" sz="2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</a:br>
            <a:r>
              <a:rPr lang="ru-RU" sz="2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И с той поры в морях твоя дорога,</a:t>
            </a:r>
            <a:br>
              <a:rPr lang="ru-RU" sz="2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</a:br>
            <a:r>
              <a:rPr lang="ru-RU" sz="2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О, волн и бурь любимое дитя!</a:t>
            </a:r>
            <a:endParaRPr lang="ru-RU" sz="20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0" name="Прямокутник 9"/>
          <p:cNvSpPr/>
          <p:nvPr/>
        </p:nvSpPr>
        <p:spPr>
          <a:xfrm>
            <a:off x="500034" y="1285860"/>
            <a:ext cx="5715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Що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завадило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Федору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Матюшкіну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прибути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на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зустріч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ліцеїстів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?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1992" name="Rectangle 8"/>
          <p:cNvSpPr>
            <a:spLocks noChangeArrowheads="1"/>
          </p:cNvSpPr>
          <p:nvPr/>
        </p:nvSpPr>
        <p:spPr bwMode="auto">
          <a:xfrm>
            <a:off x="714348" y="2285992"/>
            <a:ext cx="514353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Морський</a:t>
            </a:r>
            <a:r>
              <a:rPr kumimoji="0" lang="ru-RU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</a:t>
            </a:r>
            <a:r>
              <a:rPr kumimoji="0" lang="ru-RU" sz="24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офіцер</a:t>
            </a:r>
            <a:r>
              <a:rPr kumimoji="0" lang="ru-RU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,</a:t>
            </a:r>
            <a:r>
              <a:rPr kumimoji="0" lang="uk-UA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</a:t>
            </a:r>
            <a:r>
              <a:rPr kumimoji="0" lang="ru-RU" sz="24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адмірал</a:t>
            </a:r>
            <a:r>
              <a:rPr kumimoji="0" lang="ru-RU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, </a:t>
            </a:r>
            <a:r>
              <a:rPr kumimoji="0" lang="ru-RU" sz="24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мореплавець</a:t>
            </a:r>
            <a:r>
              <a:rPr kumimoji="0" lang="ru-RU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, </a:t>
            </a:r>
            <a:r>
              <a:rPr kumimoji="0" lang="ru-RU" sz="24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дослідник</a:t>
            </a:r>
            <a:r>
              <a:rPr kumimoji="0" lang="ru-RU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, </a:t>
            </a:r>
            <a:r>
              <a:rPr kumimoji="0" lang="ru-RU" sz="24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учасник</a:t>
            </a:r>
            <a:r>
              <a:rPr kumimoji="0" lang="uk-UA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</a:t>
            </a:r>
            <a:r>
              <a:rPr kumimoji="0" lang="ru-RU" sz="24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навколосвітніх</a:t>
            </a:r>
            <a:r>
              <a:rPr kumimoji="0" lang="uk-UA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</a:t>
            </a:r>
            <a:r>
              <a:rPr kumimoji="0" lang="ru-RU" sz="24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морських</a:t>
            </a:r>
            <a:r>
              <a:rPr kumimoji="0" lang="ru-RU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</a:t>
            </a:r>
            <a:r>
              <a:rPr kumimoji="0" lang="ru-RU" sz="24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експедицій</a:t>
            </a:r>
            <a:r>
              <a:rPr kumimoji="0" lang="uk-UA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</a:t>
            </a:r>
            <a:r>
              <a:rPr kumimoji="0" lang="ru-RU" sz="24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Головніна</a:t>
            </a:r>
            <a:r>
              <a:rPr kumimoji="0" lang="ru-RU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В.М.</a:t>
            </a:r>
            <a:endParaRPr kumimoji="0" lang="ru-RU" sz="2400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  <a:cs typeface="Arial" pitchFamily="34" charset="0"/>
            </a:endParaRPr>
          </a:p>
        </p:txBody>
      </p:sp>
      <p:pic>
        <p:nvPicPr>
          <p:cNvPr id="41993" name="Picture 9" descr="C:\Users\Админ\Pictures\clipart4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3071810"/>
            <a:ext cx="3000396" cy="3088285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6143636" y="4357694"/>
            <a:ext cx="2143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1799-1872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3074" name="Picture 2" descr="C:\Users\Админ\Pictures\Рисунок3.png"/>
          <p:cNvPicPr>
            <a:picLocks noChangeAspect="1" noChangeArrowheads="1"/>
          </p:cNvPicPr>
          <p:nvPr/>
        </p:nvPicPr>
        <p:blipFill>
          <a:blip r:embed="rId4"/>
          <a:srcRect t="913" r="50696" b="58000"/>
          <a:stretch>
            <a:fillRect/>
          </a:stretch>
        </p:blipFill>
        <p:spPr bwMode="auto">
          <a:xfrm>
            <a:off x="5929322" y="1142984"/>
            <a:ext cx="2686070" cy="33575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1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8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9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Админ\Pictures\Pictures\Рамки 1\567601_gallery.world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85728"/>
            <a:ext cx="8286808" cy="1285884"/>
          </a:xfrm>
          <a:prstGeom prst="rect">
            <a:avLst/>
          </a:prstGeom>
          <a:noFill/>
        </p:spPr>
      </p:pic>
      <p:sp>
        <p:nvSpPr>
          <p:cNvPr id="5" name="Прямокутник 4"/>
          <p:cNvSpPr/>
          <p:nvPr/>
        </p:nvSpPr>
        <p:spPr>
          <a:xfrm>
            <a:off x="1571604" y="214290"/>
            <a:ext cx="55643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Іван Іванович </a:t>
            </a:r>
            <a:r>
              <a:rPr lang="uk-UA" sz="3600" b="1" dirty="0" err="1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Пущін</a:t>
            </a:r>
            <a:r>
              <a:rPr lang="uk-UA" sz="36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 </a:t>
            </a:r>
            <a:endParaRPr lang="ru-RU" sz="3600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500034" y="1857364"/>
            <a:ext cx="5429288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Колезький</a:t>
            </a:r>
            <a:r>
              <a:rPr kumimoji="0" lang="ru-RU" sz="20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</a:t>
            </a:r>
            <a:r>
              <a:rPr kumimoji="0" lang="ru-RU" sz="20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асесор</a:t>
            </a:r>
            <a:r>
              <a:rPr kumimoji="0" lang="ru-RU" sz="20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, </a:t>
            </a:r>
            <a:r>
              <a:rPr kumimoji="0" lang="ru-RU" sz="20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суддя</a:t>
            </a:r>
            <a:r>
              <a:rPr kumimoji="0" lang="ru-RU" sz="20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</a:t>
            </a:r>
            <a:r>
              <a:rPr kumimoji="0" lang="ru-RU" sz="20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Московського</a:t>
            </a:r>
            <a:r>
              <a:rPr kumimoji="0" lang="ru-RU" sz="20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</a:t>
            </a:r>
            <a:r>
              <a:rPr kumimoji="0" lang="ru-RU" sz="20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надвірного</a:t>
            </a:r>
            <a:r>
              <a:rPr kumimoji="0" lang="ru-RU" sz="20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суду, декабрист, один </a:t>
            </a:r>
            <a:r>
              <a:rPr kumimoji="0" lang="ru-RU" sz="20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із</a:t>
            </a:r>
            <a:r>
              <a:rPr kumimoji="0" lang="uk-UA" sz="20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</a:t>
            </a:r>
            <a:r>
              <a:rPr kumimoji="0" lang="ru-RU" sz="20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засновників</a:t>
            </a:r>
            <a:r>
              <a:rPr kumimoji="0" lang="ru-RU" sz="20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</a:t>
            </a:r>
            <a:r>
              <a:rPr kumimoji="0" lang="ru-RU" sz="20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Північного</a:t>
            </a:r>
            <a:r>
              <a:rPr kumimoji="0" lang="uk-UA" sz="20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</a:t>
            </a:r>
            <a:r>
              <a:rPr kumimoji="0" lang="ru-RU" sz="20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товариства</a:t>
            </a:r>
            <a:r>
              <a:rPr kumimoji="0" lang="ru-RU" sz="20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. Брав участь у</a:t>
            </a:r>
            <a:r>
              <a:rPr kumimoji="0" lang="uk-UA" sz="20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</a:t>
            </a:r>
            <a:r>
              <a:rPr kumimoji="0" lang="ru-RU" sz="20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повстанні</a:t>
            </a:r>
            <a:r>
              <a:rPr kumimoji="0" lang="ru-RU" sz="20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на </a:t>
            </a:r>
            <a:r>
              <a:rPr kumimoji="0" lang="ru-RU" sz="20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Сенатській</a:t>
            </a:r>
            <a:r>
              <a:rPr kumimoji="0" lang="uk-UA" sz="20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</a:t>
            </a:r>
            <a:r>
              <a:rPr kumimoji="0" lang="ru-RU" sz="20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площі</a:t>
            </a:r>
            <a:r>
              <a:rPr kumimoji="0" lang="ru-RU" sz="20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, </a:t>
            </a:r>
            <a:r>
              <a:rPr kumimoji="0" lang="ru-RU" sz="20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був</a:t>
            </a:r>
            <a:r>
              <a:rPr kumimoji="0" lang="ru-RU" sz="20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</a:t>
            </a:r>
            <a:r>
              <a:rPr kumimoji="0" lang="ru-RU" sz="20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засуджений</a:t>
            </a:r>
            <a:r>
              <a:rPr kumimoji="0" lang="uk-UA" sz="20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</a:t>
            </a:r>
            <a:r>
              <a:rPr kumimoji="0" lang="ru-RU" sz="20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до 20 </a:t>
            </a:r>
            <a:r>
              <a:rPr kumimoji="0" lang="ru-RU" sz="20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років</a:t>
            </a:r>
            <a:r>
              <a:rPr kumimoji="0" lang="ru-RU" sz="20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каторги.</a:t>
            </a:r>
            <a:r>
              <a:rPr kumimoji="0" lang="uk-UA" sz="20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</a:t>
            </a:r>
            <a:endParaRPr kumimoji="0" lang="ru-RU" sz="2000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  <a:cs typeface="Arial" pitchFamily="34" charset="0"/>
            </a:endParaRPr>
          </a:p>
        </p:txBody>
      </p:sp>
      <p:sp>
        <p:nvSpPr>
          <p:cNvPr id="8" name="Прямокутник 7"/>
          <p:cNvSpPr/>
          <p:nvPr/>
        </p:nvSpPr>
        <p:spPr>
          <a:xfrm>
            <a:off x="4572000" y="4929198"/>
            <a:ext cx="43577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Поэта дом опальный,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/>
            </a:r>
            <a:b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</a:br>
            <a:r>
              <a:rPr lang="ru-RU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О </a:t>
            </a:r>
            <a:r>
              <a:rPr lang="ru-RU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Пущин</a:t>
            </a:r>
            <a:r>
              <a:rPr lang="ru-RU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 мой, ты первый посетил;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/>
            </a:r>
            <a:b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</a:br>
            <a:r>
              <a:rPr lang="ru-RU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Ты усладил изгнанья день печальный,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/>
            </a:r>
            <a:b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</a:br>
            <a:r>
              <a:rPr lang="ru-RU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Ты в день его Лицея превратил.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72198" y="4500570"/>
            <a:ext cx="2143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1798-1859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2910" y="928670"/>
            <a:ext cx="82868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Як відвідини </a:t>
            </a:r>
            <a:r>
              <a:rPr lang="uk-UA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Пущіна</a:t>
            </a:r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змінили життя поета в Михайлівському?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4098" name="Picture 2" descr="C:\Users\Админ\Pictures\Рисунок54.png"/>
          <p:cNvPicPr>
            <a:picLocks noChangeAspect="1" noChangeArrowheads="1"/>
          </p:cNvPicPr>
          <p:nvPr/>
        </p:nvPicPr>
        <p:blipFill>
          <a:blip r:embed="rId3"/>
          <a:srcRect r="13281" b="32812"/>
          <a:stretch>
            <a:fillRect/>
          </a:stretch>
        </p:blipFill>
        <p:spPr bwMode="auto">
          <a:xfrm>
            <a:off x="5786446" y="1357298"/>
            <a:ext cx="2889086" cy="3286148"/>
          </a:xfrm>
          <a:prstGeom prst="rect">
            <a:avLst/>
          </a:prstGeom>
          <a:noFill/>
        </p:spPr>
      </p:pic>
      <p:pic>
        <p:nvPicPr>
          <p:cNvPr id="1028" name="Picture 4" descr="C:\Users\Админ\Pictures\img0_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7" y="3642327"/>
            <a:ext cx="4214841" cy="26790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0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30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0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9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4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5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3357554" y="5000636"/>
            <a:ext cx="52863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Ты, Горчаков, счастливец с первых дней,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/>
            </a:r>
            <a:b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</a:br>
            <a:r>
              <a:rPr lang="ru-RU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Хвала тебе — фортуны блеск холодный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/>
            </a:r>
            <a:b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</a:br>
            <a:r>
              <a:rPr lang="ru-RU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Не изменил души твоей свободной: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/>
            </a:r>
            <a:b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</a:br>
            <a:r>
              <a:rPr lang="ru-RU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Всё тот же ты для чести и друзей.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3" name="Picture 4" descr="C:\Users\Админ\Pictures\Pictures\Рамки 1\567601_gallery.world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28"/>
            <a:ext cx="8286808" cy="1357322"/>
          </a:xfrm>
          <a:prstGeom prst="rect">
            <a:avLst/>
          </a:prstGeom>
          <a:noFill/>
        </p:spPr>
      </p:pic>
      <p:sp>
        <p:nvSpPr>
          <p:cNvPr id="4" name="Прямокутник 3"/>
          <p:cNvSpPr/>
          <p:nvPr/>
        </p:nvSpPr>
        <p:spPr>
          <a:xfrm>
            <a:off x="1214414" y="285728"/>
            <a:ext cx="68611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err="1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Горчаков</a:t>
            </a:r>
            <a:r>
              <a:rPr lang="uk-UA" sz="28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 Олександр Михайлович </a:t>
            </a:r>
            <a:endParaRPr lang="ru-RU" sz="2800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500034" y="2143116"/>
            <a:ext cx="4929222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Князь, </a:t>
            </a:r>
            <a:r>
              <a:rPr kumimoji="0" lang="ru-RU" sz="24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російський</a:t>
            </a:r>
            <a:r>
              <a:rPr kumimoji="0" lang="uk-UA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</a:t>
            </a:r>
            <a:r>
              <a:rPr kumimoji="0" lang="ru-RU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дипломат </a:t>
            </a:r>
            <a:r>
              <a:rPr kumimoji="0" lang="ru-RU" sz="24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і</a:t>
            </a:r>
            <a:r>
              <a:rPr kumimoji="0" lang="ru-RU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</a:t>
            </a:r>
            <a:r>
              <a:rPr kumimoji="0" lang="ru-RU" sz="24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державний</a:t>
            </a:r>
            <a:r>
              <a:rPr kumimoji="0" lang="uk-UA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</a:t>
            </a:r>
            <a:r>
              <a:rPr kumimoji="0" lang="ru-RU" sz="24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діяч</a:t>
            </a:r>
            <a:r>
              <a:rPr kumimoji="0" lang="ru-RU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, канцлер,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з</a:t>
            </a:r>
            <a:r>
              <a:rPr kumimoji="0" lang="ru-RU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1856</a:t>
            </a:r>
            <a:r>
              <a:rPr kumimoji="0" lang="uk-UA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</a:t>
            </a:r>
            <a:r>
              <a:rPr kumimoji="0" lang="ru-RU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року </a:t>
            </a:r>
            <a:r>
              <a:rPr kumimoji="0" lang="ru-RU" sz="24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міністр</a:t>
            </a:r>
            <a:r>
              <a:rPr kumimoji="0" lang="ru-RU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</a:t>
            </a:r>
            <a:r>
              <a:rPr kumimoji="0" lang="ru-RU" sz="24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закордонних</a:t>
            </a:r>
            <a:r>
              <a:rPr kumimoji="0" lang="ru-RU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справ, </a:t>
            </a:r>
            <a:r>
              <a:rPr kumimoji="0" lang="ru-RU" sz="24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захисник</a:t>
            </a:r>
            <a:r>
              <a:rPr kumimoji="0" lang="ru-RU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</a:t>
            </a:r>
            <a:r>
              <a:rPr kumimoji="0" lang="ru-RU" sz="24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національних</a:t>
            </a:r>
            <a:r>
              <a:rPr kumimoji="0" lang="uk-UA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</a:t>
            </a:r>
            <a:r>
              <a:rPr kumimoji="0" lang="ru-RU" sz="24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інтересів</a:t>
            </a:r>
            <a:r>
              <a:rPr kumimoji="0" lang="ru-RU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у </a:t>
            </a:r>
            <a:r>
              <a:rPr kumimoji="0" lang="ru-RU" sz="24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зовнішній</a:t>
            </a:r>
            <a:r>
              <a:rPr kumimoji="0" lang="uk-UA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</a:t>
            </a:r>
            <a:r>
              <a:rPr kumimoji="0" lang="ru-RU" sz="24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політиці</a:t>
            </a:r>
            <a:r>
              <a:rPr kumimoji="0" lang="ru-RU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, реформатор.</a:t>
            </a:r>
            <a:r>
              <a:rPr kumimoji="0" lang="uk-UA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</a:t>
            </a:r>
            <a:endParaRPr kumimoji="0" lang="uk-UA" sz="2400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00760" y="4500570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1798 - 1883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44037" name="Picture 5" descr="http://mywishlist.ru/pic/i/wish/orig/005/440/262.jp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596" y="4357694"/>
            <a:ext cx="2571768" cy="1928826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500034" y="1214422"/>
            <a:ext cx="53206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uk-UA" dirty="0" smtClean="0">
                <a:solidFill>
                  <a:schemeClr val="bg1"/>
                </a:solidFill>
                <a:latin typeface="Georgia" pitchFamily="18" charset="0"/>
              </a:rPr>
              <a:t> </a:t>
            </a:r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За що Пушкін поважає </a:t>
            </a:r>
          </a:p>
          <a:p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                      Олександра </a:t>
            </a:r>
            <a:r>
              <a:rPr lang="uk-UA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Горчакова</a:t>
            </a:r>
            <a:r>
              <a:rPr lang="uk-UA" sz="2400" dirty="0" smtClean="0">
                <a:solidFill>
                  <a:schemeClr val="bg1"/>
                </a:solidFill>
                <a:latin typeface="Georgia" pitchFamily="18" charset="0"/>
              </a:rPr>
              <a:t>?</a:t>
            </a:r>
            <a:endParaRPr lang="ru-RU" sz="2400" dirty="0">
              <a:solidFill>
                <a:schemeClr val="bg1"/>
              </a:solidFill>
              <a:latin typeface="Georgia" pitchFamily="18" charset="0"/>
            </a:endParaRPr>
          </a:p>
        </p:txBody>
      </p:sp>
      <p:pic>
        <p:nvPicPr>
          <p:cNvPr id="5122" name="Picture 2" descr="C:\Users\Админ\Pictures\34.png"/>
          <p:cNvPicPr>
            <a:picLocks noChangeAspect="1" noChangeArrowheads="1"/>
          </p:cNvPicPr>
          <p:nvPr/>
        </p:nvPicPr>
        <p:blipFill>
          <a:blip r:embed="rId4"/>
          <a:srcRect r="29133" b="37234"/>
          <a:stretch>
            <a:fillRect/>
          </a:stretch>
        </p:blipFill>
        <p:spPr bwMode="auto">
          <a:xfrm>
            <a:off x="5572132" y="1000108"/>
            <a:ext cx="3183650" cy="36433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6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7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73" name="Picture 17" descr="C:\Users\Админ\Pictures\15802_html_6ead79f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4500570"/>
            <a:ext cx="3291181" cy="1660128"/>
          </a:xfrm>
          <a:prstGeom prst="rect">
            <a:avLst/>
          </a:prstGeom>
          <a:noFill/>
        </p:spPr>
      </p:pic>
      <p:pic>
        <p:nvPicPr>
          <p:cNvPr id="2" name="Picture 4" descr="C:\Users\Админ\Pictures\Pictures\Рамки 1\567601_gallery.world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85728"/>
            <a:ext cx="8286808" cy="1500198"/>
          </a:xfrm>
          <a:prstGeom prst="rect">
            <a:avLst/>
          </a:prstGeom>
          <a:noFill/>
        </p:spPr>
      </p:pic>
      <p:sp>
        <p:nvSpPr>
          <p:cNvPr id="3" name="Прямокутник 2"/>
          <p:cNvSpPr/>
          <p:nvPr/>
        </p:nvSpPr>
        <p:spPr>
          <a:xfrm>
            <a:off x="1643042" y="285728"/>
            <a:ext cx="60228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Антон Антонович </a:t>
            </a:r>
            <a:r>
              <a:rPr lang="uk-UA" sz="3200" b="1" dirty="0" err="1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Дельвіг</a:t>
            </a:r>
            <a:r>
              <a:rPr lang="uk-UA" sz="32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 </a:t>
            </a:r>
            <a:endParaRPr lang="ru-RU" sz="3200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3428992" y="2071678"/>
            <a:ext cx="5286412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Поет </a:t>
            </a:r>
            <a:r>
              <a:rPr kumimoji="0" lang="ru-RU" sz="24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пушкінської</a:t>
            </a:r>
            <a:r>
              <a:rPr kumimoji="0" lang="uk-UA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</a:t>
            </a:r>
            <a:r>
              <a:rPr kumimoji="0" lang="ru-RU" sz="24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доби</a:t>
            </a:r>
            <a:r>
              <a:rPr kumimoji="0" lang="ru-RU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, </a:t>
            </a:r>
            <a:r>
              <a:rPr kumimoji="0" lang="ru-RU" sz="24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видавець</a:t>
            </a:r>
            <a:r>
              <a:rPr kumimoji="0" lang="ru-RU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,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</a:t>
            </a:r>
            <a:r>
              <a:rPr kumimoji="0" lang="ru-RU" sz="24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помічник</a:t>
            </a:r>
            <a:r>
              <a:rPr kumimoji="0" lang="ru-RU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</a:t>
            </a:r>
            <a:r>
              <a:rPr kumimoji="0" lang="ru-RU" sz="24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бібліотекаря</a:t>
            </a:r>
            <a:r>
              <a:rPr kumimoji="0" lang="ru-RU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</a:t>
            </a:r>
            <a:r>
              <a:rPr kumimoji="0" lang="ru-RU" sz="24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Публічної</a:t>
            </a:r>
            <a:r>
              <a:rPr kumimoji="0" lang="ru-RU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</a:t>
            </a:r>
            <a:r>
              <a:rPr kumimoji="0" lang="ru-RU" sz="24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бібліотеки</a:t>
            </a:r>
            <a:r>
              <a:rPr kumimoji="0" lang="ru-RU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. </a:t>
            </a:r>
            <a:endParaRPr kumimoji="0" lang="ru-RU" sz="2400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За</a:t>
            </a:r>
            <a:r>
              <a:rPr kumimoji="0" lang="uk-UA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</a:t>
            </a:r>
            <a:r>
              <a:rPr kumimoji="0" lang="ru-RU" sz="24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відвідування</a:t>
            </a:r>
            <a:r>
              <a:rPr kumimoji="0" lang="ru-RU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опального</a:t>
            </a:r>
            <a:r>
              <a:rPr kumimoji="0" lang="uk-UA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</a:t>
            </a:r>
            <a:r>
              <a:rPr kumimoji="0" lang="ru-RU" sz="24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Пушкіна</a:t>
            </a:r>
            <a:r>
              <a:rPr kumimoji="0" lang="ru-RU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в </a:t>
            </a:r>
            <a:r>
              <a:rPr kumimoji="0" lang="ru-RU" sz="24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Михайлівському</a:t>
            </a:r>
            <a:r>
              <a:rPr kumimoji="0" lang="ru-RU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</a:t>
            </a:r>
            <a:r>
              <a:rPr kumimoji="0" lang="ru-RU" sz="24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був</a:t>
            </a:r>
            <a:r>
              <a:rPr kumimoji="0" lang="ru-RU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</a:t>
            </a:r>
            <a:r>
              <a:rPr kumimoji="0" lang="ru-RU" sz="24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звільнений</a:t>
            </a:r>
            <a:r>
              <a:rPr kumimoji="0" lang="ru-RU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</a:t>
            </a:r>
            <a:r>
              <a:rPr kumimoji="0" lang="ru-RU" sz="24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зі</a:t>
            </a:r>
            <a:r>
              <a:rPr kumimoji="0" lang="ru-RU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</a:t>
            </a:r>
            <a:r>
              <a:rPr kumimoji="0" lang="ru-RU" sz="24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служби</a:t>
            </a:r>
            <a:r>
              <a:rPr kumimoji="0" lang="ru-RU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.</a:t>
            </a:r>
            <a:r>
              <a:rPr kumimoji="0" lang="ru-RU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" name="Прямокутник 4"/>
          <p:cNvSpPr/>
          <p:nvPr/>
        </p:nvSpPr>
        <p:spPr>
          <a:xfrm>
            <a:off x="1357290" y="4714884"/>
            <a:ext cx="1217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1798-1831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0" name="Прямокутник 9"/>
          <p:cNvSpPr/>
          <p:nvPr/>
        </p:nvSpPr>
        <p:spPr>
          <a:xfrm>
            <a:off x="571472" y="5072074"/>
            <a:ext cx="650085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О </a:t>
            </a:r>
            <a:r>
              <a:rPr lang="ru-RU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Дельвиг</a:t>
            </a:r>
            <a:r>
              <a:rPr lang="ru-RU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 мой: твой голос пробудил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 Сердечный жар, так долго усыпленный,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И бодро я судьбу благословил. </a:t>
            </a:r>
          </a:p>
        </p:txBody>
      </p:sp>
      <p:sp>
        <p:nvSpPr>
          <p:cNvPr id="12" name="TextBox 11"/>
          <p:cNvSpPr txBox="1"/>
          <p:nvPr/>
        </p:nvSpPr>
        <p:spPr>
          <a:xfrm flipH="1">
            <a:off x="3214678" y="1071546"/>
            <a:ext cx="55721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Яку роль в долі Пушкіна відіграв Антон </a:t>
            </a:r>
            <a:r>
              <a:rPr lang="uk-UA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Дельвіг</a:t>
            </a:r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?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6148" name="Picture 4" descr="C:\Users\Админ\Pictures\44.png"/>
          <p:cNvPicPr>
            <a:picLocks noChangeAspect="1" noChangeArrowheads="1"/>
          </p:cNvPicPr>
          <p:nvPr/>
        </p:nvPicPr>
        <p:blipFill>
          <a:blip r:embed="rId4"/>
          <a:srcRect r="8593" b="26562"/>
          <a:stretch>
            <a:fillRect/>
          </a:stretch>
        </p:blipFill>
        <p:spPr bwMode="auto">
          <a:xfrm>
            <a:off x="500034" y="1285860"/>
            <a:ext cx="3071834" cy="37019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0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50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0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0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50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0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0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50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0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8" dur="8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9" dur="8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8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3" dur="8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4" dur="8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8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8" dur="8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9" dur="8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8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Админ\Pictures\Pictures\Рамки 1\567601_gallery.world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28"/>
            <a:ext cx="8286808" cy="1214446"/>
          </a:xfrm>
          <a:prstGeom prst="rect">
            <a:avLst/>
          </a:prstGeom>
          <a:noFill/>
        </p:spPr>
      </p:pic>
      <p:sp>
        <p:nvSpPr>
          <p:cNvPr id="3" name="Прямокутник 2"/>
          <p:cNvSpPr/>
          <p:nvPr/>
        </p:nvSpPr>
        <p:spPr>
          <a:xfrm>
            <a:off x="857224" y="214290"/>
            <a:ext cx="79047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Вільгельм Карлович Кюхельбекер </a:t>
            </a:r>
            <a:endParaRPr lang="ru-RU" sz="3200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Прямокутник 7"/>
          <p:cNvSpPr/>
          <p:nvPr/>
        </p:nvSpPr>
        <p:spPr>
          <a:xfrm>
            <a:off x="6572264" y="4429132"/>
            <a:ext cx="12282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1797-1846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0" name="Прямокутник 9"/>
          <p:cNvSpPr/>
          <p:nvPr/>
        </p:nvSpPr>
        <p:spPr>
          <a:xfrm>
            <a:off x="3286116" y="4857760"/>
            <a:ext cx="542928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Опомнимся — но поздно! и уныло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 Глядим назад, следов не видя там.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Скажи, Вильгельм, не то ль и с нами было,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Мой брат родной по музе, по судьбам?</a:t>
            </a:r>
            <a:r>
              <a:rPr lang="ru-RU" sz="12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 </a:t>
            </a:r>
            <a:endParaRPr lang="ru-RU" sz="3600" i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  <a:cs typeface="Arial" pitchFamily="34" charset="0"/>
            </a:endParaRPr>
          </a:p>
        </p:txBody>
      </p:sp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500034" y="1928802"/>
            <a:ext cx="5286412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Письменник</a:t>
            </a:r>
            <a:r>
              <a:rPr kumimoji="0" lang="ru-RU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, </a:t>
            </a:r>
            <a:r>
              <a:rPr kumimoji="0" lang="ru-RU" sz="24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поет-романтик</a:t>
            </a:r>
            <a:r>
              <a:rPr kumimoji="0" lang="ru-RU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</a:t>
            </a:r>
            <a:r>
              <a:rPr kumimoji="0" lang="ru-RU" sz="24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пушкінської</a:t>
            </a:r>
            <a:r>
              <a:rPr kumimoji="0" lang="ru-RU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</a:t>
            </a:r>
            <a:r>
              <a:rPr kumimoji="0" lang="ru-RU" sz="24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доби</a:t>
            </a:r>
            <a:r>
              <a:rPr kumimoji="0" lang="ru-RU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, автор</a:t>
            </a:r>
            <a:r>
              <a:rPr kumimoji="0" lang="uk-UA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</a:t>
            </a:r>
            <a:r>
              <a:rPr kumimoji="0" lang="ru-RU" sz="24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волелюбної</a:t>
            </a:r>
            <a:r>
              <a:rPr kumimoji="0" lang="ru-RU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</a:t>
            </a:r>
            <a:r>
              <a:rPr kumimoji="0" lang="ru-RU" sz="24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лірики</a:t>
            </a:r>
            <a:r>
              <a:rPr kumimoji="0" lang="ru-RU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.</a:t>
            </a:r>
            <a:r>
              <a:rPr kumimoji="0" lang="uk-UA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Декабрист, учасник повстання на Сенатській площі. </a:t>
            </a:r>
            <a:r>
              <a:rPr kumimoji="0" lang="ru-RU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Помер у </a:t>
            </a:r>
            <a:r>
              <a:rPr kumimoji="0" lang="ru-RU" sz="24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засланні</a:t>
            </a:r>
            <a:r>
              <a:rPr kumimoji="0" lang="ru-RU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в </a:t>
            </a:r>
            <a:r>
              <a:rPr kumimoji="0" lang="ru-RU" sz="24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Тобольську</a:t>
            </a:r>
            <a:r>
              <a:rPr kumimoji="0" lang="ru-RU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.</a:t>
            </a:r>
            <a:r>
              <a:rPr kumimoji="0" lang="uk-UA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PragmaticaC"/>
              </a:rPr>
              <a:t> </a:t>
            </a:r>
            <a:endParaRPr kumimoji="0" lang="uk-UA" sz="3600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  <a:cs typeface="Arial" pitchFamily="34" charset="0"/>
            </a:endParaRPr>
          </a:p>
        </p:txBody>
      </p:sp>
      <p:pic>
        <p:nvPicPr>
          <p:cNvPr id="46088" name="Picture 8" descr="C:\Users\Админ\Pictures\1009345048.png"/>
          <p:cNvPicPr>
            <a:picLocks noChangeAspect="1" noChangeArrowheads="1"/>
          </p:cNvPicPr>
          <p:nvPr/>
        </p:nvPicPr>
        <p:blipFill>
          <a:blip r:embed="rId3">
            <a:lum bright="10000" contrast="30000"/>
          </a:blip>
          <a:srcRect t="32143"/>
          <a:stretch>
            <a:fillRect/>
          </a:stretch>
        </p:blipFill>
        <p:spPr bwMode="auto">
          <a:xfrm>
            <a:off x="500034" y="3929066"/>
            <a:ext cx="2857520" cy="250033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642910" y="1000108"/>
            <a:ext cx="67151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Чому  В.Кюхельбекера Пушкін називає братом </a:t>
            </a:r>
            <a:r>
              <a:rPr lang="uk-UA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“по</a:t>
            </a:r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музі й </a:t>
            </a:r>
            <a:r>
              <a:rPr lang="uk-UA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долі”</a:t>
            </a:r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?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7170" name="Picture 2" descr="C:\Users\Админ\Pictures\6.png"/>
          <p:cNvPicPr>
            <a:picLocks noChangeAspect="1" noChangeArrowheads="1"/>
          </p:cNvPicPr>
          <p:nvPr/>
        </p:nvPicPr>
        <p:blipFill>
          <a:blip r:embed="rId4"/>
          <a:srcRect r="32944" b="38599"/>
          <a:stretch>
            <a:fillRect/>
          </a:stretch>
        </p:blipFill>
        <p:spPr bwMode="auto">
          <a:xfrm>
            <a:off x="5857884" y="1214422"/>
            <a:ext cx="2786082" cy="33884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6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0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60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0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8" dur="8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9" dur="8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8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3" dur="8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4" dur="8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8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8" dur="8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9" dur="8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8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3" dur="8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4" dur="8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8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1571612"/>
            <a:ext cx="1643074" cy="46166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Ліцей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571472" y="428604"/>
            <a:ext cx="78581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uk-U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Прокоментуйте за допомогою цитат, чому Пушкін  пропонує підняти  </a:t>
            </a:r>
            <a:r>
              <a:rPr lang="uk-UA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заздравну</a:t>
            </a:r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чашу за…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2910" y="2643182"/>
            <a:ext cx="1643074" cy="46166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Вчителів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2910" y="3786190"/>
            <a:ext cx="1643074" cy="46166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Царя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14744" y="1571612"/>
            <a:ext cx="3318537" cy="46166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uk-UA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“ день нашого союзу ”</a:t>
            </a:r>
            <a:endParaRPr lang="ru-RU" sz="24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8" name="Прямокутник 7"/>
          <p:cNvSpPr/>
          <p:nvPr/>
        </p:nvSpPr>
        <p:spPr>
          <a:xfrm>
            <a:off x="3214678" y="2643182"/>
            <a:ext cx="4802918" cy="46166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uk-UA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“ честь і юність нашу леліяли ”</a:t>
            </a:r>
            <a:endParaRPr lang="ru-RU" sz="24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9" name="Прямокутник 8"/>
          <p:cNvSpPr/>
          <p:nvPr/>
        </p:nvSpPr>
        <p:spPr>
          <a:xfrm>
            <a:off x="2928926" y="3857628"/>
            <a:ext cx="5652509" cy="46166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uk-UA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“ він взяв Париж, він заснував Ліцей ”</a:t>
            </a:r>
            <a:endParaRPr lang="ru-RU" sz="24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0" name="Прямокутник 9"/>
          <p:cNvSpPr/>
          <p:nvPr/>
        </p:nvSpPr>
        <p:spPr>
          <a:xfrm>
            <a:off x="571472" y="4500570"/>
            <a:ext cx="821537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ru-RU" sz="2400" i="1" dirty="0" smtClean="0">
                <a:solidFill>
                  <a:schemeClr val="bg1"/>
                </a:solidFill>
                <a:latin typeface="Georgia" pitchFamily="18" charset="0"/>
              </a:rPr>
              <a:t>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Розкрийте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сенс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протиставлення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ліричного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героя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Пушкіна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невідомому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другу-ліцеїсту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якому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на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схилі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віку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випаде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останньому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святкувати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День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ліцею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.</a:t>
            </a:r>
            <a:endParaRPr lang="ru-RU" sz="2400" dirty="0">
              <a:solidFill>
                <a:schemeClr val="bg1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7" grpId="0" animBg="1"/>
      <p:bldP spid="8" grpId="0" animBg="1"/>
      <p:bldP spid="9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2102</TotalTime>
  <Words>1469</Words>
  <Application>Microsoft Office PowerPoint</Application>
  <PresentationFormat>Экран (4:3)</PresentationFormat>
  <Paragraphs>182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40" baseType="lpstr">
      <vt:lpstr>Arial</vt:lpstr>
      <vt:lpstr>Bookman Old Style</vt:lpstr>
      <vt:lpstr>Calibri</vt:lpstr>
      <vt:lpstr>Georgia</vt:lpstr>
      <vt:lpstr>Monotype Corsiva</vt:lpstr>
      <vt:lpstr>PragmaticaC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Oksana</cp:lastModifiedBy>
  <cp:revision>230</cp:revision>
  <dcterms:created xsi:type="dcterms:W3CDTF">2016-12-21T07:24:30Z</dcterms:created>
  <dcterms:modified xsi:type="dcterms:W3CDTF">2022-01-21T13:29:13Z</dcterms:modified>
</cp:coreProperties>
</file>