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  <p:sldId id="263" r:id="rId9"/>
    <p:sldId id="266" r:id="rId10"/>
    <p:sldId id="264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62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ср 08.08.18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ср 08.08.18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ср 08.08.18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ср 08.08.18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ср 08.08.18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ср 08.08.18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ср 08.08.18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ср 08.08.18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ср 08.08.18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ср 08.08.18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ср 08.08.18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ср 08.08.18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3923928" y="1340768"/>
            <a:ext cx="4572032" cy="3357586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uk-UA" sz="2800" i="1" dirty="0" smtClean="0">
                <a:solidFill>
                  <a:schemeClr val="accent2">
                    <a:lumMod val="50000"/>
                  </a:schemeClr>
                </a:solidFill>
              </a:rPr>
              <a:t>Редьярд Кіплінг(1865-1936)</a:t>
            </a:r>
            <a:r>
              <a:rPr lang="uk-UA" sz="2800" i="1" dirty="0" err="1" smtClean="0">
                <a:solidFill>
                  <a:schemeClr val="accent2">
                    <a:lumMod val="50000"/>
                  </a:schemeClr>
                </a:solidFill>
              </a:rPr>
              <a:t>.Поезія</a:t>
            </a:r>
            <a:r>
              <a:rPr lang="uk-UA" sz="2800" i="1" dirty="0" smtClean="0">
                <a:solidFill>
                  <a:schemeClr val="accent2">
                    <a:lumMod val="50000"/>
                  </a:schemeClr>
                </a:solidFill>
              </a:rPr>
              <a:t> «Якщо…». Уславлення сильної особистості, здатної за будь-яких умов  обставин залишатися Людиною</a:t>
            </a:r>
            <a:endParaRPr lang="ru-RU" sz="2800" i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D:\РАБОТА\СВІТОВА 7\Кіплінг\post-tfbeht4sykesbtbfz6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258359">
            <a:off x="636265" y="396899"/>
            <a:ext cx="2922908" cy="354646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2" descr="http://vkurse.ua/i/2010-10/nobelevskaya-premiy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122713">
            <a:off x="814449" y="4619330"/>
            <a:ext cx="1554938" cy="9718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1357290" y="1785924"/>
          <a:ext cx="6572296" cy="4143405"/>
        </p:xfrm>
        <a:graphic>
          <a:graphicData uri="http://schemas.openxmlformats.org/drawingml/2006/table">
            <a:tbl>
              <a:tblPr/>
              <a:tblGrid>
                <a:gridCol w="651944"/>
                <a:gridCol w="581463"/>
                <a:gridCol w="669563"/>
                <a:gridCol w="651944"/>
                <a:gridCol w="704804"/>
                <a:gridCol w="722424"/>
                <a:gridCol w="722424"/>
                <a:gridCol w="651944"/>
                <a:gridCol w="669563"/>
                <a:gridCol w="546223"/>
              </a:tblGrid>
              <a:tr h="591915"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Calibri"/>
                          <a:ea typeface="Calibri"/>
                          <a:cs typeface="Times New Roman"/>
                        </a:rPr>
                        <a:t>1.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91915"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Calibri"/>
                          <a:ea typeface="Calibri"/>
                          <a:cs typeface="Times New Roman"/>
                        </a:rPr>
                        <a:t>2.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1915">
                <a:tc rowSpan="2"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Calibri"/>
                          <a:ea typeface="Calibri"/>
                          <a:cs typeface="Times New Roman"/>
                        </a:rPr>
                        <a:t>3.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1915"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Calibri"/>
                          <a:ea typeface="Calibri"/>
                          <a:cs typeface="Times New Roman"/>
                        </a:rPr>
                        <a:t>4.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91915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Calibri"/>
                          <a:ea typeface="Calibri"/>
                          <a:cs typeface="Times New Roman"/>
                        </a:rPr>
                        <a:t>5.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919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Calibri"/>
                          <a:ea typeface="Calibri"/>
                          <a:cs typeface="Times New Roman"/>
                        </a:rPr>
                        <a:t>6.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91915"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Calibri"/>
                          <a:ea typeface="Calibri"/>
                          <a:cs typeface="Times New Roman"/>
                        </a:rPr>
                        <a:t>7.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7" name="Рисунок 6" descr="Это - некоторые из героев сказок о Маугли :-)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816609">
            <a:off x="7078024" y="858717"/>
            <a:ext cx="797314" cy="13258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Вот он сам, мальчик по имени Маугли...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392301">
            <a:off x="6947156" y="3973864"/>
            <a:ext cx="1519585" cy="11826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 descr="А это - еще один герой Редьярда Киплинга - Любопытный Слоненок :-)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792812">
            <a:off x="789612" y="803551"/>
            <a:ext cx="2870250" cy="22137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500042"/>
            <a:ext cx="6615130" cy="917596"/>
          </a:xfrm>
        </p:spPr>
        <p:txBody>
          <a:bodyPr>
            <a:normAutofit/>
          </a:bodyPr>
          <a:lstStyle/>
          <a:p>
            <a:r>
              <a:rPr lang="uk-UA" sz="3200" dirty="0" smtClean="0">
                <a:solidFill>
                  <a:schemeClr val="accent2">
                    <a:lumMod val="50000"/>
                  </a:schemeClr>
                </a:solidFill>
              </a:rPr>
              <a:t>Робота з таблицею</a:t>
            </a:r>
            <a:endParaRPr lang="ru-RU" sz="3200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11125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Знаю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Хочу дізнатися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Навчився на уроці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146" name="Picture 2" descr="C:\Documents and Settings\Admin.MICROSOF-EA64C3\Рабочий стол\шаблон\Анимашки Школа\0_d9bf7_178dc216_S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72264" y="785794"/>
            <a:ext cx="885363" cy="500066"/>
          </a:xfrm>
          <a:prstGeom prst="rect">
            <a:avLst/>
          </a:prstGeom>
          <a:noFill/>
        </p:spPr>
      </p:pic>
      <p:pic>
        <p:nvPicPr>
          <p:cNvPr id="6147" name="Picture 3" descr="C:\Documents and Settings\Admin.MICROSOF-EA64C3\Рабочий стол\шаблон\2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0430" y="2976551"/>
            <a:ext cx="2143140" cy="23812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714356"/>
            <a:ext cx="8229600" cy="1143000"/>
          </a:xfrm>
        </p:spPr>
        <p:txBody>
          <a:bodyPr>
            <a:noAutofit/>
          </a:bodyPr>
          <a:lstStyle/>
          <a:p>
            <a:r>
              <a:rPr lang="uk-UA" sz="2800" dirty="0" smtClean="0">
                <a:solidFill>
                  <a:schemeClr val="accent2">
                    <a:lumMod val="50000"/>
                  </a:schemeClr>
                </a:solidFill>
              </a:rPr>
              <a:t>Робота з підручником. </a:t>
            </a:r>
            <a:r>
              <a:rPr lang="uk-UA" sz="2800" dirty="0" smtClean="0"/>
              <a:t>Ознайомлення зі статтею про Кіплінга</a:t>
            </a:r>
            <a:endParaRPr lang="ru-RU" sz="2800" dirty="0"/>
          </a:p>
        </p:txBody>
      </p:sp>
      <p:pic>
        <p:nvPicPr>
          <p:cNvPr id="4097" name="Picture 1" descr="D:\РАБОТА\СВІТОВА 7\Кіплінг\105974816_large_k_6398187_85050019_be0bb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46" y="2261092"/>
            <a:ext cx="5214974" cy="34865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2800" dirty="0" smtClean="0">
                <a:solidFill>
                  <a:schemeClr val="accent2">
                    <a:lumMod val="50000"/>
                  </a:schemeClr>
                </a:solidFill>
              </a:rPr>
              <a:t>Інтерактивна вправа </a:t>
            </a:r>
            <a:br>
              <a:rPr lang="uk-UA" sz="28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uk-UA" sz="2800" dirty="0" smtClean="0">
                <a:solidFill>
                  <a:schemeClr val="accent2">
                    <a:lumMod val="50000"/>
                  </a:schemeClr>
                </a:solidFill>
              </a:rPr>
              <a:t>«Ключове слово»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073" name="Picture 1" descr="C:\Documents and Settings\Admin.MICROSOF-EA64C3\Рабочий стол\шаблон\3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73313" y="2209800"/>
            <a:ext cx="5417487" cy="3005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3200" b="1" dirty="0" smtClean="0"/>
              <a:t/>
            </a:r>
            <a:br>
              <a:rPr lang="uk-UA" sz="3200" b="1" dirty="0" smtClean="0"/>
            </a:br>
            <a:r>
              <a:rPr lang="uk-UA" sz="3200" b="1" dirty="0" smtClean="0"/>
              <a:t>Бесіда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571604" y="1600201"/>
            <a:ext cx="3143272" cy="3686188"/>
          </a:xfrm>
        </p:spPr>
        <p:txBody>
          <a:bodyPr>
            <a:normAutofit/>
          </a:bodyPr>
          <a:lstStyle/>
          <a:p>
            <a:r>
              <a:rPr lang="uk-UA" sz="4000" dirty="0" smtClean="0"/>
              <a:t>Що нового дізналися про Кіплінга? </a:t>
            </a:r>
            <a:endParaRPr lang="ru-RU" sz="4000" dirty="0"/>
          </a:p>
        </p:txBody>
      </p:sp>
      <p:pic>
        <p:nvPicPr>
          <p:cNvPr id="19458" name="Picture 2" descr="D:\РАБОТА\СВІТОВА 7\Кіплінг\default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4942" y="1714488"/>
            <a:ext cx="2786082" cy="39716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2800" dirty="0" smtClean="0">
                <a:solidFill>
                  <a:schemeClr val="accent2">
                    <a:lumMod val="50000"/>
                  </a:schemeClr>
                </a:solidFill>
              </a:rPr>
              <a:t>Повідомлення учня про Нобелівську премію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714480" y="1214422"/>
            <a:ext cx="6972320" cy="4911741"/>
          </a:xfrm>
        </p:spPr>
        <p:txBody>
          <a:bodyPr>
            <a:noAutofit/>
          </a:bodyPr>
          <a:lstStyle/>
          <a:p>
            <a:r>
              <a:rPr lang="uk-UA" sz="1200" b="1" i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uk-UA" sz="1600" b="1" i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Нобелівські премії названі на честь Альфреда Нобеля , винахідника динаміту. Він заповів велику суму грошей на премії людям, діяльність яких спрямована на благо людства.</a:t>
            </a:r>
            <a:endParaRPr lang="ru-RU" sz="1600" dirty="0" smtClean="0"/>
          </a:p>
          <a:p>
            <a:r>
              <a:rPr lang="uk-UA" sz="1600" b="1" i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      На початку ХХ ст. відповідно до заповіту Альфреда Нобеля був заснований Нобелівський фонд. 9 млн. доларів, які він залишив, мали використовуватися на відзначення видатних наукових праць з фізики, хімії, фізіології і медицини, а також літературних творів і діяльності, пов’язані зі зміцненням миру. Перших премій були удостоєні окремі діячі вже в 1901 році.</a:t>
            </a:r>
            <a:endParaRPr lang="ru-RU" sz="1600" dirty="0" smtClean="0"/>
          </a:p>
          <a:p>
            <a:r>
              <a:rPr lang="uk-UA" sz="1600" b="1" i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      Присудження Нобелівської премії з літератури доручено Шведській академії у Стокгольмі.</a:t>
            </a:r>
            <a:endParaRPr lang="ru-RU" sz="1600" dirty="0" smtClean="0"/>
          </a:p>
          <a:p>
            <a:r>
              <a:rPr lang="uk-UA" sz="1600" b="1" i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     Церемонія вручення премій відбувається щорічно 10 грудня – у річницю смерті її засновника. Нагороджений отримує золоту медаль, грошову винагороду і диплом.</a:t>
            </a:r>
            <a:endParaRPr lang="ru-RU" sz="1600" dirty="0" smtClean="0"/>
          </a:p>
          <a:p>
            <a:r>
              <a:rPr lang="uk-UA" sz="1600" b="1" i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     Д.Р.Кіплінг у 42 роки перший з англійців отримав цю всесвітньо відому нагороду (1907). І до сьогодні він залишається наймолодшим Нобелівським лауреатом з літератури.</a:t>
            </a:r>
            <a:endParaRPr lang="ru-RU" sz="1600" dirty="0"/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lang="uk-UA" sz="32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uk-UA" sz="32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uk-UA" sz="3200" dirty="0" smtClean="0">
                <a:solidFill>
                  <a:schemeClr val="accent2">
                    <a:lumMod val="50000"/>
                  </a:schemeClr>
                </a:solidFill>
              </a:rPr>
              <a:t>Складання «асоціативного ряду»</a:t>
            </a:r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3200" dirty="0" smtClean="0">
                <a:solidFill>
                  <a:schemeClr val="accent2">
                    <a:lumMod val="50000"/>
                  </a:schemeClr>
                </a:solidFill>
              </a:rPr>
            </a:br>
            <a:endParaRPr lang="ru-RU" sz="32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357686" y="1600200"/>
            <a:ext cx="4329114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b="1" dirty="0" smtClean="0"/>
              <a:t>К</a:t>
            </a:r>
            <a:r>
              <a:rPr lang="uk-UA" dirty="0" smtClean="0"/>
              <a:t> – </a:t>
            </a:r>
            <a:endParaRPr lang="ru-RU" dirty="0" smtClean="0"/>
          </a:p>
          <a:p>
            <a:pPr>
              <a:buNone/>
            </a:pPr>
            <a:r>
              <a:rPr lang="uk-UA" b="1" dirty="0" smtClean="0"/>
              <a:t>І </a:t>
            </a:r>
            <a:r>
              <a:rPr lang="uk-UA" dirty="0" smtClean="0"/>
              <a:t>–</a:t>
            </a:r>
          </a:p>
          <a:p>
            <a:pPr>
              <a:buNone/>
            </a:pPr>
            <a:r>
              <a:rPr lang="uk-UA" b="1" dirty="0" smtClean="0"/>
              <a:t>П</a:t>
            </a:r>
            <a:r>
              <a:rPr lang="uk-UA" dirty="0" smtClean="0"/>
              <a:t> – </a:t>
            </a:r>
            <a:endParaRPr lang="ru-RU" dirty="0" smtClean="0"/>
          </a:p>
          <a:p>
            <a:pPr>
              <a:buNone/>
            </a:pPr>
            <a:r>
              <a:rPr lang="uk-UA" b="1" dirty="0" smtClean="0"/>
              <a:t>Л </a:t>
            </a:r>
            <a:r>
              <a:rPr lang="uk-UA" dirty="0" smtClean="0"/>
              <a:t>– </a:t>
            </a:r>
            <a:endParaRPr lang="ru-RU" dirty="0" smtClean="0"/>
          </a:p>
          <a:p>
            <a:pPr>
              <a:buNone/>
            </a:pPr>
            <a:r>
              <a:rPr lang="uk-UA" b="1" dirty="0" smtClean="0"/>
              <a:t>І </a:t>
            </a:r>
            <a:r>
              <a:rPr lang="uk-UA" dirty="0" smtClean="0"/>
              <a:t>– </a:t>
            </a:r>
            <a:endParaRPr lang="ru-RU" dirty="0" smtClean="0"/>
          </a:p>
          <a:p>
            <a:pPr>
              <a:buNone/>
            </a:pPr>
            <a:r>
              <a:rPr lang="uk-UA" b="1" dirty="0" smtClean="0"/>
              <a:t>Н</a:t>
            </a:r>
            <a:r>
              <a:rPr lang="uk-UA" dirty="0" smtClean="0"/>
              <a:t> – </a:t>
            </a:r>
            <a:endParaRPr lang="ru-RU" dirty="0" smtClean="0"/>
          </a:p>
          <a:p>
            <a:pPr>
              <a:buNone/>
            </a:pPr>
            <a:r>
              <a:rPr lang="uk-UA" b="1" dirty="0" smtClean="0"/>
              <a:t>Г </a:t>
            </a:r>
            <a:r>
              <a:rPr lang="uk-UA" dirty="0" smtClean="0"/>
              <a:t>– </a:t>
            </a:r>
            <a:endParaRPr lang="ru-RU" dirty="0"/>
          </a:p>
        </p:txBody>
      </p:sp>
      <p:pic>
        <p:nvPicPr>
          <p:cNvPr id="4" name="Рисунок 3" descr="Файл:Kiplingcropped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345525">
            <a:off x="1000100" y="1785926"/>
            <a:ext cx="2746564" cy="302173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800" dirty="0" smtClean="0">
                <a:solidFill>
                  <a:schemeClr val="accent2">
                    <a:lumMod val="50000"/>
                  </a:schemeClr>
                </a:solidFill>
              </a:rPr>
              <a:t>Робота над текстом 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785918" y="1600200"/>
            <a:ext cx="6900882" cy="4525963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uk-UA" dirty="0" smtClean="0"/>
              <a:t>Чи сподобався твір?</a:t>
            </a:r>
            <a:endParaRPr lang="ru-RU" dirty="0" smtClean="0"/>
          </a:p>
          <a:p>
            <a:pPr lvl="0"/>
            <a:r>
              <a:rPr lang="uk-UA" dirty="0" smtClean="0"/>
              <a:t>В якій формі написано поезію? </a:t>
            </a:r>
            <a:endParaRPr lang="ru-RU" dirty="0" smtClean="0"/>
          </a:p>
          <a:p>
            <a:pPr lvl="0"/>
            <a:r>
              <a:rPr lang="uk-UA" dirty="0" smtClean="0"/>
              <a:t>А  що ви відчули, коли прослухали цей вірш? </a:t>
            </a:r>
            <a:endParaRPr lang="ru-RU" dirty="0" smtClean="0"/>
          </a:p>
          <a:p>
            <a:pPr lvl="0"/>
            <a:r>
              <a:rPr lang="uk-UA" dirty="0" smtClean="0"/>
              <a:t>Задумалися над чим? </a:t>
            </a:r>
            <a:endParaRPr lang="ru-RU" dirty="0" smtClean="0"/>
          </a:p>
          <a:p>
            <a:pPr lvl="0"/>
            <a:r>
              <a:rPr lang="uk-UA" dirty="0" smtClean="0"/>
              <a:t>На що ви звернули особливу увагу? </a:t>
            </a:r>
            <a:endParaRPr lang="ru-RU" dirty="0" smtClean="0"/>
          </a:p>
          <a:p>
            <a:pPr lvl="0"/>
            <a:r>
              <a:rPr lang="uk-UA" dirty="0" smtClean="0"/>
              <a:t>Чи знайомий вам цей художній прийом? </a:t>
            </a:r>
            <a:endParaRPr lang="ru-RU" dirty="0" smtClean="0"/>
          </a:p>
          <a:p>
            <a:pPr lvl="0"/>
            <a:r>
              <a:rPr lang="uk-UA" dirty="0" smtClean="0"/>
              <a:t>Пригадайте , як він називається? </a:t>
            </a:r>
            <a:endParaRPr lang="ru-RU" dirty="0" smtClean="0"/>
          </a:p>
          <a:p>
            <a:r>
              <a:rPr lang="uk-UA" dirty="0" smtClean="0"/>
              <a:t>Які ще художні засоби використані у тексті поезії? </a:t>
            </a:r>
            <a:endParaRPr lang="ru-RU" dirty="0"/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lang="uk-UA" sz="28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uk-UA" sz="28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uk-UA" sz="2800" dirty="0" smtClean="0">
                <a:solidFill>
                  <a:schemeClr val="accent2">
                    <a:lumMod val="50000"/>
                  </a:schemeClr>
                </a:solidFill>
              </a:rPr>
              <a:t>Аналіз тексту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</a:b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785918" y="1600200"/>
            <a:ext cx="6900882" cy="4525963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uk-UA" u="sng" dirty="0" smtClean="0">
                <a:solidFill>
                  <a:schemeClr val="accent2">
                    <a:lumMod val="50000"/>
                  </a:schemeClr>
                </a:solidFill>
              </a:rPr>
              <a:t>Завдання</a:t>
            </a:r>
            <a:r>
              <a:rPr lang="uk-UA" dirty="0" smtClean="0"/>
              <a:t>: перечитати  поезію самостійно </a:t>
            </a:r>
            <a:endParaRPr lang="ru-RU" dirty="0" smtClean="0"/>
          </a:p>
          <a:p>
            <a:r>
              <a:rPr lang="uk-UA" dirty="0" smtClean="0"/>
              <a:t> Учні І </a:t>
            </a:r>
            <a:r>
              <a:rPr lang="uk-UA" dirty="0" err="1" smtClean="0"/>
              <a:t>ряду-</a:t>
            </a:r>
            <a:r>
              <a:rPr lang="uk-UA" dirty="0" smtClean="0"/>
              <a:t> виписати у зошит дієслова  і визначити роль дієслів у тексті.</a:t>
            </a:r>
            <a:endParaRPr lang="ru-RU" dirty="0" smtClean="0"/>
          </a:p>
          <a:p>
            <a:r>
              <a:rPr lang="uk-UA" dirty="0" smtClean="0"/>
              <a:t>Учні ІІ ряду – виписати протиставлення, антоніми, які є в поезії.  Дати відповідь на питання: Чому автор використовує антитезу, протиставлення?</a:t>
            </a:r>
            <a:endParaRPr lang="ru-RU" dirty="0" smtClean="0"/>
          </a:p>
          <a:p>
            <a:r>
              <a:rPr lang="uk-UA" dirty="0" smtClean="0"/>
              <a:t>Учні ІІІ ряду – знайти епітети,метафори, порівняння. Звернути увагу на їх кількість.</a:t>
            </a:r>
            <a:endParaRPr lang="ru-RU" dirty="0"/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32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uk-UA" sz="32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uk-UA" sz="3200" dirty="0" smtClean="0">
                <a:solidFill>
                  <a:schemeClr val="accent2">
                    <a:lumMod val="50000"/>
                  </a:schemeClr>
                </a:solidFill>
              </a:rPr>
              <a:t>Домашнє завдання</a:t>
            </a:r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3200" dirty="0" smtClean="0">
                <a:solidFill>
                  <a:schemeClr val="accent2">
                    <a:lumMod val="50000"/>
                  </a:schemeClr>
                </a:solidFill>
              </a:rPr>
            </a:br>
            <a:endParaRPr lang="ru-RU" sz="32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000232" y="1600200"/>
            <a:ext cx="6686568" cy="4686320"/>
          </a:xfrm>
        </p:spPr>
        <p:txBody>
          <a:bodyPr/>
          <a:lstStyle/>
          <a:p>
            <a:pPr lvl="0"/>
            <a:r>
              <a:rPr lang="uk-UA" dirty="0" smtClean="0"/>
              <a:t>Опрацювати матеріал підручника про Кіплінга;( всім)</a:t>
            </a:r>
            <a:endParaRPr lang="ru-RU" dirty="0" smtClean="0"/>
          </a:p>
          <a:p>
            <a:pPr lvl="0"/>
            <a:r>
              <a:rPr lang="uk-UA" dirty="0" smtClean="0"/>
              <a:t>Вивчити напам'ять вірш «Якщо…»(всім)</a:t>
            </a:r>
            <a:endParaRPr lang="ru-RU" dirty="0" smtClean="0"/>
          </a:p>
          <a:p>
            <a:pPr lvl="0"/>
            <a:r>
              <a:rPr lang="uk-UA" dirty="0" smtClean="0"/>
              <a:t>Скласти гроно «ЛЮДИНА» ( за бажанням)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FAC08F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375</Words>
  <Application>Microsoft Office PowerPoint</Application>
  <PresentationFormat>Экран (4:3)</PresentationFormat>
  <Paragraphs>49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Слайд 2</vt:lpstr>
      <vt:lpstr>Робота з таблицею</vt:lpstr>
      <vt:lpstr>Робота з підручником. Ознайомлення зі статтею про Кіплінга</vt:lpstr>
      <vt:lpstr>Інтерактивна вправа  «Ключове слово»</vt:lpstr>
      <vt:lpstr> Бесіда </vt:lpstr>
      <vt:lpstr>Повідомлення учня про Нобелівську премію</vt:lpstr>
      <vt:lpstr> Складання «асоціативного ряду» </vt:lpstr>
      <vt:lpstr>Робота над текстом </vt:lpstr>
      <vt:lpstr> Аналіз тексту </vt:lpstr>
      <vt:lpstr> Домашнє завдання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User</cp:lastModifiedBy>
  <cp:revision>10</cp:revision>
  <dcterms:created xsi:type="dcterms:W3CDTF">2013-08-20T22:02:58Z</dcterms:created>
  <dcterms:modified xsi:type="dcterms:W3CDTF">2018-08-08T08:03:04Z</dcterms:modified>
</cp:coreProperties>
</file>