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mp4" ContentType="video/mp4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29"/>
  </p:notesMasterIdLst>
  <p:sldIdLst>
    <p:sldId id="284" r:id="rId2"/>
    <p:sldId id="283" r:id="rId3"/>
    <p:sldId id="258" r:id="rId4"/>
    <p:sldId id="256" r:id="rId5"/>
    <p:sldId id="257" r:id="rId6"/>
    <p:sldId id="259" r:id="rId7"/>
    <p:sldId id="260" r:id="rId8"/>
    <p:sldId id="261" r:id="rId9"/>
    <p:sldId id="262" r:id="rId10"/>
    <p:sldId id="263" r:id="rId11"/>
    <p:sldId id="264" r:id="rId12"/>
    <p:sldId id="265" r:id="rId13"/>
    <p:sldId id="267" r:id="rId14"/>
    <p:sldId id="268" r:id="rId15"/>
    <p:sldId id="277" r:id="rId16"/>
    <p:sldId id="269" r:id="rId17"/>
    <p:sldId id="271" r:id="rId18"/>
    <p:sldId id="276" r:id="rId19"/>
    <p:sldId id="281" r:id="rId20"/>
    <p:sldId id="270" r:id="rId21"/>
    <p:sldId id="279" r:id="rId22"/>
    <p:sldId id="275" r:id="rId23"/>
    <p:sldId id="280" r:id="rId24"/>
    <p:sldId id="273" r:id="rId25"/>
    <p:sldId id="282" r:id="rId26"/>
    <p:sldId id="274" r:id="rId27"/>
    <p:sldId id="278" r:id="rId28"/>
  </p:sldIdLst>
  <p:sldSz cx="9144000" cy="6858000" type="screen4x3"/>
  <p:notesSz cx="6858000" cy="9144000"/>
  <p:defaultTextStyle>
    <a:defPPr>
      <a:defRPr lang="uk-UA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3" d="100"/>
          <a:sy n="83" d="100"/>
        </p:scale>
        <p:origin x="1450" y="67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uk-UA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373BD58-5767-478F-A49A-BE950C31FA59}" type="datetimeFigureOut">
              <a:rPr lang="uk-UA" smtClean="0"/>
              <a:t>27.01.2022</a:t>
            </a:fld>
            <a:endParaRPr lang="uk-UA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uk-UA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uk-UA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D2F0D44-DE4C-4F1E-B5B5-FC8C9B858B8D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67606200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uk-UA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D2F0D44-DE4C-4F1E-B5B5-FC8C9B858B8D}" type="slidenum">
              <a:rPr lang="uk-UA" smtClean="0"/>
              <a:t>7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64128170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73795" y="5052545"/>
            <a:ext cx="5637010" cy="882119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53B404-1A87-49C6-8636-3EA793509705}" type="datetimeFigureOut">
              <a:rPr lang="uk-UA" smtClean="0"/>
              <a:t>27.01.2022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B4494A-CCC0-4676-AF0C-9C2B22FB76E0}" type="slidenum">
              <a:rPr lang="uk-UA" smtClean="0"/>
              <a:t>‹#›</a:t>
            </a:fld>
            <a:endParaRPr lang="uk-UA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17581" y="3132290"/>
            <a:ext cx="7175351" cy="1793167"/>
          </a:xfrm>
          <a:effectLst/>
        </p:spPr>
        <p:txBody>
          <a:bodyPr>
            <a:noAutofit/>
          </a:bodyPr>
          <a:lstStyle>
            <a:lvl1pPr marL="640080" indent="-457200" algn="l">
              <a:defRPr sz="5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53B404-1A87-49C6-8636-3EA793509705}" type="datetimeFigureOut">
              <a:rPr lang="uk-UA" smtClean="0"/>
              <a:t>27.01.2022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B4494A-CCC0-4676-AF0C-9C2B22FB76E0}" type="slidenum">
              <a:rPr lang="uk-UA" smtClean="0"/>
              <a:t>‹#›</a:t>
            </a:fld>
            <a:endParaRPr lang="uk-UA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143000" y="731520"/>
            <a:ext cx="6400800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33195" y="2172648"/>
            <a:ext cx="5966666" cy="2423346"/>
          </a:xfrm>
          <a:effectLst/>
        </p:spPr>
        <p:txBody>
          <a:bodyPr anchor="b"/>
          <a:lstStyle>
            <a:lvl1pPr algn="r">
              <a:defRPr sz="4600" b="1" cap="none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22438" y="4607511"/>
            <a:ext cx="5970494" cy="835460"/>
          </a:xfrm>
        </p:spPr>
        <p:txBody>
          <a:bodyPr anchor="t"/>
          <a:lstStyle>
            <a:lvl1pPr marL="0" indent="0" algn="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53B404-1A87-49C6-8636-3EA793509705}" type="datetimeFigureOut">
              <a:rPr lang="uk-UA" smtClean="0"/>
              <a:t>27.01.2022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B4494A-CCC0-4676-AF0C-9C2B22FB76E0}" type="slidenum">
              <a:rPr lang="uk-UA" smtClean="0"/>
              <a:t>‹#›</a:t>
            </a:fld>
            <a:endParaRPr lang="uk-UA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53B404-1A87-49C6-8636-3EA793509705}" type="datetimeFigureOut">
              <a:rPr lang="uk-UA" smtClean="0"/>
              <a:t>27.01.2022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B4494A-CCC0-4676-AF0C-9C2B22FB76E0}" type="slidenum">
              <a:rPr lang="uk-UA" smtClean="0"/>
              <a:t>‹#›</a:t>
            </a:fld>
            <a:endParaRPr lang="uk-UA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142999" y="731519"/>
            <a:ext cx="3346704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731520"/>
            <a:ext cx="3346704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6447" y="1400327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7302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399032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53B404-1A87-49C6-8636-3EA793509705}" type="datetimeFigureOut">
              <a:rPr lang="uk-UA" smtClean="0"/>
              <a:t>27.01.2022</a:t>
            </a:fld>
            <a:endParaRPr lang="uk-U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B4494A-CCC0-4676-AF0C-9C2B22FB76E0}" type="slidenum">
              <a:rPr lang="uk-UA" smtClean="0"/>
              <a:t>‹#›</a:t>
            </a:fld>
            <a:endParaRPr lang="uk-UA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53B404-1A87-49C6-8636-3EA793509705}" type="datetimeFigureOut">
              <a:rPr lang="uk-UA" smtClean="0"/>
              <a:t>27.01.2022</a:t>
            </a:fld>
            <a:endParaRPr lang="uk-U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B4494A-CCC0-4676-AF0C-9C2B22FB76E0}" type="slidenum">
              <a:rPr lang="uk-UA" smtClean="0"/>
              <a:t>‹#›</a:t>
            </a:fld>
            <a:endParaRPr lang="uk-UA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53B404-1A87-49C6-8636-3EA793509705}" type="datetimeFigureOut">
              <a:rPr lang="uk-UA" smtClean="0"/>
              <a:t>27.01.2022</a:t>
            </a:fld>
            <a:endParaRPr lang="uk-U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B4494A-CCC0-4676-AF0C-9C2B22FB76E0}" type="slidenum">
              <a:rPr lang="uk-UA" smtClean="0"/>
              <a:t>‹#›</a:t>
            </a:fld>
            <a:endParaRPr lang="uk-UA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095" y="2209800"/>
            <a:ext cx="3636085" cy="1258493"/>
          </a:xfrm>
          <a:effectLst/>
        </p:spPr>
        <p:txBody>
          <a:bodyPr anchor="b">
            <a:noAutofit/>
          </a:bodyPr>
          <a:lstStyle>
            <a:lvl1pPr marL="228600" indent="-228600" algn="l">
              <a:defRPr sz="2800" b="1">
                <a:effectLst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93515" y="731520"/>
            <a:ext cx="4017085" cy="4894730"/>
          </a:xfrm>
        </p:spPr>
        <p:txBody>
          <a:bodyPr anchor="ctr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75765" y="3497802"/>
            <a:ext cx="3388660" cy="213951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53B404-1A87-49C6-8636-3EA793509705}" type="datetimeFigureOut">
              <a:rPr lang="uk-UA" smtClean="0"/>
              <a:t>27.01.2022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B4494A-CCC0-4676-AF0C-9C2B22FB76E0}" type="slidenum">
              <a:rPr lang="uk-UA" smtClean="0"/>
              <a:t>‹#›</a:t>
            </a:fld>
            <a:endParaRPr lang="uk-UA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475175" y="1143000"/>
            <a:ext cx="4114800" cy="3127806"/>
          </a:xfrm>
          <a:prstGeom prst="roundRect">
            <a:avLst>
              <a:gd name="adj" fmla="val 4230"/>
            </a:avLst>
          </a:prstGeom>
          <a:solidFill>
            <a:schemeClr val="bg2">
              <a:lumMod val="90000"/>
            </a:schemeClr>
          </a:solidFill>
          <a:effectLst>
            <a:reflection blurRad="4350" stA="23000" endA="300" endPos="28000" dir="5400000" sy="-100000" algn="bl" rotWithShape="0"/>
          </a:effectLst>
          <a:scene3d>
            <a:camera prst="perspectiveContrastingLeftFacing" fov="1800000">
              <a:rot lat="300000" lon="2100000" rev="0"/>
            </a:camera>
            <a:lightRig rig="balanced" dir="t"/>
          </a:scene3d>
          <a:sp3d>
            <a:bevelT w="50800" h="50800"/>
          </a:sp3d>
        </p:spPr>
        <p:txBody>
          <a:bodyPr>
            <a:normAutofit/>
            <a:flatTx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77887" y="1010486"/>
            <a:ext cx="3694114" cy="2163020"/>
          </a:xfrm>
        </p:spPr>
        <p:txBody>
          <a:bodyPr anchor="b"/>
          <a:lstStyle>
            <a:lvl1pPr marL="182880" indent="-182880">
              <a:buFont typeface="Georgia" pitchFamily="18" charset="0"/>
              <a:buChar char="*"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53B404-1A87-49C6-8636-3EA793509705}" type="datetimeFigureOut">
              <a:rPr lang="uk-UA" smtClean="0"/>
              <a:t>27.01.2022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B4494A-CCC0-4676-AF0C-9C2B22FB76E0}" type="slidenum">
              <a:rPr lang="uk-UA" smtClean="0"/>
              <a:t>‹#›</a:t>
            </a:fld>
            <a:endParaRPr lang="uk-UA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7268" y="4464421"/>
            <a:ext cx="6383538" cy="1143000"/>
          </a:xfrm>
        </p:spPr>
        <p:txBody>
          <a:bodyPr anchor="b">
            <a:noAutofit/>
          </a:bodyPr>
          <a:lstStyle>
            <a:lvl1pPr algn="l">
              <a:defRPr sz="4600" b="1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05000" y="731519"/>
            <a:ext cx="6400800" cy="347472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53B404-1A87-49C6-8636-3EA793509705}" type="datetimeFigureOut">
              <a:rPr lang="uk-UA" smtClean="0"/>
              <a:t>27.01.2022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B4494A-CCC0-4676-AF0C-9C2B22FB76E0}" type="slidenum">
              <a:rPr lang="uk-UA" smtClean="0"/>
              <a:t>‹#›</a:t>
            </a:fld>
            <a:endParaRPr lang="uk-UA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153758" y="376517"/>
            <a:ext cx="2057400" cy="5238339"/>
          </a:xfrm>
          <a:effectLst/>
        </p:spPr>
        <p:txBody>
          <a:bodyPr vert="eaVert"/>
          <a:lstStyle>
            <a:lvl1pPr algn="l"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324113" y="731519"/>
            <a:ext cx="4829287" cy="4894729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53B404-1A87-49C6-8636-3EA793509705}" type="datetimeFigureOut">
              <a:rPr lang="uk-UA" smtClean="0"/>
              <a:t>27.01.2022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B4494A-CCC0-4676-AF0C-9C2B22FB76E0}" type="slidenum">
              <a:rPr lang="uk-UA" smtClean="0"/>
              <a:t>‹#›</a:t>
            </a:fld>
            <a:endParaRPr lang="uk-UA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5105400"/>
            <a:ext cx="9144000" cy="175260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51054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3768304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6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793289" y="4372168"/>
            <a:ext cx="6512511" cy="1143000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2260"/>
            <a:ext cx="6400800" cy="34747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172200" y="6172200"/>
            <a:ext cx="2514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AA53B404-1A87-49C6-8636-3EA793509705}" type="datetimeFigureOut">
              <a:rPr lang="uk-UA" smtClean="0"/>
              <a:t>27.01.2022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7199" y="6172200"/>
            <a:ext cx="335280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810000" y="6172200"/>
            <a:ext cx="1828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29B4494A-CCC0-4676-AF0C-9C2B22FB76E0}" type="slidenum">
              <a:rPr lang="uk-UA" smtClean="0"/>
              <a:t>‹#›</a:t>
            </a:fld>
            <a:endParaRPr lang="uk-UA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iming>
    <p:tnLst>
      <p:par>
        <p:cTn id="1" dur="indefinite" restart="never" nodeType="tmRoot"/>
      </p:par>
    </p:tnLst>
  </p:timing>
  <p:txStyles>
    <p:titleStyle>
      <a:lvl1pPr marL="320040" indent="-320040" algn="r" defTabSz="914400" rtl="0" eaLnBrk="1" latinLnBrk="0" hangingPunct="1">
        <a:spcBef>
          <a:spcPct val="0"/>
        </a:spcBef>
        <a:buClr>
          <a:schemeClr val="accent6">
            <a:lumMod val="75000"/>
          </a:schemeClr>
        </a:buClr>
        <a:buSzPct val="128000"/>
        <a:buFont typeface="Georgia" pitchFamily="18" charset="0"/>
        <a:buChar char="*"/>
        <a:defRPr sz="4600" b="1" i="0" kern="1200">
          <a:gradFill>
            <a:gsLst>
              <a:gs pos="0">
                <a:schemeClr val="tx1"/>
              </a:gs>
              <a:gs pos="40000">
                <a:schemeClr val="tx1">
                  <a:lumMod val="75000"/>
                  <a:lumOff val="25000"/>
                </a:schemeClr>
              </a:gs>
              <a:gs pos="100000">
                <a:schemeClr val="tx2">
                  <a:alpha val="65000"/>
                </a:schemeClr>
              </a:gs>
            </a:gsLst>
            <a:lin ang="5400000" scaled="0"/>
          </a:gradFill>
          <a:effectLst>
            <a:reflection blurRad="6350" stA="55000" endA="300" endPos="45500" dir="5400000" sy="-100000" algn="bl" rotWithShape="0"/>
          </a:effectLst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286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54864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822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09728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38988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66420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965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22860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2587752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3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6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9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7" Type="http://schemas.openxmlformats.org/officeDocument/2006/relationships/image" Target="../media/image27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6.png"/><Relationship Id="rId5" Type="http://schemas.openxmlformats.org/officeDocument/2006/relationships/image" Target="../media/image25.png"/><Relationship Id="rId4" Type="http://schemas.openxmlformats.org/officeDocument/2006/relationships/image" Target="../media/image24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29.pn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emf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0.png"/><Relationship Id="rId3" Type="http://schemas.openxmlformats.org/officeDocument/2006/relationships/image" Target="../media/image35.png"/><Relationship Id="rId7" Type="http://schemas.openxmlformats.org/officeDocument/2006/relationships/image" Target="../media/image39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8.png"/><Relationship Id="rId5" Type="http://schemas.openxmlformats.org/officeDocument/2006/relationships/image" Target="../media/image37.png"/><Relationship Id="rId10" Type="http://schemas.openxmlformats.org/officeDocument/2006/relationships/image" Target="../media/image42.png"/><Relationship Id="rId4" Type="http://schemas.openxmlformats.org/officeDocument/2006/relationships/image" Target="../media/image36.png"/><Relationship Id="rId9" Type="http://schemas.openxmlformats.org/officeDocument/2006/relationships/image" Target="../media/image41.png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одзаголовок 1"/>
          <p:cNvSpPr>
            <a:spLocks noGrp="1"/>
          </p:cNvSpPr>
          <p:nvPr>
            <p:ph type="subTitle" idx="1"/>
          </p:nvPr>
        </p:nvSpPr>
        <p:spPr>
          <a:xfrm>
            <a:off x="3707904" y="4365104"/>
            <a:ext cx="4844922" cy="1353536"/>
          </a:xfrm>
        </p:spPr>
        <p:txBody>
          <a:bodyPr>
            <a:normAutofit/>
          </a:bodyPr>
          <a:lstStyle/>
          <a:p>
            <a:r>
              <a:rPr lang="uk-UA" dirty="0" smtClean="0"/>
              <a:t>Зарубіжна література 7 клас</a:t>
            </a:r>
            <a:endParaRPr lang="uk-UA" dirty="0" smtClean="0"/>
          </a:p>
        </p:txBody>
      </p:sp>
      <p:sp>
        <p:nvSpPr>
          <p:cNvPr id="5" name="Прямоугольник 4"/>
          <p:cNvSpPr/>
          <p:nvPr/>
        </p:nvSpPr>
        <p:spPr>
          <a:xfrm>
            <a:off x="899592" y="836712"/>
            <a:ext cx="7416824" cy="21236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4400" b="1" dirty="0" smtClean="0">
                <a:solidFill>
                  <a:srgbClr val="212745"/>
                </a:solidFill>
              </a:rPr>
              <a:t>Презентація </a:t>
            </a:r>
          </a:p>
          <a:p>
            <a:r>
              <a:rPr lang="uk-UA" sz="4400" b="1" dirty="0" smtClean="0">
                <a:solidFill>
                  <a:srgbClr val="212745"/>
                </a:solidFill>
              </a:rPr>
              <a:t>О</a:t>
            </a:r>
            <a:r>
              <a:rPr lang="uk-UA" sz="4400" b="1" dirty="0">
                <a:solidFill>
                  <a:srgbClr val="212745"/>
                </a:solidFill>
              </a:rPr>
              <a:t>. Грін «Пурпурові вітрила</a:t>
            </a:r>
            <a:r>
              <a:rPr lang="uk-UA" sz="4400" b="1" dirty="0" smtClean="0">
                <a:solidFill>
                  <a:srgbClr val="212745"/>
                </a:solidFill>
              </a:rPr>
              <a:t>» </a:t>
            </a:r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394372935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5563" y="476672"/>
            <a:ext cx="8112901" cy="60846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8735278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одзаголовок 1"/>
          <p:cNvSpPr>
            <a:spLocks noGrp="1"/>
          </p:cNvSpPr>
          <p:nvPr>
            <p:ph type="subTitle" idx="1"/>
          </p:nvPr>
        </p:nvSpPr>
        <p:spPr>
          <a:xfrm>
            <a:off x="827584" y="1196752"/>
            <a:ext cx="7704856" cy="4104456"/>
          </a:xfrm>
        </p:spPr>
        <p:txBody>
          <a:bodyPr>
            <a:noAutofit/>
          </a:bodyPr>
          <a:lstStyle/>
          <a:p>
            <a:r>
              <a:rPr lang="uk-UA" sz="4400" b="1" dirty="0"/>
              <a:t>О. Грін «Пурпурові вітрила». </a:t>
            </a:r>
            <a:r>
              <a:rPr lang="uk-UA" sz="4400" b="1" dirty="0" smtClean="0"/>
              <a:t>Поєднання реального </a:t>
            </a:r>
            <a:r>
              <a:rPr lang="uk-UA" sz="4400" b="1" dirty="0"/>
              <a:t>і фантастичного в повісті. Основний конфлікт твору.</a:t>
            </a:r>
            <a:r>
              <a:rPr lang="uk-UA" sz="4400" dirty="0"/>
              <a:t/>
            </a:r>
            <a:br>
              <a:rPr lang="uk-UA" sz="4400" dirty="0"/>
            </a:br>
            <a:endParaRPr lang="uk-UA" sz="4400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4208" y="3460901"/>
            <a:ext cx="2232248" cy="31130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20272" y="188640"/>
            <a:ext cx="1838325" cy="2486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3470609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043608" y="620689"/>
            <a:ext cx="7416823" cy="5313976"/>
          </a:xfrm>
        </p:spPr>
        <p:txBody>
          <a:bodyPr>
            <a:normAutofit fontScale="92500"/>
          </a:bodyPr>
          <a:lstStyle/>
          <a:p>
            <a:r>
              <a:rPr lang="uk-UA" dirty="0"/>
              <a:t>Епіграф:</a:t>
            </a:r>
          </a:p>
          <a:p>
            <a:endParaRPr lang="uk-UA" dirty="0"/>
          </a:p>
          <a:p>
            <a:pPr lvl="0"/>
            <a:r>
              <a:rPr lang="uk-UA" dirty="0"/>
              <a:t>“До кінця днів моїх я хотів би блукати світлими країнами моєї уяви </a:t>
            </a:r>
            <a:r>
              <a:rPr lang="uk-UA" dirty="0" smtClean="0"/>
              <a:t>”                                  </a:t>
            </a:r>
          </a:p>
          <a:p>
            <a:pPr lvl="0"/>
            <a:r>
              <a:rPr lang="uk-UA" dirty="0"/>
              <a:t> </a:t>
            </a:r>
            <a:r>
              <a:rPr lang="uk-UA" dirty="0" smtClean="0"/>
              <a:t>                                                                   </a:t>
            </a:r>
            <a:r>
              <a:rPr lang="uk-UA" dirty="0"/>
              <a:t>О</a:t>
            </a:r>
            <a:r>
              <a:rPr lang="uk-UA" dirty="0" smtClean="0"/>
              <a:t>. Грін</a:t>
            </a:r>
            <a:r>
              <a:rPr lang="uk-UA" dirty="0"/>
              <a:t>.</a:t>
            </a:r>
          </a:p>
          <a:p>
            <a:r>
              <a:rPr lang="uk-UA" dirty="0"/>
              <a:t>                                                                                          </a:t>
            </a:r>
          </a:p>
          <a:p>
            <a:r>
              <a:rPr lang="uk-UA" dirty="0" smtClean="0"/>
              <a:t> </a:t>
            </a:r>
            <a:r>
              <a:rPr lang="uk-UA" dirty="0"/>
              <a:t>“Треба прагнути бути людиною, незважаючи на всю жорстокість навколишнього    світу,  і це можливо”                                     </a:t>
            </a:r>
          </a:p>
          <a:p>
            <a:r>
              <a:rPr lang="uk-UA" dirty="0"/>
              <a:t>                                                                         О. Генрі</a:t>
            </a:r>
          </a:p>
          <a:p>
            <a:pPr lvl="0"/>
            <a:r>
              <a:rPr lang="uk-UA" dirty="0"/>
              <a:t>               </a:t>
            </a:r>
            <a:r>
              <a:rPr lang="uk-UA" dirty="0" smtClean="0"/>
              <a:t>                                                                                     </a:t>
            </a:r>
            <a:r>
              <a:rPr lang="uk-UA" dirty="0"/>
              <a:t> Потрібно вірити у можливість щастя, аби бути щасливим</a:t>
            </a:r>
          </a:p>
          <a:p>
            <a:r>
              <a:rPr lang="uk-UA" dirty="0"/>
              <a:t>                                                                Л. Толстой</a:t>
            </a:r>
          </a:p>
          <a:p>
            <a:r>
              <a:rPr lang="uk-UA" dirty="0"/>
              <a:t>  </a:t>
            </a:r>
            <a:r>
              <a:rPr lang="uk-UA" i="1" dirty="0"/>
              <a:t>            </a:t>
            </a:r>
            <a:endParaRPr lang="uk-UA" dirty="0"/>
          </a:p>
          <a:p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27128154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167916"/>
            <a:ext cx="4747245" cy="35573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" name="Прямокутник 13"/>
          <p:cNvSpPr/>
          <p:nvPr/>
        </p:nvSpPr>
        <p:spPr>
          <a:xfrm>
            <a:off x="500034" y="500042"/>
            <a:ext cx="184731" cy="144655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endParaRPr lang="uk-UA" sz="8800" b="1" cap="none" spc="0" dirty="0">
              <a:ln w="18415" cmpd="sng">
                <a:solidFill>
                  <a:srgbClr val="7C3B06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Romantique Script" pitchFamily="2" charset="0"/>
            </a:endParaRPr>
          </a:p>
        </p:txBody>
      </p:sp>
      <p:sp>
        <p:nvSpPr>
          <p:cNvPr id="3" name="Прямокутник 2"/>
          <p:cNvSpPr/>
          <p:nvPr/>
        </p:nvSpPr>
        <p:spPr>
          <a:xfrm>
            <a:off x="2483768" y="3725267"/>
            <a:ext cx="5857916" cy="20621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sz="3200" b="1" i="1" dirty="0" smtClean="0">
                <a:ln>
                  <a:solidFill>
                    <a:srgbClr val="FFFF00"/>
                  </a:solidFill>
                </a:ln>
                <a:solidFill>
                  <a:srgbClr val="FF0000"/>
                </a:solidFill>
                <a:latin typeface="Georgia" pitchFamily="18" charset="0"/>
              </a:rPr>
              <a:t>“ </a:t>
            </a:r>
            <a:r>
              <a:rPr lang="uk-UA" sz="3200" i="1" dirty="0" smtClean="0">
                <a:ln w="18415" cmpd="sng">
                  <a:solidFill>
                    <a:srgbClr val="FFFF00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Georgia" pitchFamily="18" charset="0"/>
              </a:rPr>
              <a:t>… я зрозумів одну нехитру істину. Вона в тому, щоб створювати чудеса власними руками ”</a:t>
            </a:r>
            <a:endParaRPr lang="ru-RU" sz="3200" i="1" dirty="0">
              <a:ln w="18415" cmpd="sng">
                <a:solidFill>
                  <a:srgbClr val="FFFF00"/>
                </a:solidFill>
                <a:prstDash val="solid"/>
              </a:ln>
              <a:solidFill>
                <a:srgbClr val="FF0000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Georgia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669202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8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8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8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07904" y="2780928"/>
            <a:ext cx="5151437" cy="34258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2996952"/>
            <a:ext cx="3736975" cy="3524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827584" y="476672"/>
            <a:ext cx="7560839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2400" dirty="0" smtClean="0"/>
              <a:t>Грін Олександр Степанович народився 23 </a:t>
            </a:r>
            <a:r>
              <a:rPr lang="en-US" sz="2400" dirty="0" smtClean="0"/>
              <a:t>c</a:t>
            </a:r>
            <a:r>
              <a:rPr lang="uk-UA" sz="2400" dirty="0" err="1" smtClean="0"/>
              <a:t>ерпня</a:t>
            </a:r>
            <a:r>
              <a:rPr lang="uk-UA" sz="2400" dirty="0" smtClean="0"/>
              <a:t> 1880 року  в містечку Слобідське </a:t>
            </a:r>
            <a:r>
              <a:rPr lang="uk-UA" sz="2400" dirty="0" err="1" smtClean="0"/>
              <a:t>Вятської</a:t>
            </a:r>
            <a:r>
              <a:rPr lang="uk-UA" sz="2400" dirty="0" smtClean="0"/>
              <a:t> губернії. Справжнє прізвище письменника – </a:t>
            </a:r>
            <a:r>
              <a:rPr lang="uk-UA" sz="2400" dirty="0" err="1" smtClean="0"/>
              <a:t>Гринєвський</a:t>
            </a:r>
            <a:r>
              <a:rPr lang="uk-UA" sz="2400" dirty="0" smtClean="0"/>
              <a:t>.</a:t>
            </a:r>
            <a:endParaRPr lang="uk-UA" sz="2400" dirty="0"/>
          </a:p>
        </p:txBody>
      </p:sp>
    </p:spTree>
    <p:extLst>
      <p:ext uri="{BB962C8B-B14F-4D97-AF65-F5344CB8AC3E}">
        <p14:creationId xmlns:p14="http://schemas.microsoft.com/office/powerpoint/2010/main" val="9228317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3180" y="260648"/>
            <a:ext cx="3571875" cy="3571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11825" y="3284984"/>
            <a:ext cx="3432175" cy="3432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100" name="Picture 4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28938" y="2608263"/>
            <a:ext cx="3286125" cy="16398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236177" y="3786485"/>
            <a:ext cx="5068887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endParaRPr lang="ru-RU" sz="2400" b="1" dirty="0">
              <a:ln w="18415" cmpd="sng">
                <a:solidFill>
                  <a:srgbClr val="FFFFFF"/>
                </a:solidFill>
                <a:prstDash val="solid"/>
              </a:ln>
              <a:latin typeface="+mj-lt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262996" y="4276854"/>
            <a:ext cx="4957076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 err="1" smtClean="0"/>
              <a:t>Він</a:t>
            </a:r>
            <a:r>
              <a:rPr lang="ru-RU" sz="2400" dirty="0" smtClean="0"/>
              <a:t> </a:t>
            </a:r>
            <a:r>
              <a:rPr lang="ru-RU" sz="2400" dirty="0" err="1" smtClean="0"/>
              <a:t>одружився</a:t>
            </a:r>
            <a:r>
              <a:rPr lang="ru-RU" sz="2400" dirty="0" smtClean="0"/>
              <a:t> на </a:t>
            </a:r>
            <a:r>
              <a:rPr lang="ru-RU" sz="2400" dirty="0" err="1" smtClean="0"/>
              <a:t>російській</a:t>
            </a:r>
            <a:r>
              <a:rPr lang="ru-RU" sz="2400" dirty="0" smtClean="0"/>
              <a:t> </a:t>
            </a:r>
            <a:r>
              <a:rPr lang="ru-RU" sz="2400" dirty="0" err="1" smtClean="0"/>
              <a:t>дівчині</a:t>
            </a:r>
            <a:r>
              <a:rPr lang="ru-RU" sz="2400" dirty="0" smtClean="0"/>
              <a:t> </a:t>
            </a:r>
            <a:r>
              <a:rPr lang="ru-RU" sz="2400" dirty="0" err="1" smtClean="0"/>
              <a:t>Ганні</a:t>
            </a:r>
            <a:r>
              <a:rPr lang="ru-RU" sz="2400" dirty="0" smtClean="0"/>
              <a:t> </a:t>
            </a:r>
            <a:r>
              <a:rPr lang="ru-RU" sz="2400" dirty="0" err="1" smtClean="0"/>
              <a:t>Степанівні</a:t>
            </a:r>
            <a:r>
              <a:rPr lang="ru-RU" sz="2400" dirty="0" smtClean="0"/>
              <a:t> </a:t>
            </a:r>
            <a:r>
              <a:rPr lang="ru-RU" sz="2400" dirty="0" err="1" smtClean="0"/>
              <a:t>Лепковій</a:t>
            </a:r>
            <a:r>
              <a:rPr lang="ru-RU" sz="2400" dirty="0" smtClean="0"/>
              <a:t>, яка </a:t>
            </a:r>
            <a:r>
              <a:rPr lang="ru-RU" sz="2400" dirty="0" err="1" smtClean="0"/>
              <a:t>була</a:t>
            </a:r>
            <a:r>
              <a:rPr lang="ru-RU" sz="2400" dirty="0" smtClean="0"/>
              <a:t> медсестрою. У них </a:t>
            </a:r>
            <a:r>
              <a:rPr lang="ru-RU" sz="2400" dirty="0" err="1" smtClean="0"/>
              <a:t>народилося</a:t>
            </a:r>
            <a:r>
              <a:rPr lang="ru-RU" sz="2400" dirty="0" smtClean="0"/>
              <a:t> четверо </a:t>
            </a:r>
            <a:r>
              <a:rPr lang="ru-RU" sz="2400" dirty="0" err="1" smtClean="0"/>
              <a:t>дітей</a:t>
            </a:r>
            <a:r>
              <a:rPr lang="ru-RU" sz="2400" dirty="0" smtClean="0"/>
              <a:t>. </a:t>
            </a:r>
            <a:r>
              <a:rPr lang="ru-RU" sz="2400" dirty="0" err="1" smtClean="0"/>
              <a:t>Першою</a:t>
            </a:r>
            <a:r>
              <a:rPr lang="ru-RU" sz="2400" dirty="0" smtClean="0"/>
              <a:t> </a:t>
            </a:r>
            <a:r>
              <a:rPr lang="ru-RU" sz="2400" dirty="0" err="1" smtClean="0"/>
              <a:t>дитиною</a:t>
            </a:r>
            <a:r>
              <a:rPr lang="ru-RU" sz="2400" dirty="0" smtClean="0"/>
              <a:t> в </a:t>
            </a:r>
            <a:r>
              <a:rPr lang="ru-RU" sz="2400" dirty="0" err="1" smtClean="0"/>
              <a:t>сім'ї</a:t>
            </a:r>
            <a:r>
              <a:rPr lang="ru-RU" sz="2400" dirty="0" smtClean="0"/>
              <a:t> </a:t>
            </a:r>
            <a:r>
              <a:rPr lang="ru-RU" sz="2400" dirty="0" err="1" smtClean="0"/>
              <a:t>був</a:t>
            </a:r>
            <a:r>
              <a:rPr lang="ru-RU" sz="2400" dirty="0" smtClean="0"/>
              <a:t> </a:t>
            </a:r>
            <a:r>
              <a:rPr lang="ru-RU" sz="2400" dirty="0" err="1" smtClean="0"/>
              <a:t>Олександр</a:t>
            </a:r>
            <a:r>
              <a:rPr lang="ru-RU" sz="2400" dirty="0" smtClean="0"/>
              <a:t> </a:t>
            </a:r>
            <a:r>
              <a:rPr lang="ru-RU" sz="2400" dirty="0" err="1" smtClean="0"/>
              <a:t>Грін</a:t>
            </a:r>
            <a:r>
              <a:rPr lang="ru-RU" sz="2400" dirty="0" smtClean="0"/>
              <a:t>.</a:t>
            </a:r>
            <a:endParaRPr lang="ru-RU" sz="2400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3538695" y="476672"/>
            <a:ext cx="4572000" cy="2308324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sz="2400" dirty="0" err="1" smtClean="0"/>
              <a:t>Його</a:t>
            </a:r>
            <a:r>
              <a:rPr lang="ru-RU" sz="2400" dirty="0" smtClean="0"/>
              <a:t> </a:t>
            </a:r>
            <a:r>
              <a:rPr lang="ru-RU" sz="2400" dirty="0" err="1" smtClean="0"/>
              <a:t>батько</a:t>
            </a:r>
            <a:r>
              <a:rPr lang="ru-RU" sz="2400" dirty="0" smtClean="0"/>
              <a:t> Стефан </a:t>
            </a:r>
            <a:r>
              <a:rPr lang="ru-RU" sz="2400" dirty="0" err="1" smtClean="0"/>
              <a:t>Євзебійович</a:t>
            </a:r>
            <a:r>
              <a:rPr lang="ru-RU" sz="2400" dirty="0" smtClean="0"/>
              <a:t> </a:t>
            </a:r>
            <a:r>
              <a:rPr lang="ru-RU" sz="2400" dirty="0" err="1" smtClean="0"/>
              <a:t>був</a:t>
            </a:r>
            <a:r>
              <a:rPr lang="ru-RU" sz="2400" dirty="0" smtClean="0"/>
              <a:t> </a:t>
            </a:r>
            <a:r>
              <a:rPr lang="ru-RU" sz="2400" dirty="0" err="1" smtClean="0"/>
              <a:t>польським</a:t>
            </a:r>
            <a:r>
              <a:rPr lang="ru-RU" sz="2400" dirty="0" smtClean="0"/>
              <a:t> шляхтичем.</a:t>
            </a:r>
          </a:p>
          <a:p>
            <a:r>
              <a:rPr lang="ru-RU" sz="2400" dirty="0" smtClean="0"/>
              <a:t> У 1863 </a:t>
            </a:r>
            <a:r>
              <a:rPr lang="ru-RU" sz="2400" dirty="0" err="1" smtClean="0"/>
              <a:t>році</a:t>
            </a:r>
            <a:r>
              <a:rPr lang="ru-RU" sz="2400" dirty="0" smtClean="0"/>
              <a:t> </a:t>
            </a:r>
            <a:r>
              <a:rPr lang="ru-RU" sz="2400" dirty="0" err="1" smtClean="0"/>
              <a:t>він</a:t>
            </a:r>
            <a:r>
              <a:rPr lang="ru-RU" sz="2400" dirty="0" smtClean="0"/>
              <a:t> брав участь</a:t>
            </a:r>
          </a:p>
          <a:p>
            <a:r>
              <a:rPr lang="ru-RU" sz="2400" dirty="0" smtClean="0"/>
              <a:t> у </a:t>
            </a:r>
            <a:r>
              <a:rPr lang="ru-RU" sz="2400" dirty="0" err="1" smtClean="0"/>
              <a:t>повстанні</a:t>
            </a:r>
            <a:r>
              <a:rPr lang="ru-RU" sz="2400" dirty="0" smtClean="0"/>
              <a:t>, за </a:t>
            </a:r>
            <a:r>
              <a:rPr lang="ru-RU" sz="2400" dirty="0" err="1" smtClean="0"/>
              <a:t>що</a:t>
            </a:r>
            <a:r>
              <a:rPr lang="ru-RU" sz="2400" dirty="0" smtClean="0"/>
              <a:t> </a:t>
            </a:r>
            <a:r>
              <a:rPr lang="ru-RU" sz="2400" dirty="0" err="1" smtClean="0"/>
              <a:t>був</a:t>
            </a:r>
            <a:r>
              <a:rPr lang="ru-RU" sz="2400" dirty="0" smtClean="0"/>
              <a:t> </a:t>
            </a:r>
            <a:r>
              <a:rPr lang="ru-RU" sz="2400" dirty="0" err="1" smtClean="0"/>
              <a:t>засланий</a:t>
            </a:r>
            <a:r>
              <a:rPr lang="ru-RU" sz="2400" dirty="0" smtClean="0"/>
              <a:t> до </a:t>
            </a:r>
            <a:r>
              <a:rPr lang="ru-RU" sz="2400" dirty="0" err="1" smtClean="0"/>
              <a:t>Вятської</a:t>
            </a:r>
            <a:r>
              <a:rPr lang="ru-RU" sz="2400" dirty="0" smtClean="0"/>
              <a:t> </a:t>
            </a:r>
            <a:r>
              <a:rPr lang="ru-RU" sz="2400" dirty="0" err="1" smtClean="0"/>
              <a:t>губернії</a:t>
            </a:r>
            <a:r>
              <a:rPr lang="ru-RU" sz="2400" dirty="0" smtClean="0"/>
              <a:t>. </a:t>
            </a:r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17087637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915816" y="332656"/>
            <a:ext cx="2872901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/>
            <a:r>
              <a:rPr lang="uk-UA" sz="3600" b="1" dirty="0">
                <a:ln w="11430">
                  <a:solidFill>
                    <a:srgbClr val="FFFF00"/>
                  </a:solidFill>
                </a:ln>
                <a:solidFill>
                  <a:schemeClr val="accent1">
                    <a:lumMod val="75000"/>
                  </a:schemeClr>
                </a:solidFill>
                <a:latin typeface="Georgia" pitchFamily="18" charset="0"/>
              </a:rPr>
              <a:t>Дитинство</a:t>
            </a:r>
          </a:p>
        </p:txBody>
      </p:sp>
      <p:pic>
        <p:nvPicPr>
          <p:cNvPr id="4" name="Picture 6" descr="C:\Users\Админ\Pictures\PuteshestviyaGullivera13-o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00034" y="2214554"/>
            <a:ext cx="3071834" cy="3876873"/>
          </a:xfrm>
          <a:prstGeom prst="rect">
            <a:avLst/>
          </a:prstGeom>
          <a:noFill/>
        </p:spPr>
      </p:pic>
      <p:sp>
        <p:nvSpPr>
          <p:cNvPr id="3" name="Прямоугольник 2"/>
          <p:cNvSpPr/>
          <p:nvPr/>
        </p:nvSpPr>
        <p:spPr>
          <a:xfrm>
            <a:off x="500034" y="1030588"/>
            <a:ext cx="788839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 smtClean="0"/>
              <a:t>Першим словом, яке хлопчик прочитав у </a:t>
            </a:r>
            <a:r>
              <a:rPr lang="ru-RU" sz="2400" dirty="0" err="1" smtClean="0"/>
              <a:t>п’ять</a:t>
            </a:r>
            <a:r>
              <a:rPr lang="ru-RU" sz="2400" dirty="0" smtClean="0"/>
              <a:t> </a:t>
            </a:r>
            <a:r>
              <a:rPr lang="ru-RU" sz="2400" dirty="0" err="1" smtClean="0"/>
              <a:t>років</a:t>
            </a:r>
            <a:r>
              <a:rPr lang="ru-RU" sz="2400" dirty="0" smtClean="0"/>
              <a:t>, </a:t>
            </a:r>
            <a:r>
              <a:rPr lang="ru-RU" sz="2400" dirty="0" err="1" smtClean="0"/>
              <a:t>було</a:t>
            </a:r>
            <a:r>
              <a:rPr lang="ru-RU" sz="2400" dirty="0" smtClean="0"/>
              <a:t> «море», </a:t>
            </a:r>
            <a:r>
              <a:rPr lang="ru-RU" sz="2400" dirty="0" err="1" smtClean="0"/>
              <a:t>першою</a:t>
            </a:r>
            <a:r>
              <a:rPr lang="ru-RU" sz="2400" dirty="0" smtClean="0"/>
              <a:t> </a:t>
            </a:r>
            <a:r>
              <a:rPr lang="ru-RU" sz="2400" dirty="0" err="1" smtClean="0"/>
              <a:t>самотужки</a:t>
            </a:r>
            <a:r>
              <a:rPr lang="ru-RU" sz="2400" dirty="0" smtClean="0"/>
              <a:t> </a:t>
            </a:r>
            <a:r>
              <a:rPr lang="ru-RU" sz="2400" dirty="0" err="1" smtClean="0"/>
              <a:t>опанованою</a:t>
            </a:r>
            <a:r>
              <a:rPr lang="ru-RU" sz="2400" dirty="0" smtClean="0"/>
              <a:t> книжкою — «</a:t>
            </a:r>
            <a:r>
              <a:rPr lang="ru-RU" sz="2400" dirty="0" err="1" smtClean="0"/>
              <a:t>Пригоди</a:t>
            </a:r>
            <a:r>
              <a:rPr lang="ru-RU" sz="2400" dirty="0" smtClean="0"/>
              <a:t> </a:t>
            </a:r>
            <a:r>
              <a:rPr lang="ru-RU" sz="2400" dirty="0" err="1" smtClean="0"/>
              <a:t>Гуллівера</a:t>
            </a:r>
            <a:r>
              <a:rPr lang="ru-RU" sz="2400" dirty="0" smtClean="0"/>
              <a:t>». </a:t>
            </a:r>
            <a:endParaRPr lang="ru-RU" sz="2400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4067944" y="2230917"/>
            <a:ext cx="4572000" cy="4154984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uk-UA" sz="2400" dirty="0" smtClean="0"/>
              <a:t>Перед  ним, немов за помахом чарівної палички, постав блискучий уявний світ, овіяний поезією далеких мандрівок.  «Я вистругав дерев'яні мечі, шаблі, кинджали; рубав ними кропиву, лопухи, уявляв себе казковим богатирем, який один бореться із цілим військом».</a:t>
            </a:r>
            <a:endParaRPr lang="uk-UA" sz="2400" dirty="0"/>
          </a:p>
        </p:txBody>
      </p:sp>
    </p:spTree>
    <p:extLst>
      <p:ext uri="{BB962C8B-B14F-4D97-AF65-F5344CB8AC3E}">
        <p14:creationId xmlns:p14="http://schemas.microsoft.com/office/powerpoint/2010/main" val="26048637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699792" y="596007"/>
            <a:ext cx="3260829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/>
            <a:r>
              <a:rPr lang="uk-UA" sz="4400" b="1" dirty="0">
                <a:ln w="11430">
                  <a:solidFill>
                    <a:srgbClr val="FFFF00"/>
                  </a:solidFill>
                </a:ln>
                <a:solidFill>
                  <a:schemeClr val="accent1">
                    <a:lumMod val="75000"/>
                  </a:schemeClr>
                </a:solidFill>
                <a:effectLst>
                  <a:outerShdw blurRad="60007" dist="200025" dir="15000000" sy="30000" kx="-1800000" algn="bl" rotWithShape="0">
                    <a:prstClr val="black">
                      <a:alpha val="32000"/>
                    </a:prstClr>
                  </a:outerShdw>
                </a:effectLst>
                <a:latin typeface="Georgia" pitchFamily="18" charset="0"/>
              </a:rPr>
              <a:t>Навчання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952453" y="1538867"/>
            <a:ext cx="7272808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 err="1" smtClean="0"/>
              <a:t>Отримавши</a:t>
            </a:r>
            <a:r>
              <a:rPr lang="ru-RU" sz="2000" dirty="0" smtClean="0"/>
              <a:t> </a:t>
            </a:r>
            <a:r>
              <a:rPr lang="ru-RU" sz="2000" dirty="0" err="1" smtClean="0"/>
              <a:t>початкову</a:t>
            </a:r>
            <a:r>
              <a:rPr lang="ru-RU" sz="2000" dirty="0" smtClean="0"/>
              <a:t> </a:t>
            </a:r>
            <a:r>
              <a:rPr lang="ru-RU" sz="2000" dirty="0" err="1" smtClean="0"/>
              <a:t>освіту</a:t>
            </a:r>
            <a:r>
              <a:rPr lang="ru-RU" sz="2000" dirty="0" smtClean="0"/>
              <a:t> </a:t>
            </a:r>
            <a:r>
              <a:rPr lang="ru-RU" sz="2000" dirty="0" err="1" smtClean="0"/>
              <a:t>вдома</a:t>
            </a:r>
            <a:r>
              <a:rPr lang="ru-RU" sz="2000" dirty="0" smtClean="0"/>
              <a:t>, О. </a:t>
            </a:r>
            <a:r>
              <a:rPr lang="ru-RU" sz="2000" dirty="0" err="1" smtClean="0"/>
              <a:t>Грін</a:t>
            </a:r>
            <a:r>
              <a:rPr lang="ru-RU" sz="2000" dirty="0" smtClean="0"/>
              <a:t> </a:t>
            </a:r>
            <a:r>
              <a:rPr lang="ru-RU" sz="2000" dirty="0" err="1" smtClean="0"/>
              <a:t>продовжив</a:t>
            </a:r>
            <a:r>
              <a:rPr lang="ru-RU" sz="2000" dirty="0" smtClean="0"/>
              <a:t> </a:t>
            </a:r>
            <a:r>
              <a:rPr lang="ru-RU" sz="2000" dirty="0" err="1" smtClean="0"/>
              <a:t>навчання</a:t>
            </a:r>
            <a:r>
              <a:rPr lang="ru-RU" sz="2000" dirty="0" smtClean="0"/>
              <a:t> в реальному </a:t>
            </a:r>
            <a:r>
              <a:rPr lang="ru-RU" sz="2000" dirty="0" err="1" smtClean="0"/>
              <a:t>училищі</a:t>
            </a:r>
            <a:r>
              <a:rPr lang="ru-RU" sz="2000" dirty="0" smtClean="0"/>
              <a:t>. </a:t>
            </a:r>
            <a:r>
              <a:rPr lang="ru-RU" sz="2000" dirty="0" err="1" smtClean="0"/>
              <a:t>Однак</a:t>
            </a:r>
            <a:r>
              <a:rPr lang="ru-RU" sz="2000" dirty="0" smtClean="0"/>
              <a:t>, </a:t>
            </a:r>
            <a:r>
              <a:rPr lang="ru-RU" sz="2000" dirty="0" err="1" smtClean="0"/>
              <a:t>незабаром</a:t>
            </a:r>
            <a:r>
              <a:rPr lang="ru-RU" sz="2000" dirty="0" smtClean="0"/>
              <a:t> </a:t>
            </a:r>
            <a:r>
              <a:rPr lang="ru-RU" sz="2000" dirty="0" err="1" smtClean="0"/>
              <a:t>був</a:t>
            </a:r>
            <a:r>
              <a:rPr lang="ru-RU" sz="2000" dirty="0" smtClean="0"/>
              <a:t> </a:t>
            </a:r>
            <a:r>
              <a:rPr lang="ru-RU" sz="2000" dirty="0" err="1" smtClean="0"/>
              <a:t>виключений</a:t>
            </a:r>
            <a:r>
              <a:rPr lang="ru-RU" sz="2000" dirty="0" smtClean="0"/>
              <a:t> за </a:t>
            </a:r>
            <a:r>
              <a:rPr lang="ru-RU" sz="2000" dirty="0" err="1" smtClean="0"/>
              <a:t>сатиричні</a:t>
            </a:r>
            <a:r>
              <a:rPr lang="ru-RU" sz="2000" dirty="0" smtClean="0"/>
              <a:t> </a:t>
            </a:r>
            <a:r>
              <a:rPr lang="ru-RU" sz="2000" dirty="0" err="1" smtClean="0"/>
              <a:t>вірші</a:t>
            </a:r>
            <a:r>
              <a:rPr lang="ru-RU" sz="2000" dirty="0" smtClean="0"/>
              <a:t>, </a:t>
            </a:r>
            <a:r>
              <a:rPr lang="ru-RU" sz="2000" dirty="0" err="1" smtClean="0"/>
              <a:t>що</a:t>
            </a:r>
            <a:r>
              <a:rPr lang="ru-RU" sz="2000" dirty="0" smtClean="0"/>
              <a:t> </a:t>
            </a:r>
            <a:r>
              <a:rPr lang="ru-RU" sz="2000" dirty="0" err="1" smtClean="0"/>
              <a:t>висміювали</a:t>
            </a:r>
            <a:r>
              <a:rPr lang="ru-RU" sz="2000" dirty="0" smtClean="0"/>
              <a:t> </a:t>
            </a:r>
            <a:r>
              <a:rPr lang="ru-RU" sz="2000" dirty="0" err="1" smtClean="0"/>
              <a:t>педагогів</a:t>
            </a:r>
            <a:r>
              <a:rPr lang="ru-RU" sz="2000" dirty="0" smtClean="0"/>
              <a:t>. </a:t>
            </a:r>
            <a:r>
              <a:rPr lang="ru-RU" sz="2000" dirty="0" err="1" smtClean="0"/>
              <a:t>Згодом</a:t>
            </a:r>
            <a:r>
              <a:rPr lang="ru-RU" sz="2000" dirty="0" smtClean="0"/>
              <a:t>, </a:t>
            </a:r>
            <a:r>
              <a:rPr lang="ru-RU" sz="2000" dirty="0" err="1" smtClean="0"/>
              <a:t>Олександр</a:t>
            </a:r>
            <a:r>
              <a:rPr lang="ru-RU" sz="2000" dirty="0" smtClean="0"/>
              <a:t> вступив до </a:t>
            </a:r>
            <a:r>
              <a:rPr lang="ru-RU" sz="2000" dirty="0" err="1" smtClean="0"/>
              <a:t>міського</a:t>
            </a:r>
            <a:r>
              <a:rPr lang="ru-RU" sz="2000" dirty="0" smtClean="0"/>
              <a:t> </a:t>
            </a:r>
            <a:r>
              <a:rPr lang="ru-RU" sz="2000" dirty="0" err="1" smtClean="0"/>
              <a:t>чотирирічного</a:t>
            </a:r>
            <a:r>
              <a:rPr lang="ru-RU" sz="2000" dirty="0" smtClean="0"/>
              <a:t> училища, яке </a:t>
            </a:r>
            <a:r>
              <a:rPr lang="ru-RU" sz="2000" dirty="0" err="1" smtClean="0"/>
              <a:t>закінчив</a:t>
            </a:r>
            <a:r>
              <a:rPr lang="ru-RU" sz="2000" dirty="0" smtClean="0"/>
              <a:t> у 1896 </a:t>
            </a:r>
            <a:r>
              <a:rPr lang="ru-RU" sz="2000" dirty="0" err="1" smtClean="0"/>
              <a:t>році</a:t>
            </a:r>
            <a:r>
              <a:rPr lang="ru-RU" sz="2000" dirty="0" smtClean="0"/>
              <a:t>.</a:t>
            </a:r>
            <a:endParaRPr lang="ru-RU" sz="2000" dirty="0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7675" y="3573016"/>
            <a:ext cx="2749550" cy="2962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48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36096" y="3762579"/>
            <a:ext cx="3517900" cy="25733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09282" y="3767484"/>
            <a:ext cx="3359150" cy="25733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1613159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539552" y="1362943"/>
            <a:ext cx="601216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 err="1" smtClean="0"/>
              <a:t>Замість</a:t>
            </a:r>
            <a:r>
              <a:rPr lang="ru-RU" sz="2000" dirty="0" smtClean="0"/>
              <a:t> </a:t>
            </a:r>
            <a:r>
              <a:rPr lang="ru-RU" sz="2000" dirty="0" err="1" smtClean="0"/>
              <a:t>старанно</a:t>
            </a:r>
            <a:r>
              <a:rPr lang="ru-RU" sz="2000" dirty="0" smtClean="0"/>
              <a:t> </a:t>
            </a:r>
            <a:r>
              <a:rPr lang="ru-RU" sz="2000" dirty="0" err="1" smtClean="0"/>
              <a:t>навчатися</a:t>
            </a:r>
            <a:r>
              <a:rPr lang="ru-RU" sz="2000" dirty="0" smtClean="0"/>
              <a:t>, </a:t>
            </a:r>
            <a:r>
              <a:rPr lang="ru-RU" sz="2000" dirty="0" err="1" smtClean="0"/>
              <a:t>він</a:t>
            </a:r>
            <a:r>
              <a:rPr lang="ru-RU" sz="2000" dirty="0" smtClean="0"/>
              <a:t> </a:t>
            </a:r>
            <a:r>
              <a:rPr lang="ru-RU" sz="2000" dirty="0" err="1" smtClean="0"/>
              <a:t>зачитувався</a:t>
            </a:r>
            <a:r>
              <a:rPr lang="ru-RU" sz="2000" dirty="0" smtClean="0"/>
              <a:t> </a:t>
            </a:r>
            <a:r>
              <a:rPr lang="ru-RU" sz="2000" dirty="0" err="1" smtClean="0"/>
              <a:t>пригодницькими</a:t>
            </a:r>
            <a:r>
              <a:rPr lang="ru-RU" sz="2000" dirty="0" smtClean="0"/>
              <a:t> романами, а </a:t>
            </a:r>
            <a:r>
              <a:rPr lang="ru-RU" sz="2000" dirty="0" err="1" smtClean="0"/>
              <a:t>після</a:t>
            </a:r>
            <a:r>
              <a:rPr lang="ru-RU" sz="2000" dirty="0" smtClean="0"/>
              <a:t> </a:t>
            </a:r>
            <a:r>
              <a:rPr lang="ru-RU" sz="2000" dirty="0" err="1" smtClean="0"/>
              <a:t>закінчення</a:t>
            </a:r>
            <a:r>
              <a:rPr lang="ru-RU" sz="2000" dirty="0" smtClean="0"/>
              <a:t> реального училища </a:t>
            </a:r>
            <a:r>
              <a:rPr lang="ru-RU" sz="2000" dirty="0" err="1" smtClean="0"/>
              <a:t>влаштувався</a:t>
            </a:r>
            <a:r>
              <a:rPr lang="ru-RU" sz="2000" dirty="0" smtClean="0"/>
              <a:t> матросом на </a:t>
            </a:r>
            <a:r>
              <a:rPr lang="ru-RU" sz="2000" dirty="0" err="1" smtClean="0"/>
              <a:t>пароплав</a:t>
            </a:r>
            <a:r>
              <a:rPr lang="ru-RU" sz="2000" dirty="0" smtClean="0"/>
              <a:t>. </a:t>
            </a:r>
            <a:endParaRPr lang="ru-RU" sz="2000" dirty="0"/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19672" y="332656"/>
            <a:ext cx="5572125" cy="10302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2771800" y="2686382"/>
            <a:ext cx="5796136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2000" dirty="0" smtClean="0"/>
              <a:t>Олександр ходив здебільшого в рейси вздовж Чорноморського узбережжя. Але трудові будні разюче відрізнялися від фантазій про романтичні подорожі: служба обернулася тяжкою працею. </a:t>
            </a:r>
            <a:endParaRPr lang="uk-UA" sz="2000" dirty="0"/>
          </a:p>
        </p:txBody>
      </p:sp>
      <p:pic>
        <p:nvPicPr>
          <p:cNvPr id="717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4975" y="3284983"/>
            <a:ext cx="2536825" cy="3438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172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83410" y="4317598"/>
            <a:ext cx="3608387" cy="2305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7607719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12863" y="260648"/>
            <a:ext cx="6516687" cy="10302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611560" y="1412776"/>
            <a:ext cx="5067597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 err="1" smtClean="0"/>
              <a:t>Майбутній</a:t>
            </a:r>
            <a:r>
              <a:rPr lang="ru-RU" sz="2400" dirty="0" smtClean="0"/>
              <a:t> </a:t>
            </a:r>
            <a:r>
              <a:rPr lang="ru-RU" sz="2400" dirty="0" err="1" smtClean="0"/>
              <a:t>письменник</a:t>
            </a:r>
            <a:r>
              <a:rPr lang="ru-RU" sz="2400" dirty="0" smtClean="0"/>
              <a:t> </a:t>
            </a:r>
            <a:r>
              <a:rPr lang="ru-RU" sz="2400" dirty="0" err="1" smtClean="0"/>
              <a:t>мандрував</a:t>
            </a:r>
            <a:r>
              <a:rPr lang="ru-RU" sz="2400" dirty="0" smtClean="0"/>
              <a:t> </a:t>
            </a:r>
            <a:r>
              <a:rPr lang="ru-RU" sz="2400" dirty="0" err="1" smtClean="0"/>
              <a:t>країною</a:t>
            </a:r>
            <a:r>
              <a:rPr lang="ru-RU" sz="2400" dirty="0" smtClean="0"/>
              <a:t>, </a:t>
            </a:r>
            <a:r>
              <a:rPr lang="ru-RU" sz="2400" dirty="0" err="1" smtClean="0"/>
              <a:t>хапаючись</a:t>
            </a:r>
            <a:r>
              <a:rPr lang="ru-RU" sz="2400" dirty="0" smtClean="0"/>
              <a:t> за перший </a:t>
            </a:r>
            <a:r>
              <a:rPr lang="ru-RU" sz="2400" dirty="0" err="1" smtClean="0"/>
              <a:t>ліпший</a:t>
            </a:r>
            <a:r>
              <a:rPr lang="ru-RU" sz="2400" dirty="0" smtClean="0"/>
              <a:t> </a:t>
            </a:r>
            <a:r>
              <a:rPr lang="ru-RU" sz="2400" dirty="0" err="1" smtClean="0"/>
              <a:t>заробіток</a:t>
            </a:r>
            <a:endParaRPr lang="uk-UA" sz="2400" dirty="0"/>
          </a:p>
        </p:txBody>
      </p:sp>
      <p:pic>
        <p:nvPicPr>
          <p:cNvPr id="819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28184" y="980728"/>
            <a:ext cx="2719387" cy="31765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3279609" y="4041428"/>
            <a:ext cx="5667961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 err="1" smtClean="0"/>
              <a:t>Він</a:t>
            </a:r>
            <a:r>
              <a:rPr lang="ru-RU" sz="2400" dirty="0" smtClean="0"/>
              <a:t> </a:t>
            </a:r>
            <a:r>
              <a:rPr lang="ru-RU" sz="2400" dirty="0" err="1" smtClean="0"/>
              <a:t>був</a:t>
            </a:r>
            <a:r>
              <a:rPr lang="ru-RU" sz="2400" dirty="0" smtClean="0"/>
              <a:t> </a:t>
            </a:r>
            <a:r>
              <a:rPr lang="ru-RU" sz="2400" dirty="0" err="1" smtClean="0"/>
              <a:t>рибалкою</a:t>
            </a:r>
            <a:r>
              <a:rPr lang="ru-RU" sz="2400" dirty="0" smtClean="0"/>
              <a:t>, кухарем, </a:t>
            </a:r>
            <a:r>
              <a:rPr lang="ru-RU" sz="2400" dirty="0" err="1" smtClean="0"/>
              <a:t>вантажником</a:t>
            </a:r>
            <a:r>
              <a:rPr lang="ru-RU" sz="2400" dirty="0" smtClean="0"/>
              <a:t>, землекопом, </a:t>
            </a:r>
            <a:r>
              <a:rPr lang="ru-RU" sz="2400" dirty="0" err="1" smtClean="0"/>
              <a:t>лісорубом</a:t>
            </a:r>
            <a:r>
              <a:rPr lang="ru-RU" sz="2400" dirty="0" smtClean="0"/>
              <a:t>, </a:t>
            </a:r>
            <a:r>
              <a:rPr lang="ru-RU" sz="2400" dirty="0" err="1" smtClean="0"/>
              <a:t>плотарем</a:t>
            </a:r>
            <a:r>
              <a:rPr lang="ru-RU" sz="2400" dirty="0" smtClean="0"/>
              <a:t> на </a:t>
            </a:r>
            <a:r>
              <a:rPr lang="ru-RU" sz="2400" dirty="0" err="1" smtClean="0"/>
              <a:t>Уралі</a:t>
            </a:r>
            <a:r>
              <a:rPr lang="ru-RU" sz="2400" dirty="0" smtClean="0"/>
              <a:t> і </a:t>
            </a:r>
            <a:r>
              <a:rPr lang="ru-RU" sz="2400" dirty="0" err="1" smtClean="0"/>
              <a:t>золотошукачем</a:t>
            </a:r>
            <a:r>
              <a:rPr lang="ru-RU" sz="2400" dirty="0" smtClean="0"/>
              <a:t>. І </a:t>
            </a:r>
            <a:r>
              <a:rPr lang="ru-RU" sz="2400" dirty="0" err="1" smtClean="0"/>
              <a:t>зрештою</a:t>
            </a:r>
            <a:r>
              <a:rPr lang="ru-RU" sz="2400" dirty="0" smtClean="0"/>
              <a:t>, </a:t>
            </a:r>
            <a:r>
              <a:rPr lang="ru-RU" sz="2400" dirty="0" err="1" smtClean="0"/>
              <a:t>виснажений</a:t>
            </a:r>
            <a:r>
              <a:rPr lang="ru-RU" sz="2400" dirty="0" smtClean="0"/>
              <a:t> </a:t>
            </a:r>
            <a:r>
              <a:rPr lang="ru-RU" sz="2400" dirty="0" err="1" smtClean="0"/>
              <a:t>боротьбою</a:t>
            </a:r>
            <a:r>
              <a:rPr lang="ru-RU" sz="2400" dirty="0" smtClean="0"/>
              <a:t> за </a:t>
            </a:r>
            <a:r>
              <a:rPr lang="ru-RU" sz="2400" dirty="0" err="1" smtClean="0"/>
              <a:t>виживання</a:t>
            </a:r>
            <a:r>
              <a:rPr lang="ru-RU" sz="2400" dirty="0" smtClean="0"/>
              <a:t>, став солдатом. </a:t>
            </a:r>
            <a:endParaRPr lang="ru-RU" sz="2400" dirty="0"/>
          </a:p>
        </p:txBody>
      </p:sp>
      <p:pic>
        <p:nvPicPr>
          <p:cNvPr id="8196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9003" y="2996952"/>
            <a:ext cx="2719387" cy="3352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1329739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899592" y="1052736"/>
            <a:ext cx="7128792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 smtClean="0"/>
              <a:t>Протест </a:t>
            </a:r>
            <a:r>
              <a:rPr lang="ru-RU" sz="2400" dirty="0" err="1" smtClean="0"/>
              <a:t>проти</a:t>
            </a:r>
            <a:r>
              <a:rPr lang="ru-RU" sz="2400" dirty="0" smtClean="0"/>
              <a:t> </a:t>
            </a:r>
            <a:r>
              <a:rPr lang="ru-RU" sz="2400" dirty="0" err="1" smtClean="0"/>
              <a:t>соціальної</a:t>
            </a:r>
            <a:r>
              <a:rPr lang="ru-RU" sz="2400" dirty="0" smtClean="0"/>
              <a:t> </a:t>
            </a:r>
            <a:r>
              <a:rPr lang="ru-RU" sz="2400" dirty="0" err="1" smtClean="0"/>
              <a:t>несправедливості</a:t>
            </a:r>
            <a:r>
              <a:rPr lang="ru-RU" sz="2400" dirty="0" smtClean="0"/>
              <a:t> та </a:t>
            </a:r>
            <a:r>
              <a:rPr lang="ru-RU" sz="2400" dirty="0" err="1" smtClean="0"/>
              <a:t>сподівання</a:t>
            </a:r>
            <a:r>
              <a:rPr lang="ru-RU" sz="2400" dirty="0" smtClean="0"/>
              <a:t> на </a:t>
            </a:r>
            <a:r>
              <a:rPr lang="ru-RU" sz="2400" dirty="0" err="1" smtClean="0"/>
              <a:t>зміну</a:t>
            </a:r>
            <a:r>
              <a:rPr lang="ru-RU" sz="2400" dirty="0" smtClean="0"/>
              <a:t> </a:t>
            </a:r>
            <a:r>
              <a:rPr lang="ru-RU" sz="2400" dirty="0" err="1" smtClean="0"/>
              <a:t>суспільного</a:t>
            </a:r>
            <a:r>
              <a:rPr lang="ru-RU" sz="2400" dirty="0" smtClean="0"/>
              <a:t> ладу привели </a:t>
            </a:r>
            <a:r>
              <a:rPr lang="ru-RU" sz="2400" dirty="0" err="1" smtClean="0"/>
              <a:t>Гріна</a:t>
            </a:r>
            <a:r>
              <a:rPr lang="ru-RU" sz="2400" dirty="0" smtClean="0"/>
              <a:t> в </a:t>
            </a:r>
            <a:r>
              <a:rPr lang="ru-RU" sz="2400" dirty="0" err="1" smtClean="0"/>
              <a:t>революційні</a:t>
            </a:r>
            <a:r>
              <a:rPr lang="ru-RU" sz="2400" dirty="0" smtClean="0"/>
              <a:t> кола, </a:t>
            </a:r>
            <a:r>
              <a:rPr lang="ru-RU" sz="2400" dirty="0" err="1" smtClean="0"/>
              <a:t>його</a:t>
            </a:r>
            <a:r>
              <a:rPr lang="ru-RU" sz="2400" dirty="0" smtClean="0"/>
              <a:t> </a:t>
            </a:r>
            <a:r>
              <a:rPr lang="ru-RU" sz="2400" dirty="0" err="1" smtClean="0"/>
              <a:t>долучили</a:t>
            </a:r>
            <a:r>
              <a:rPr lang="ru-RU" sz="2400" dirty="0" smtClean="0"/>
              <a:t> до </a:t>
            </a:r>
            <a:r>
              <a:rPr lang="ru-RU" sz="2400" dirty="0" err="1" smtClean="0"/>
              <a:t>нелегальної</a:t>
            </a:r>
            <a:r>
              <a:rPr lang="ru-RU" sz="2400" dirty="0" smtClean="0"/>
              <a:t> </a:t>
            </a:r>
            <a:r>
              <a:rPr lang="ru-RU" sz="2400" dirty="0" err="1" smtClean="0"/>
              <a:t>пропаганди</a:t>
            </a:r>
            <a:r>
              <a:rPr lang="ru-RU" sz="2400" dirty="0" smtClean="0"/>
              <a:t>. </a:t>
            </a:r>
            <a:endParaRPr lang="ru-RU" sz="2400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395536" y="2852935"/>
            <a:ext cx="4896544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2400" dirty="0" smtClean="0"/>
              <a:t>На жаль, за співпрацю з революціонерами, що тривала близько року, Олександру Степановичу довелося розплачуватися десятиліттями. Упродовж цього часу він був і в’язнем, і засланим, і навіть утікачем, змушеним жити під чужим іменем. </a:t>
            </a:r>
            <a:endParaRPr lang="uk-UA" sz="2400" dirty="0"/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92080" y="2648648"/>
            <a:ext cx="3683000" cy="3114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219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3608" y="105544"/>
            <a:ext cx="6584950" cy="10302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5076056" y="5793449"/>
            <a:ext cx="395993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err="1" smtClean="0"/>
              <a:t>Сторінка</a:t>
            </a:r>
            <a:r>
              <a:rPr lang="ru-RU" dirty="0" smtClean="0"/>
              <a:t> </a:t>
            </a:r>
            <a:r>
              <a:rPr lang="ru-RU" dirty="0" err="1" smtClean="0"/>
              <a:t>зі</a:t>
            </a:r>
            <a:r>
              <a:rPr lang="ru-RU" dirty="0" smtClean="0"/>
              <a:t> </a:t>
            </a:r>
            <a:r>
              <a:rPr lang="ru-RU" dirty="0" err="1" smtClean="0"/>
              <a:t>Справи</a:t>
            </a:r>
            <a:r>
              <a:rPr lang="ru-RU" dirty="0" smtClean="0"/>
              <a:t> </a:t>
            </a:r>
            <a:r>
              <a:rPr lang="ru-RU" dirty="0" err="1" smtClean="0"/>
              <a:t>канцелярії</a:t>
            </a:r>
            <a:r>
              <a:rPr lang="ru-RU" dirty="0" smtClean="0"/>
              <a:t> </a:t>
            </a:r>
            <a:r>
              <a:rPr lang="ru-RU" dirty="0" err="1" smtClean="0"/>
              <a:t>Архангельського</a:t>
            </a:r>
            <a:r>
              <a:rPr lang="ru-RU" dirty="0" smtClean="0"/>
              <a:t> губернатора.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2376074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75378" y="260648"/>
            <a:ext cx="5170487" cy="10302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755575" y="1124744"/>
            <a:ext cx="7657631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 1916-1917 роках Олександр </a:t>
            </a:r>
            <a:r>
              <a:rPr lang="uk-UA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Гринєвський</a:t>
            </a:r>
            <a:r>
              <a:rPr lang="uk-UA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стає письменником Олександром Гріном, узявши собі за псевдонім хлопчаче прізвисько. За таким підписом були надруковані його твори: «Капітан Дюк», «Загадкові історії», «Шукач пригод», «Людина з людиною» та інші. </a:t>
            </a:r>
            <a:endParaRPr lang="uk-UA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243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4635" y="3475903"/>
            <a:ext cx="1658937" cy="25733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44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91755" y="3475903"/>
            <a:ext cx="1800225" cy="2543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45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59070" y="3561627"/>
            <a:ext cx="1354137" cy="16462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46" name="Picture 6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40152" y="4450626"/>
            <a:ext cx="1547813" cy="14319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47" name="Picture 7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08310" y="3561627"/>
            <a:ext cx="1639887" cy="2371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5307149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3541" y="332656"/>
            <a:ext cx="8448939" cy="63367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6178942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Буктрейлер.  О. Грін 'Пурпурові вітрила'.mp4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 rot="10800000" flipH="1" flipV="1">
            <a:off x="539552" y="200786"/>
            <a:ext cx="8208912" cy="58866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988325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331640" y="482809"/>
            <a:ext cx="6696744" cy="606473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15000"/>
              </a:lnSpc>
              <a:spcAft>
                <a:spcPts val="1000"/>
              </a:spcAft>
            </a:pPr>
            <a:r>
              <a:rPr lang="uk-UA" b="1" i="1" dirty="0" smtClean="0">
                <a:effectLst/>
                <a:latin typeface="Verdana"/>
                <a:ea typeface="Times New Roman"/>
                <a:cs typeface="Times New Roman"/>
              </a:rPr>
              <a:t>Казка</a:t>
            </a:r>
            <a:r>
              <a:rPr lang="uk-UA" i="1" dirty="0" smtClean="0">
                <a:effectLst/>
                <a:latin typeface="Verdana"/>
                <a:ea typeface="Times New Roman"/>
                <a:cs typeface="Times New Roman"/>
              </a:rPr>
              <a:t> – один із основних жанрів усної народної творчості, розповідний твір про вигадані, фантастичні події, які сприймаються і </a:t>
            </a:r>
            <a:r>
              <a:rPr lang="uk-UA" i="1" dirty="0" err="1" smtClean="0">
                <a:effectLst/>
                <a:latin typeface="Verdana"/>
                <a:ea typeface="Times New Roman"/>
                <a:cs typeface="Times New Roman"/>
              </a:rPr>
              <a:t>переживаються</a:t>
            </a:r>
            <a:r>
              <a:rPr lang="uk-UA" i="1" dirty="0" smtClean="0">
                <a:effectLst/>
                <a:latin typeface="Verdana"/>
                <a:ea typeface="Times New Roman"/>
                <a:cs typeface="Times New Roman"/>
              </a:rPr>
              <a:t> як реальні.</a:t>
            </a:r>
          </a:p>
          <a:p>
            <a:pPr algn="just">
              <a:lnSpc>
                <a:spcPct val="115000"/>
              </a:lnSpc>
              <a:spcAft>
                <a:spcPts val="1000"/>
              </a:spcAft>
            </a:pPr>
            <a:endParaRPr lang="uk-UA" sz="1400" dirty="0" smtClean="0">
              <a:effectLst/>
              <a:latin typeface="Calibri"/>
              <a:ea typeface="Calibri"/>
              <a:cs typeface="Times New Roman"/>
            </a:endParaRPr>
          </a:p>
          <a:p>
            <a:pPr algn="just">
              <a:lnSpc>
                <a:spcPct val="115000"/>
              </a:lnSpc>
              <a:spcAft>
                <a:spcPts val="1000"/>
              </a:spcAft>
            </a:pPr>
            <a:r>
              <a:rPr lang="uk-UA" b="1" i="1" dirty="0" smtClean="0">
                <a:effectLst/>
                <a:latin typeface="Verdana"/>
                <a:ea typeface="Times New Roman"/>
                <a:cs typeface="Times New Roman"/>
              </a:rPr>
              <a:t>Фантастика </a:t>
            </a:r>
            <a:r>
              <a:rPr lang="uk-UA" i="1" dirty="0" smtClean="0">
                <a:effectLst/>
                <a:latin typeface="Verdana"/>
                <a:ea typeface="Times New Roman"/>
                <a:cs typeface="Times New Roman"/>
              </a:rPr>
              <a:t>– різновид художньої літератури, який зображує нереальні події та явища, створені фантазією автора.</a:t>
            </a:r>
          </a:p>
          <a:p>
            <a:pPr algn="just">
              <a:lnSpc>
                <a:spcPct val="115000"/>
              </a:lnSpc>
              <a:spcAft>
                <a:spcPts val="1000"/>
              </a:spcAft>
            </a:pPr>
            <a:endParaRPr lang="uk-UA" sz="1400" dirty="0" smtClean="0">
              <a:effectLst/>
              <a:latin typeface="Calibri"/>
              <a:ea typeface="Calibri"/>
              <a:cs typeface="Times New Roman"/>
            </a:endParaRPr>
          </a:p>
          <a:p>
            <a:pPr algn="just">
              <a:lnSpc>
                <a:spcPct val="115000"/>
              </a:lnSpc>
              <a:spcAft>
                <a:spcPts val="1000"/>
              </a:spcAft>
            </a:pPr>
            <a:r>
              <a:rPr lang="uk-UA" b="1" i="1" dirty="0" smtClean="0">
                <a:effectLst/>
                <a:latin typeface="Verdana"/>
                <a:ea typeface="Times New Roman"/>
                <a:cs typeface="Times New Roman"/>
              </a:rPr>
              <a:t>Повість</a:t>
            </a:r>
            <a:r>
              <a:rPr lang="uk-UA" i="1" dirty="0" smtClean="0">
                <a:effectLst/>
                <a:latin typeface="Verdana"/>
                <a:ea typeface="Times New Roman"/>
                <a:cs typeface="Times New Roman"/>
              </a:rPr>
              <a:t> – розповідний художній твір, в якому змальовано широку картину життя ряду персонажів протягом тривалого часу</a:t>
            </a:r>
          </a:p>
          <a:p>
            <a:pPr algn="just">
              <a:lnSpc>
                <a:spcPct val="115000"/>
              </a:lnSpc>
              <a:spcAft>
                <a:spcPts val="1000"/>
              </a:spcAft>
            </a:pPr>
            <a:endParaRPr lang="uk-UA" sz="1400" dirty="0" smtClean="0">
              <a:effectLst/>
              <a:latin typeface="Calibri"/>
              <a:ea typeface="Calibri"/>
              <a:cs typeface="Times New Roman"/>
            </a:endParaRPr>
          </a:p>
          <a:p>
            <a:pPr algn="just">
              <a:lnSpc>
                <a:spcPct val="115000"/>
              </a:lnSpc>
              <a:spcAft>
                <a:spcPts val="1000"/>
              </a:spcAft>
            </a:pPr>
            <a:r>
              <a:rPr lang="uk-UA" b="1" i="1" dirty="0" smtClean="0">
                <a:effectLst/>
                <a:latin typeface="Verdana"/>
                <a:ea typeface="Times New Roman"/>
                <a:cs typeface="Times New Roman"/>
              </a:rPr>
              <a:t>Феєрія</a:t>
            </a:r>
            <a:r>
              <a:rPr lang="uk-UA" i="1" dirty="0" smtClean="0">
                <a:effectLst/>
                <a:latin typeface="Verdana"/>
                <a:ea typeface="Times New Roman"/>
                <a:cs typeface="Times New Roman"/>
              </a:rPr>
              <a:t> – театральна або циркова вистава з фантастично-казковим сюжетом, з широким використанням сценічних ефектів і трюків. </a:t>
            </a:r>
            <a:r>
              <a:rPr lang="ru-RU" i="1" dirty="0" smtClean="0">
                <a:latin typeface="Verdana"/>
                <a:ea typeface="Times New Roman"/>
                <a:cs typeface="Times New Roman"/>
              </a:rPr>
              <a:t>В </a:t>
            </a:r>
            <a:r>
              <a:rPr lang="ru-RU" i="1" dirty="0" err="1" smtClean="0">
                <a:latin typeface="Verdana"/>
                <a:ea typeface="Times New Roman"/>
                <a:cs typeface="Times New Roman"/>
              </a:rPr>
              <a:t>літературі</a:t>
            </a:r>
            <a:r>
              <a:rPr lang="ru-RU" i="1" dirty="0" smtClean="0">
                <a:latin typeface="Verdana"/>
                <a:ea typeface="Times New Roman"/>
                <a:cs typeface="Times New Roman"/>
              </a:rPr>
              <a:t> </a:t>
            </a:r>
            <a:r>
              <a:rPr lang="ru-RU" i="1" dirty="0" err="1" smtClean="0">
                <a:latin typeface="Verdana"/>
                <a:ea typeface="Times New Roman"/>
                <a:cs typeface="Times New Roman"/>
              </a:rPr>
              <a:t>твір</a:t>
            </a:r>
            <a:r>
              <a:rPr lang="ru-RU" i="1" dirty="0" smtClean="0">
                <a:latin typeface="Verdana"/>
                <a:ea typeface="Times New Roman"/>
                <a:cs typeface="Times New Roman"/>
              </a:rPr>
              <a:t> з </a:t>
            </a:r>
            <a:r>
              <a:rPr lang="ru-RU" i="1" dirty="0" err="1" smtClean="0">
                <a:latin typeface="Verdana"/>
                <a:ea typeface="Times New Roman"/>
                <a:cs typeface="Times New Roman"/>
              </a:rPr>
              <a:t>використанням</a:t>
            </a:r>
            <a:r>
              <a:rPr lang="ru-RU" i="1" dirty="0" smtClean="0">
                <a:latin typeface="Verdana"/>
                <a:ea typeface="Times New Roman"/>
                <a:cs typeface="Times New Roman"/>
              </a:rPr>
              <a:t> </a:t>
            </a:r>
            <a:r>
              <a:rPr lang="ru-RU" i="1" dirty="0" err="1" smtClean="0">
                <a:latin typeface="Verdana"/>
                <a:ea typeface="Times New Roman"/>
                <a:cs typeface="Times New Roman"/>
              </a:rPr>
              <a:t>чарівних</a:t>
            </a:r>
            <a:r>
              <a:rPr lang="ru-RU" i="1" dirty="0" smtClean="0">
                <a:latin typeface="Verdana"/>
                <a:ea typeface="Times New Roman"/>
                <a:cs typeface="Times New Roman"/>
              </a:rPr>
              <a:t> </a:t>
            </a:r>
            <a:r>
              <a:rPr lang="ru-RU" i="1" dirty="0" err="1">
                <a:latin typeface="Verdana"/>
                <a:ea typeface="Times New Roman"/>
                <a:cs typeface="Times New Roman"/>
              </a:rPr>
              <a:t>елементів</a:t>
            </a:r>
            <a:r>
              <a:rPr lang="ru-RU" i="1" dirty="0">
                <a:latin typeface="Verdana"/>
                <a:ea typeface="Times New Roman"/>
                <a:cs typeface="Times New Roman"/>
              </a:rPr>
              <a:t> для </a:t>
            </a:r>
            <a:r>
              <a:rPr lang="ru-RU" i="1" dirty="0" err="1">
                <a:latin typeface="Verdana"/>
                <a:ea typeface="Times New Roman"/>
                <a:cs typeface="Times New Roman"/>
              </a:rPr>
              <a:t>розкриття</a:t>
            </a:r>
            <a:r>
              <a:rPr lang="ru-RU" i="1" dirty="0">
                <a:latin typeface="Verdana"/>
                <a:ea typeface="Times New Roman"/>
                <a:cs typeface="Times New Roman"/>
              </a:rPr>
              <a:t> сюжету і </a:t>
            </a:r>
            <a:r>
              <a:rPr lang="ru-RU" i="1" dirty="0" err="1">
                <a:latin typeface="Verdana"/>
                <a:ea typeface="Times New Roman"/>
                <a:cs typeface="Times New Roman"/>
              </a:rPr>
              <a:t>основної</a:t>
            </a:r>
            <a:r>
              <a:rPr lang="ru-RU" i="1" dirty="0">
                <a:latin typeface="Verdana"/>
                <a:ea typeface="Times New Roman"/>
                <a:cs typeface="Times New Roman"/>
              </a:rPr>
              <a:t> думки.</a:t>
            </a:r>
            <a:endParaRPr lang="uk-UA" sz="1400" dirty="0">
              <a:effectLst/>
              <a:latin typeface="Calibri"/>
              <a:ea typeface="Calibri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14035550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404664"/>
            <a:ext cx="8064896" cy="604867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2491879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3756" y="1268760"/>
            <a:ext cx="8370279" cy="41764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5709707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51520" y="270845"/>
            <a:ext cx="5440854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uk-UA" sz="1600" dirty="0"/>
              <a:t>У творі є елементи казки, проте кожен сюжетний поворот автор пояснює цілком реальними збігами обставин: випадкова зустріч сплячої </a:t>
            </a:r>
            <a:r>
              <a:rPr lang="uk-UA" sz="1600" dirty="0" err="1"/>
              <a:t>Ассоль</a:t>
            </a:r>
            <a:r>
              <a:rPr lang="uk-UA" sz="1600" dirty="0"/>
              <a:t> і </a:t>
            </a:r>
            <a:r>
              <a:rPr lang="uk-UA" sz="1600" dirty="0" err="1"/>
              <a:t>Г</a:t>
            </a:r>
            <a:r>
              <a:rPr lang="uk-UA" sz="1600" dirty="0" err="1" smtClean="0"/>
              <a:t>рея</a:t>
            </a:r>
            <a:r>
              <a:rPr lang="uk-UA" sz="1600" dirty="0"/>
              <a:t>, розповідь трактирника про дивну дівчину та її мрію, купівля й пошиття червоних вітрил. У «Пурпурових вітрилах» також поєдналися ознаки феєрії і повісті, що дає підстави назвати твір повістю-феєрією. Найбільш феєричним у повісті є останній епізод твору, коли всі мешканці </a:t>
            </a:r>
            <a:r>
              <a:rPr lang="uk-UA" sz="1600" dirty="0" err="1"/>
              <a:t>Каперни</a:t>
            </a:r>
            <a:r>
              <a:rPr lang="uk-UA" sz="1600" dirty="0"/>
              <a:t> з лютим переляком на </a:t>
            </a:r>
            <a:r>
              <a:rPr lang="uk-UA" sz="1600" dirty="0" smtClean="0"/>
              <a:t>обличчях </a:t>
            </a:r>
            <a:r>
              <a:rPr lang="uk-UA" sz="1600" dirty="0"/>
              <a:t>спостерігають  </a:t>
            </a:r>
            <a:r>
              <a:rPr lang="uk-UA" sz="1600" dirty="0" smtClean="0"/>
              <a:t>за </a:t>
            </a:r>
            <a:r>
              <a:rPr lang="uk-UA" sz="1600" dirty="0"/>
              <a:t>прибуттям </a:t>
            </a:r>
            <a:r>
              <a:rPr lang="uk-UA" sz="1600" dirty="0" smtClean="0"/>
              <a:t>корабля з </a:t>
            </a:r>
            <a:r>
              <a:rPr lang="uk-UA" sz="1600" dirty="0"/>
              <a:t>пурпуровими </a:t>
            </a:r>
            <a:r>
              <a:rPr lang="uk-UA" sz="1600" dirty="0" smtClean="0"/>
              <a:t>вітрилами, а  </a:t>
            </a:r>
            <a:r>
              <a:rPr lang="uk-UA" sz="1600" dirty="0"/>
              <a:t> </a:t>
            </a:r>
            <a:r>
              <a:rPr lang="uk-UA" sz="1600" dirty="0" smtClean="0"/>
              <a:t>попереду всіх </a:t>
            </a:r>
            <a:r>
              <a:rPr lang="uk-UA" sz="1600" dirty="0"/>
              <a:t>— розгублена й щаслива </a:t>
            </a:r>
            <a:r>
              <a:rPr lang="uk-UA" sz="1600" dirty="0" err="1" smtClean="0"/>
              <a:t>Ассоль</a:t>
            </a:r>
            <a:endParaRPr lang="uk-UA" sz="1600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76056" y="3573016"/>
            <a:ext cx="3816424" cy="31362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1602822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3541" y="332656"/>
            <a:ext cx="8304923" cy="622869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60504991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22375042"/>
              </p:ext>
            </p:extLst>
          </p:nvPr>
        </p:nvGraphicFramePr>
        <p:xfrm>
          <a:off x="1115617" y="2348880"/>
          <a:ext cx="7212865" cy="3096344"/>
        </p:xfrm>
        <a:graphic>
          <a:graphicData uri="http://schemas.openxmlformats.org/drawingml/2006/table">
            <a:tbl>
              <a:tblPr firstRow="1" firstCol="1" bandRow="1"/>
              <a:tblGrid>
                <a:gridCol w="367810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53476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541262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uk-UA" sz="1400" dirty="0">
                          <a:solidFill>
                            <a:schemeClr val="tx1"/>
                          </a:solidFill>
                          <a:effectLst/>
                          <a:latin typeface="Verdana"/>
                          <a:ea typeface="Times New Roman"/>
                          <a:cs typeface="Times New Roman"/>
                        </a:rPr>
                        <a:t>Реальне</a:t>
                      </a:r>
                      <a:endParaRPr lang="uk-UA" sz="11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213" marR="9213" marT="9213" marB="9213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uk-UA" sz="1400" dirty="0">
                          <a:solidFill>
                            <a:schemeClr val="tx1"/>
                          </a:solidFill>
                          <a:effectLst/>
                          <a:latin typeface="Verdana"/>
                          <a:ea typeface="Times New Roman"/>
                          <a:cs typeface="Times New Roman"/>
                        </a:rPr>
                        <a:t>Фантастичне</a:t>
                      </a:r>
                      <a:endParaRPr lang="uk-UA" sz="11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213" marR="9213" marT="9213" marB="9213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5082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uk-UA" sz="1400" dirty="0" smtClean="0">
                          <a:solidFill>
                            <a:schemeClr val="tx1"/>
                          </a:solidFill>
                          <a:effectLst/>
                          <a:latin typeface="Verdana"/>
                          <a:ea typeface="Times New Roman"/>
                          <a:cs typeface="Times New Roman"/>
                        </a:rPr>
                        <a:t>  Життя </a:t>
                      </a:r>
                      <a:r>
                        <a:rPr lang="uk-UA" sz="1400" dirty="0">
                          <a:solidFill>
                            <a:schemeClr val="tx1"/>
                          </a:solidFill>
                          <a:effectLst/>
                          <a:latin typeface="Verdana"/>
                          <a:ea typeface="Times New Roman"/>
                          <a:cs typeface="Times New Roman"/>
                        </a:rPr>
                        <a:t>бідних рибалок</a:t>
                      </a:r>
                      <a:r>
                        <a:rPr lang="uk-UA" sz="1400" dirty="0" smtClean="0">
                          <a:solidFill>
                            <a:schemeClr val="tx1"/>
                          </a:solidFill>
                          <a:effectLst/>
                          <a:latin typeface="Verdana"/>
                          <a:ea typeface="Times New Roman"/>
                          <a:cs typeface="Times New Roman"/>
                        </a:rPr>
                        <a:t>,</a:t>
                      </a:r>
                    </a:p>
                    <a:p>
                      <a:pPr algn="l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uk-UA" sz="1400" dirty="0" smtClean="0">
                          <a:solidFill>
                            <a:schemeClr val="tx1"/>
                          </a:solidFill>
                          <a:effectLst/>
                          <a:latin typeface="Verdana"/>
                          <a:ea typeface="Times New Roman"/>
                          <a:cs typeface="Times New Roman"/>
                        </a:rPr>
                        <a:t>   їхній </a:t>
                      </a:r>
                      <a:r>
                        <a:rPr lang="uk-UA" sz="1400" dirty="0">
                          <a:solidFill>
                            <a:schemeClr val="tx1"/>
                          </a:solidFill>
                          <a:effectLst/>
                          <a:latin typeface="Verdana"/>
                          <a:ea typeface="Times New Roman"/>
                          <a:cs typeface="Times New Roman"/>
                        </a:rPr>
                        <a:t>побут, </a:t>
                      </a:r>
                      <a:endParaRPr lang="uk-UA" sz="1400" dirty="0" smtClean="0">
                        <a:solidFill>
                          <a:schemeClr val="tx1"/>
                        </a:solidFill>
                        <a:effectLst/>
                        <a:latin typeface="Verdana"/>
                        <a:ea typeface="Times New Roman"/>
                        <a:cs typeface="Times New Roman"/>
                      </a:endParaRPr>
                    </a:p>
                    <a:p>
                      <a:pPr algn="l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uk-UA" sz="1400" dirty="0" smtClean="0">
                          <a:solidFill>
                            <a:schemeClr val="tx1"/>
                          </a:solidFill>
                          <a:effectLst/>
                          <a:latin typeface="Verdana"/>
                          <a:ea typeface="Times New Roman"/>
                          <a:cs typeface="Times New Roman"/>
                        </a:rPr>
                        <a:t>   становище </a:t>
                      </a:r>
                      <a:r>
                        <a:rPr lang="uk-UA" sz="1400" dirty="0">
                          <a:solidFill>
                            <a:schemeClr val="tx1"/>
                          </a:solidFill>
                          <a:effectLst/>
                          <a:latin typeface="Verdana"/>
                          <a:ea typeface="Times New Roman"/>
                          <a:cs typeface="Times New Roman"/>
                        </a:rPr>
                        <a:t>дітей – напівсиріт, </a:t>
                      </a:r>
                      <a:endParaRPr lang="uk-UA" sz="1400" dirty="0" smtClean="0">
                        <a:solidFill>
                          <a:schemeClr val="tx1"/>
                        </a:solidFill>
                        <a:effectLst/>
                        <a:latin typeface="Verdana"/>
                        <a:ea typeface="Times New Roman"/>
                        <a:cs typeface="Times New Roman"/>
                      </a:endParaRPr>
                    </a:p>
                    <a:p>
                      <a:pPr algn="l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uk-UA" sz="1400" baseline="0" dirty="0" smtClean="0">
                          <a:solidFill>
                            <a:schemeClr val="tx1"/>
                          </a:solidFill>
                          <a:effectLst/>
                          <a:latin typeface="Verdana"/>
                          <a:ea typeface="Times New Roman"/>
                          <a:cs typeface="Times New Roman"/>
                        </a:rPr>
                        <a:t>   н</a:t>
                      </a:r>
                      <a:r>
                        <a:rPr lang="uk-UA" sz="1400" dirty="0" smtClean="0">
                          <a:solidFill>
                            <a:schemeClr val="tx1"/>
                          </a:solidFill>
                          <a:effectLst/>
                          <a:latin typeface="Verdana"/>
                          <a:ea typeface="Times New Roman"/>
                          <a:cs typeface="Times New Roman"/>
                        </a:rPr>
                        <a:t>егативне </a:t>
                      </a:r>
                      <a:r>
                        <a:rPr lang="uk-UA" sz="1400" dirty="0">
                          <a:solidFill>
                            <a:schemeClr val="tx1"/>
                          </a:solidFill>
                          <a:effectLst/>
                          <a:latin typeface="Verdana"/>
                          <a:ea typeface="Times New Roman"/>
                          <a:cs typeface="Times New Roman"/>
                        </a:rPr>
                        <a:t>ставлення оточуючих </a:t>
                      </a:r>
                      <a:r>
                        <a:rPr lang="uk-UA" sz="1400" dirty="0" smtClean="0">
                          <a:solidFill>
                            <a:schemeClr val="tx1"/>
                          </a:solidFill>
                          <a:effectLst/>
                          <a:latin typeface="Verdana"/>
                          <a:ea typeface="Times New Roman"/>
                          <a:cs typeface="Times New Roman"/>
                        </a:rPr>
                        <a:t>до</a:t>
                      </a:r>
                      <a:r>
                        <a:rPr lang="uk-UA" sz="1400" baseline="0" dirty="0" smtClean="0">
                          <a:solidFill>
                            <a:schemeClr val="tx1"/>
                          </a:solidFill>
                          <a:effectLst/>
                          <a:latin typeface="Verdana"/>
                          <a:ea typeface="Times New Roman"/>
                          <a:cs typeface="Times New Roman"/>
                        </a:rPr>
                        <a:t>       </a:t>
                      </a:r>
                      <a:r>
                        <a:rPr lang="uk-UA" sz="1400" dirty="0" smtClean="0">
                          <a:solidFill>
                            <a:schemeClr val="tx1"/>
                          </a:solidFill>
                          <a:effectLst/>
                          <a:latin typeface="Verdana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uk-UA" sz="1400" baseline="0" dirty="0" smtClean="0">
                          <a:solidFill>
                            <a:schemeClr val="tx1"/>
                          </a:solidFill>
                          <a:effectLst/>
                          <a:latin typeface="Verdana"/>
                          <a:ea typeface="Times New Roman"/>
                          <a:cs typeface="Times New Roman"/>
                        </a:rPr>
                        <a:t>        </a:t>
                      </a:r>
                      <a:r>
                        <a:rPr lang="uk-UA" sz="1400" dirty="0" smtClean="0">
                          <a:solidFill>
                            <a:schemeClr val="tx1"/>
                          </a:solidFill>
                          <a:effectLst/>
                          <a:latin typeface="Verdana"/>
                          <a:ea typeface="Times New Roman"/>
                          <a:cs typeface="Times New Roman"/>
                        </a:rPr>
                        <a:t>  </a:t>
                      </a:r>
                      <a:r>
                        <a:rPr lang="uk-UA" sz="1400" baseline="0" dirty="0" smtClean="0">
                          <a:solidFill>
                            <a:schemeClr val="tx1"/>
                          </a:solidFill>
                          <a:effectLst/>
                          <a:latin typeface="Verdana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uk-UA" sz="1400" dirty="0" smtClean="0">
                          <a:solidFill>
                            <a:schemeClr val="tx1"/>
                          </a:solidFill>
                          <a:effectLst/>
                          <a:latin typeface="Verdana"/>
                          <a:ea typeface="Times New Roman"/>
                          <a:cs typeface="Times New Roman"/>
                        </a:rPr>
                        <a:t>   тих</a:t>
                      </a:r>
                      <a:r>
                        <a:rPr lang="uk-UA" sz="1400" dirty="0">
                          <a:solidFill>
                            <a:schemeClr val="tx1"/>
                          </a:solidFill>
                          <a:effectLst/>
                          <a:latin typeface="Verdana"/>
                          <a:ea typeface="Times New Roman"/>
                          <a:cs typeface="Times New Roman"/>
                        </a:rPr>
                        <a:t>, хто на них не </a:t>
                      </a:r>
                      <a:r>
                        <a:rPr lang="uk-UA" sz="1400" dirty="0" smtClean="0">
                          <a:solidFill>
                            <a:schemeClr val="tx1"/>
                          </a:solidFill>
                          <a:effectLst/>
                          <a:latin typeface="Verdana"/>
                          <a:ea typeface="Times New Roman"/>
                          <a:cs typeface="Times New Roman"/>
                        </a:rPr>
                        <a:t>схожий,</a:t>
                      </a:r>
                      <a:r>
                        <a:rPr lang="uk-UA" sz="1400" baseline="0" dirty="0" smtClean="0">
                          <a:solidFill>
                            <a:schemeClr val="tx1"/>
                          </a:solidFill>
                          <a:effectLst/>
                          <a:latin typeface="Verdana"/>
                          <a:ea typeface="Times New Roman"/>
                          <a:cs typeface="Times New Roman"/>
                        </a:rPr>
                        <a:t>    </a:t>
                      </a:r>
                      <a:r>
                        <a:rPr lang="uk-UA" sz="1400" dirty="0" smtClean="0">
                          <a:solidFill>
                            <a:schemeClr val="tx1"/>
                          </a:solidFill>
                          <a:effectLst/>
                          <a:latin typeface="Verdana"/>
                          <a:ea typeface="Times New Roman"/>
                          <a:cs typeface="Times New Roman"/>
                        </a:rPr>
                        <a:t>особливо     серед </a:t>
                      </a:r>
                      <a:r>
                        <a:rPr lang="uk-UA" sz="1400" dirty="0">
                          <a:solidFill>
                            <a:schemeClr val="tx1"/>
                          </a:solidFill>
                          <a:effectLst/>
                          <a:latin typeface="Verdana"/>
                          <a:ea typeface="Times New Roman"/>
                          <a:cs typeface="Times New Roman"/>
                        </a:rPr>
                        <a:t>дітей.</a:t>
                      </a:r>
                      <a:endParaRPr lang="uk-UA" sz="11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213" marR="9213" marT="9213" marB="9213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uk-UA" sz="1400" dirty="0" smtClean="0">
                          <a:solidFill>
                            <a:schemeClr val="tx1"/>
                          </a:solidFill>
                          <a:effectLst/>
                          <a:latin typeface="Verdana"/>
                          <a:ea typeface="Times New Roman"/>
                          <a:cs typeface="Times New Roman"/>
                        </a:rPr>
                        <a:t> Здійснення </a:t>
                      </a:r>
                      <a:r>
                        <a:rPr lang="uk-UA" sz="1400" dirty="0">
                          <a:solidFill>
                            <a:schemeClr val="tx1"/>
                          </a:solidFill>
                          <a:effectLst/>
                          <a:latin typeface="Verdana"/>
                          <a:ea typeface="Times New Roman"/>
                          <a:cs typeface="Times New Roman"/>
                        </a:rPr>
                        <a:t>чуда, </a:t>
                      </a:r>
                      <a:endParaRPr lang="uk-UA" sz="1400" dirty="0" smtClean="0">
                        <a:solidFill>
                          <a:schemeClr val="tx1"/>
                        </a:solidFill>
                        <a:effectLst/>
                        <a:latin typeface="Verdana"/>
                        <a:ea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uk-UA" sz="1400" dirty="0" smtClean="0">
                          <a:solidFill>
                            <a:schemeClr val="tx1"/>
                          </a:solidFill>
                          <a:effectLst/>
                          <a:latin typeface="Verdana"/>
                          <a:ea typeface="Times New Roman"/>
                          <a:cs typeface="Times New Roman"/>
                        </a:rPr>
                        <a:t>      фантастичні </a:t>
                      </a:r>
                      <a:r>
                        <a:rPr lang="uk-UA" sz="1400" dirty="0">
                          <a:solidFill>
                            <a:schemeClr val="tx1"/>
                          </a:solidFill>
                          <a:effectLst/>
                          <a:latin typeface="Verdana"/>
                          <a:ea typeface="Times New Roman"/>
                          <a:cs typeface="Times New Roman"/>
                        </a:rPr>
                        <a:t>пейзажі, </a:t>
                      </a:r>
                      <a:endParaRPr lang="uk-UA" sz="1400" dirty="0" smtClean="0">
                        <a:solidFill>
                          <a:schemeClr val="tx1"/>
                        </a:solidFill>
                        <a:effectLst/>
                        <a:latin typeface="Verdana"/>
                        <a:ea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uk-UA" sz="1400" dirty="0" smtClean="0">
                          <a:solidFill>
                            <a:schemeClr val="tx1"/>
                          </a:solidFill>
                          <a:effectLst/>
                          <a:latin typeface="Verdana"/>
                          <a:ea typeface="Times New Roman"/>
                          <a:cs typeface="Times New Roman"/>
                        </a:rPr>
                        <a:t>щасливий </a:t>
                      </a:r>
                      <a:r>
                        <a:rPr lang="uk-UA" sz="1400" dirty="0">
                          <a:solidFill>
                            <a:schemeClr val="tx1"/>
                          </a:solidFill>
                          <a:effectLst/>
                          <a:latin typeface="Verdana"/>
                          <a:ea typeface="Times New Roman"/>
                          <a:cs typeface="Times New Roman"/>
                        </a:rPr>
                        <a:t>кінець.</a:t>
                      </a:r>
                      <a:endParaRPr lang="uk-UA" sz="11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213" marR="9213" marT="9213" marB="9213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3" name="Rectangle 3"/>
          <p:cNvSpPr>
            <a:spLocks noChangeArrowheads="1"/>
          </p:cNvSpPr>
          <p:nvPr/>
        </p:nvSpPr>
        <p:spPr bwMode="auto">
          <a:xfrm>
            <a:off x="598480" y="876291"/>
            <a:ext cx="7730001" cy="9541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altLang="uk-UA" sz="2800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Verdana" pitchFamily="34" charset="0"/>
                <a:ea typeface="Times New Roman" pitchFamily="18" charset="0"/>
                <a:cs typeface="Times New Roman" pitchFamily="18" charset="0"/>
              </a:rPr>
              <a:t>Реальне і фантастичне 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altLang="uk-UA" sz="2800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Verdana" pitchFamily="34" charset="0"/>
                <a:ea typeface="Times New Roman" pitchFamily="18" charset="0"/>
                <a:cs typeface="Times New Roman" pitchFamily="18" charset="0"/>
              </a:rPr>
              <a:t>у творі О. Гріна </a:t>
            </a:r>
            <a:r>
              <a:rPr kumimoji="0" lang="uk-UA" altLang="uk-UA" sz="2800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/>
                <a:ea typeface="Times New Roman" pitchFamily="18" charset="0"/>
                <a:cs typeface="Times New Roman" pitchFamily="18" charset="0"/>
              </a:rPr>
              <a:t>«</a:t>
            </a:r>
            <a:r>
              <a:rPr kumimoji="0" lang="uk-UA" altLang="uk-UA" sz="2800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Verdana" pitchFamily="34" charset="0"/>
                <a:ea typeface="Times New Roman" pitchFamily="18" charset="0"/>
                <a:cs typeface="Times New Roman" pitchFamily="18" charset="0"/>
              </a:rPr>
              <a:t>Пурпурові вітрила</a:t>
            </a:r>
            <a:r>
              <a:rPr kumimoji="0" lang="uk-UA" altLang="uk-UA" sz="2800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/>
                <a:ea typeface="Times New Roman" pitchFamily="18" charset="0"/>
                <a:cs typeface="Times New Roman" pitchFamily="18" charset="0"/>
              </a:rPr>
              <a:t>»</a:t>
            </a:r>
            <a:endParaRPr kumimoji="0" lang="uk-UA" altLang="uk-UA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0634150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07117" y="456275"/>
            <a:ext cx="2533650" cy="1809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38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05336" y="378398"/>
            <a:ext cx="2533650" cy="1800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388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07117" y="4725144"/>
            <a:ext cx="2457450" cy="1857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389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593" y="4725144"/>
            <a:ext cx="2949898" cy="17125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391" name="Picture 7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54637" y="4787450"/>
            <a:ext cx="2524125" cy="1809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392" name="Picture 8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1680" y="315024"/>
            <a:ext cx="2699717" cy="19573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7919" y="2396532"/>
            <a:ext cx="2847365" cy="2132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480" y="2492894"/>
            <a:ext cx="2780613" cy="19400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4" name="Picture 4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76317" y="2617405"/>
            <a:ext cx="2466975" cy="1847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4792717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2439" y="1447841"/>
            <a:ext cx="3744416" cy="35653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1331640" y="318063"/>
            <a:ext cx="6912768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2800" dirty="0"/>
              <a:t>Скласти інформативне «гроно» символів пурпурових вітрил</a:t>
            </a:r>
            <a:r>
              <a:rPr lang="uk-UA" dirty="0"/>
              <a:t>.</a:t>
            </a:r>
          </a:p>
        </p:txBody>
      </p:sp>
      <p:cxnSp>
        <p:nvCxnSpPr>
          <p:cNvPr id="13" name="Прямая со стрелкой 12"/>
          <p:cNvCxnSpPr/>
          <p:nvPr/>
        </p:nvCxnSpPr>
        <p:spPr>
          <a:xfrm>
            <a:off x="5076056" y="2312876"/>
            <a:ext cx="2088232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Прямая со стрелкой 15"/>
          <p:cNvCxnSpPr/>
          <p:nvPr/>
        </p:nvCxnSpPr>
        <p:spPr>
          <a:xfrm>
            <a:off x="5056909" y="3158836"/>
            <a:ext cx="2107379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Прямая со стрелкой 18"/>
          <p:cNvCxnSpPr/>
          <p:nvPr/>
        </p:nvCxnSpPr>
        <p:spPr>
          <a:xfrm>
            <a:off x="5076056" y="4077072"/>
            <a:ext cx="2280770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Прямая со стрелкой 23"/>
          <p:cNvCxnSpPr/>
          <p:nvPr/>
        </p:nvCxnSpPr>
        <p:spPr>
          <a:xfrm>
            <a:off x="4992305" y="1556792"/>
            <a:ext cx="2448272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Прямоугольник 2"/>
          <p:cNvSpPr/>
          <p:nvPr/>
        </p:nvSpPr>
        <p:spPr>
          <a:xfrm>
            <a:off x="4427984" y="4653136"/>
            <a:ext cx="4572000" cy="1754326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dirty="0"/>
              <a:t>Символ – </a:t>
            </a:r>
            <a:r>
              <a:rPr lang="ru-RU" dirty="0" err="1"/>
              <a:t>це</a:t>
            </a:r>
            <a:r>
              <a:rPr lang="ru-RU" dirty="0"/>
              <a:t> </a:t>
            </a:r>
            <a:r>
              <a:rPr lang="ru-RU" dirty="0" err="1"/>
              <a:t>предметний</a:t>
            </a:r>
            <a:r>
              <a:rPr lang="ru-RU" dirty="0"/>
              <a:t> </a:t>
            </a:r>
            <a:r>
              <a:rPr lang="ru-RU" dirty="0" err="1"/>
              <a:t>або</a:t>
            </a:r>
            <a:r>
              <a:rPr lang="ru-RU" dirty="0"/>
              <a:t> </a:t>
            </a:r>
            <a:r>
              <a:rPr lang="ru-RU" dirty="0" err="1"/>
              <a:t>словесний</a:t>
            </a:r>
            <a:r>
              <a:rPr lang="ru-RU" dirty="0"/>
              <a:t> знак, </a:t>
            </a:r>
            <a:r>
              <a:rPr lang="ru-RU" dirty="0" err="1"/>
              <a:t>який</a:t>
            </a:r>
            <a:r>
              <a:rPr lang="ru-RU" dirty="0"/>
              <a:t> </a:t>
            </a:r>
            <a:r>
              <a:rPr lang="ru-RU" dirty="0" err="1"/>
              <a:t>опосередковано</a:t>
            </a:r>
            <a:r>
              <a:rPr lang="ru-RU" dirty="0"/>
              <a:t> </a:t>
            </a:r>
            <a:r>
              <a:rPr lang="ru-RU" dirty="0" err="1"/>
              <a:t>виражає</a:t>
            </a:r>
            <a:r>
              <a:rPr lang="ru-RU" dirty="0"/>
              <a:t> </a:t>
            </a:r>
            <a:r>
              <a:rPr lang="ru-RU" dirty="0" err="1"/>
              <a:t>сутність</a:t>
            </a:r>
            <a:r>
              <a:rPr lang="ru-RU" dirty="0"/>
              <a:t> </a:t>
            </a:r>
            <a:r>
              <a:rPr lang="ru-RU" dirty="0" err="1"/>
              <a:t>певного</a:t>
            </a:r>
            <a:r>
              <a:rPr lang="ru-RU" dirty="0"/>
              <a:t> </a:t>
            </a:r>
            <a:r>
              <a:rPr lang="ru-RU" dirty="0" err="1"/>
              <a:t>явища</a:t>
            </a:r>
            <a:r>
              <a:rPr lang="ru-RU" dirty="0"/>
              <a:t>.</a:t>
            </a:r>
          </a:p>
          <a:p>
            <a:r>
              <a:rPr lang="ru-RU" dirty="0" err="1"/>
              <a:t>Носіями</a:t>
            </a:r>
            <a:r>
              <a:rPr lang="ru-RU" dirty="0"/>
              <a:t> </a:t>
            </a:r>
            <a:r>
              <a:rPr lang="ru-RU" dirty="0" err="1"/>
              <a:t>символічного</a:t>
            </a:r>
            <a:r>
              <a:rPr lang="ru-RU" dirty="0"/>
              <a:t> </a:t>
            </a:r>
            <a:r>
              <a:rPr lang="ru-RU" dirty="0" err="1"/>
              <a:t>змісту</a:t>
            </a:r>
            <a:r>
              <a:rPr lang="ru-RU" dirty="0"/>
              <a:t> у </a:t>
            </a:r>
            <a:r>
              <a:rPr lang="ru-RU" dirty="0" err="1"/>
              <a:t>творі</a:t>
            </a:r>
            <a:r>
              <a:rPr lang="ru-RU" dirty="0"/>
              <a:t> </a:t>
            </a:r>
            <a:r>
              <a:rPr lang="ru-RU" dirty="0" err="1"/>
              <a:t>можуть</a:t>
            </a:r>
            <a:r>
              <a:rPr lang="ru-RU" dirty="0"/>
              <a:t> бути будь-</a:t>
            </a:r>
            <a:r>
              <a:rPr lang="ru-RU" dirty="0" err="1"/>
              <a:t>які</a:t>
            </a:r>
            <a:r>
              <a:rPr lang="ru-RU" dirty="0"/>
              <a:t> </a:t>
            </a:r>
            <a:r>
              <a:rPr lang="ru-RU" dirty="0" err="1"/>
              <a:t>елементи</a:t>
            </a:r>
            <a:r>
              <a:rPr lang="ru-RU" dirty="0"/>
              <a:t>: </a:t>
            </a:r>
            <a:r>
              <a:rPr lang="ru-RU" dirty="0" err="1"/>
              <a:t>персонажі</a:t>
            </a:r>
            <a:r>
              <a:rPr lang="ru-RU" dirty="0"/>
              <a:t>, </a:t>
            </a:r>
            <a:r>
              <a:rPr lang="ru-RU" dirty="0" err="1"/>
              <a:t>художні</a:t>
            </a:r>
            <a:r>
              <a:rPr lang="ru-RU" dirty="0"/>
              <a:t> </a:t>
            </a:r>
            <a:r>
              <a:rPr lang="ru-RU" dirty="0" err="1"/>
              <a:t>деталі</a:t>
            </a:r>
            <a:r>
              <a:rPr lang="ru-RU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81164608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188640"/>
            <a:ext cx="8424936" cy="631870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823046662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259632" y="476672"/>
            <a:ext cx="6696744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3200" b="1" dirty="0"/>
              <a:t>Основний конфлікт повісті </a:t>
            </a:r>
            <a:r>
              <a:rPr lang="uk-UA" sz="3200" dirty="0"/>
              <a:t>: зіткнення піднесеної романтичної мрії,    яку уособлює образ </a:t>
            </a:r>
            <a:r>
              <a:rPr lang="uk-UA" sz="3200" dirty="0" err="1" smtClean="0"/>
              <a:t>Ассоль</a:t>
            </a:r>
            <a:r>
              <a:rPr lang="uk-UA" sz="3200" dirty="0" smtClean="0"/>
              <a:t>,  </a:t>
            </a:r>
            <a:r>
              <a:rPr lang="uk-UA" sz="3200" dirty="0"/>
              <a:t>із сірою буденністю життя , яку уособлює узагальнений образ </a:t>
            </a:r>
            <a:r>
              <a:rPr lang="uk-UA" sz="3200" dirty="0" err="1"/>
              <a:t>Каперни</a:t>
            </a:r>
            <a:r>
              <a:rPr lang="uk-UA" sz="3200" dirty="0"/>
              <a:t> 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24128" y="4149080"/>
            <a:ext cx="2667000" cy="1714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7753" y="3933056"/>
            <a:ext cx="3450127" cy="24112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29453019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19" y="188640"/>
            <a:ext cx="8424937" cy="63187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92936651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187624" y="1052736"/>
            <a:ext cx="6480720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2800" b="1" u="sng" dirty="0"/>
              <a:t>Домашнє завдання.</a:t>
            </a:r>
            <a:endParaRPr lang="uk-UA" sz="2800" dirty="0"/>
          </a:p>
          <a:p>
            <a:r>
              <a:rPr lang="uk-UA" sz="2800" dirty="0"/>
              <a:t> –дочитати повість с. </a:t>
            </a:r>
            <a:r>
              <a:rPr lang="uk-UA" sz="2800" dirty="0" smtClean="0"/>
              <a:t>198-209</a:t>
            </a:r>
            <a:endParaRPr lang="en-US" sz="2800" dirty="0"/>
          </a:p>
          <a:p>
            <a:r>
              <a:rPr lang="uk-UA" sz="2800" dirty="0" smtClean="0"/>
              <a:t>На вибір завдання високого рівня:</a:t>
            </a:r>
            <a:endParaRPr lang="uk-UA" sz="2800" dirty="0"/>
          </a:p>
          <a:p>
            <a:r>
              <a:rPr lang="uk-UA" sz="2800" dirty="0"/>
              <a:t>- Написати твір-мініатюру «Моя заповітна мрія».</a:t>
            </a:r>
          </a:p>
          <a:p>
            <a:r>
              <a:rPr lang="uk-UA" sz="2800" dirty="0"/>
              <a:t> – Скласти кросворд, намалювати ілюстрації до твору.</a:t>
            </a:r>
          </a:p>
          <a:p>
            <a:r>
              <a:rPr lang="uk-UA" sz="2800" dirty="0"/>
              <a:t>-Створити рекламу до повісті – феєрії « Пурпурові вітрила » </a:t>
            </a:r>
          </a:p>
        </p:txBody>
      </p:sp>
    </p:spTree>
    <p:extLst>
      <p:ext uri="{BB962C8B-B14F-4D97-AF65-F5344CB8AC3E}">
        <p14:creationId xmlns:p14="http://schemas.microsoft.com/office/powerpoint/2010/main" val="4201590542"/>
      </p:ext>
    </p:extLst>
  </p:cSld>
  <p:clrMapOvr>
    <a:masterClrMapping/>
  </p:clrMapOvr>
</p:sld>
</file>

<file path=ppt/theme/theme1.xml><?xml version="1.0" encoding="utf-8"?>
<a:theme xmlns:a="http://schemas.openxmlformats.org/drawingml/2006/main" name="Воздушный поток">
  <a:themeElements>
    <a:clrScheme name="Воздушный поток">
      <a:dk1>
        <a:sysClr val="windowText" lastClr="000000"/>
      </a:dk1>
      <a:lt1>
        <a:sysClr val="window" lastClr="FFFFFF"/>
      </a:lt1>
      <a:dk2>
        <a:srgbClr val="212745"/>
      </a:dk2>
      <a:lt2>
        <a:srgbClr val="B4DCFA"/>
      </a:lt2>
      <a:accent1>
        <a:srgbClr val="4E67C8"/>
      </a:accent1>
      <a:accent2>
        <a:srgbClr val="5ECCF3"/>
      </a:accent2>
      <a:accent3>
        <a:srgbClr val="A7EA52"/>
      </a:accent3>
      <a:accent4>
        <a:srgbClr val="5DCEAF"/>
      </a:accent4>
      <a:accent5>
        <a:srgbClr val="FF8021"/>
      </a:accent5>
      <a:accent6>
        <a:srgbClr val="F14124"/>
      </a:accent6>
      <a:hlink>
        <a:srgbClr val="56C7AA"/>
      </a:hlink>
      <a:folHlink>
        <a:srgbClr val="59A8D1"/>
      </a:folHlink>
    </a:clrScheme>
    <a:fontScheme name="Воздушный поток">
      <a:majorFont>
        <a:latin typeface="Trebuchet MS"/>
        <a:ea typeface=""/>
        <a:cs typeface=""/>
        <a:font script="Jpan" typeface="HGｺﾞｼｯｸM"/>
        <a:font script="Hang" typeface="HY그래픽B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HGｺﾞｼｯｸM"/>
        <a:font script="Hang" typeface="HY그래픽M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Воздушный поток">
      <a:fillStyleLst>
        <a:solidFill>
          <a:schemeClr val="phClr"/>
        </a:solidFill>
        <a:gradFill rotWithShape="1">
          <a:gsLst>
            <a:gs pos="28000">
              <a:schemeClr val="phClr">
                <a:tint val="18000"/>
                <a:satMod val="120000"/>
                <a:lumMod val="88000"/>
              </a:schemeClr>
            </a:gs>
            <a:gs pos="100000">
              <a:schemeClr val="phClr">
                <a:tint val="40000"/>
                <a:satMod val="100000"/>
                <a:lumMod val="7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lumMod val="95000"/>
              </a:schemeClr>
            </a:gs>
            <a:gs pos="100000">
              <a:schemeClr val="phClr">
                <a:shade val="82000"/>
                <a:satMod val="125000"/>
                <a:lumMod val="74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satMod val="125000"/>
              <a:lumMod val="7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50800" dir="5400000" sx="98000" sy="98000" rotWithShape="0">
              <a:srgbClr val="000000">
                <a:alpha val="20000"/>
              </a:srgbClr>
            </a:outerShdw>
          </a:effectLst>
        </a:effectStyle>
        <a:effectStyle>
          <a:effectLst>
            <a:outerShdw blurRad="40005" dist="22984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alanced" dir="tr"/>
          </a:scene3d>
          <a:sp3d prstMaterial="matte">
            <a:bevelT w="19050" h="38100"/>
          </a:sp3d>
        </a:effectStyle>
        <a:effectStyle>
          <a:effectLst>
            <a:reflection blurRad="38100" stA="26000" endPos="23000" dist="25400" dir="5400000" sy="-100000" rotWithShape="0"/>
          </a:effectLst>
          <a:scene3d>
            <a:camera prst="orthographicFront">
              <a:rot lat="0" lon="0" rev="0"/>
            </a:camera>
            <a:lightRig rig="balanced" dir="tr"/>
          </a:scene3d>
          <a:sp3d contourW="14605" prstMaterial="plastic">
            <a:bevelT w="50800"/>
            <a:contourClr>
              <a:schemeClr val="phClr">
                <a:shade val="30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shade val="90000"/>
                <a:satMod val="160000"/>
                <a:lumMod val="100000"/>
              </a:schemeClr>
            </a:gs>
            <a:gs pos="60000">
              <a:schemeClr val="phClr">
                <a:tint val="95000"/>
                <a:shade val="100000"/>
                <a:satMod val="130000"/>
                <a:lumMod val="130000"/>
              </a:schemeClr>
            </a:gs>
            <a:gs pos="100000">
              <a:schemeClr val="phClr">
                <a:tint val="97000"/>
                <a:shade val="100000"/>
                <a:hueMod val="100000"/>
                <a:satMod val="140000"/>
                <a:lumMod val="80000"/>
              </a:schemeClr>
            </a:gs>
          </a:gsLst>
          <a:path path="circle">
            <a:fillToRect l="20000" t="10000" r="20000" b="60000"/>
          </a:path>
        </a:gradFill>
        <a:gradFill rotWithShape="1">
          <a:gsLst>
            <a:gs pos="0">
              <a:schemeClr val="phClr">
                <a:tint val="94000"/>
                <a:satMod val="160000"/>
                <a:lumMod val="160000"/>
              </a:schemeClr>
            </a:gs>
            <a:gs pos="42000">
              <a:schemeClr val="phClr">
                <a:tint val="94000"/>
                <a:shade val="94000"/>
                <a:satMod val="160000"/>
                <a:lumMod val="130000"/>
              </a:schemeClr>
            </a:gs>
            <a:gs pos="100000">
              <a:schemeClr val="phClr">
                <a:tint val="97000"/>
                <a:shade val="94000"/>
                <a:satMod val="180000"/>
                <a:lumMod val="84000"/>
              </a:schemeClr>
            </a:gs>
          </a:gsLst>
          <a:path path="circle">
            <a:fillToRect l="24000" t="44000" r="24000" b="12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Slipstream</Template>
  <TotalTime>520</TotalTime>
  <Words>762</Words>
  <Application>Microsoft Office PowerPoint</Application>
  <PresentationFormat>Экран (4:3)</PresentationFormat>
  <Paragraphs>63</Paragraphs>
  <Slides>27</Slides>
  <Notes>1</Notes>
  <HiddenSlides>0</HiddenSlides>
  <MMClips>1</MMClips>
  <ScaleCrop>false</ScaleCrop>
  <HeadingPairs>
    <vt:vector size="6" baseType="variant">
      <vt:variant>
        <vt:lpstr>Использованные шрифты</vt:lpstr>
      </vt:variant>
      <vt:variant>
        <vt:i4>7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27</vt:i4>
      </vt:variant>
    </vt:vector>
  </HeadingPairs>
  <TitlesOfParts>
    <vt:vector size="35" baseType="lpstr">
      <vt:lpstr>Arial</vt:lpstr>
      <vt:lpstr>Calibri</vt:lpstr>
      <vt:lpstr>Georgia</vt:lpstr>
      <vt:lpstr>Romantique Script</vt:lpstr>
      <vt:lpstr>Times New Roman</vt:lpstr>
      <vt:lpstr>Trebuchet MS</vt:lpstr>
      <vt:lpstr>Verdana</vt:lpstr>
      <vt:lpstr>Воздушный поток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Виктор Штогун</dc:creator>
  <cp:lastModifiedBy>Oksana</cp:lastModifiedBy>
  <cp:revision>35</cp:revision>
  <dcterms:created xsi:type="dcterms:W3CDTF">2019-01-26T17:44:10Z</dcterms:created>
  <dcterms:modified xsi:type="dcterms:W3CDTF">2022-01-27T08:19:51Z</dcterms:modified>
</cp:coreProperties>
</file>