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9488-F9C5-4B41-9F9F-24C8368F7735}" type="datetimeFigureOut">
              <a:rPr lang="ru-RU" smtClean="0"/>
              <a:t>ср 26.12.18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412A0-8C99-4821-9166-A4CC4B1728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9488-F9C5-4B41-9F9F-24C8368F7735}" type="datetimeFigureOut">
              <a:rPr lang="ru-RU" smtClean="0"/>
              <a:t>ср 26.12.18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412A0-8C99-4821-9166-A4CC4B1728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9488-F9C5-4B41-9F9F-24C8368F7735}" type="datetimeFigureOut">
              <a:rPr lang="ru-RU" smtClean="0"/>
              <a:t>ср 26.12.18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412A0-8C99-4821-9166-A4CC4B1728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9488-F9C5-4B41-9F9F-24C8368F7735}" type="datetimeFigureOut">
              <a:rPr lang="ru-RU" smtClean="0"/>
              <a:t>ср 26.12.18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412A0-8C99-4821-9166-A4CC4B1728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9488-F9C5-4B41-9F9F-24C8368F7735}" type="datetimeFigureOut">
              <a:rPr lang="ru-RU" smtClean="0"/>
              <a:t>ср 26.12.18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412A0-8C99-4821-9166-A4CC4B1728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9488-F9C5-4B41-9F9F-24C8368F7735}" type="datetimeFigureOut">
              <a:rPr lang="ru-RU" smtClean="0"/>
              <a:t>ср 26.12.18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412A0-8C99-4821-9166-A4CC4B1728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9488-F9C5-4B41-9F9F-24C8368F7735}" type="datetimeFigureOut">
              <a:rPr lang="ru-RU" smtClean="0"/>
              <a:t>ср 26.12.18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412A0-8C99-4821-9166-A4CC4B1728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9488-F9C5-4B41-9F9F-24C8368F7735}" type="datetimeFigureOut">
              <a:rPr lang="ru-RU" smtClean="0"/>
              <a:t>ср 26.12.18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412A0-8C99-4821-9166-A4CC4B1728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9488-F9C5-4B41-9F9F-24C8368F7735}" type="datetimeFigureOut">
              <a:rPr lang="ru-RU" smtClean="0"/>
              <a:t>ср 26.12.18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412A0-8C99-4821-9166-A4CC4B1728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9488-F9C5-4B41-9F9F-24C8368F7735}" type="datetimeFigureOut">
              <a:rPr lang="ru-RU" smtClean="0"/>
              <a:t>ср 26.12.18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412A0-8C99-4821-9166-A4CC4B1728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9488-F9C5-4B41-9F9F-24C8368F7735}" type="datetimeFigureOut">
              <a:rPr lang="ru-RU" smtClean="0"/>
              <a:t>ср 26.12.18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412A0-8C99-4821-9166-A4CC4B1728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B9488-F9C5-4B41-9F9F-24C8368F7735}" type="datetimeFigureOut">
              <a:rPr lang="ru-RU" smtClean="0"/>
              <a:t>ср 26.12.18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412A0-8C99-4821-9166-A4CC4B1728A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gif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1628800"/>
            <a:ext cx="6478488" cy="2882751"/>
          </a:xfrm>
        </p:spPr>
        <p:txBody>
          <a:bodyPr>
            <a:normAutofit/>
          </a:bodyPr>
          <a:lstStyle/>
          <a:p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</a:rPr>
              <a:t>Поняття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</a:rPr>
              <a:t> про </a:t>
            </a:r>
            <a:r>
              <a:rPr lang="ru-RU" sz="3600" b="1" dirty="0" err="1" smtClean="0">
                <a:solidFill>
                  <a:schemeClr val="accent2">
                    <a:lumMod val="50000"/>
                  </a:schemeClr>
                </a:solidFill>
              </a:rPr>
              <a:t>реалізм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 та </a:t>
            </a:r>
            <a:r>
              <a:rPr lang="ru-RU" sz="3600" b="1" dirty="0" err="1" smtClean="0">
                <a:solidFill>
                  <a:schemeClr val="accent2">
                    <a:lumMod val="50000"/>
                  </a:schemeClr>
                </a:solidFill>
              </a:rPr>
              <a:t>історія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2">
                    <a:lumMod val="50000"/>
                  </a:schemeClr>
                </a:solidFill>
              </a:rPr>
              <a:t>його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2">
                    <a:lumMod val="50000"/>
                  </a:schemeClr>
                </a:solidFill>
              </a:rPr>
              <a:t>формування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3600" b="1" dirty="0" err="1" smtClean="0">
                <a:solidFill>
                  <a:schemeClr val="accent2">
                    <a:lumMod val="50000"/>
                  </a:schemeClr>
                </a:solidFill>
              </a:rPr>
              <a:t>Характерні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2">
                    <a:lumMod val="50000"/>
                  </a:schemeClr>
                </a:solidFill>
              </a:rPr>
              <a:t>ознаки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2">
                    <a:lumMod val="50000"/>
                  </a:schemeClr>
                </a:solidFill>
              </a:rPr>
              <a:t>реалізму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3314" name="Picture 2" descr="https://upload.wikimedia.org/wikipedia/commons/thumb/5/51/Jules_Bastien-Lepage_-_October_-_Google_Art_Project.jpg/1200px-Jules_Bastien-Lepage_-_October_-_Google_Art_Projec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93255">
            <a:off x="5895272" y="4185206"/>
            <a:ext cx="2642446" cy="2439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6" name="Picture 4" descr="https://upload.wikimedia.org/wikipedia/commons/c/c4/Les_foin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25142">
            <a:off x="1754671" y="4218840"/>
            <a:ext cx="2513355" cy="23374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8" name="Picture 6" descr="https://vsdn.ru/images/data/mus/70713_big_138019474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260648"/>
            <a:ext cx="2524752" cy="1885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20" name="Picture 8" descr="https://images.icanvas.com/list-hero/jean-francois-mille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91680" y="548680"/>
            <a:ext cx="3533478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03848" y="476672"/>
            <a:ext cx="5608712" cy="5760640"/>
          </a:xfrm>
        </p:spPr>
        <p:txBody>
          <a:bodyPr>
            <a:normAutofit/>
          </a:bodyPr>
          <a:lstStyle/>
          <a:p>
            <a:pPr algn="r"/>
            <a:r>
              <a:rPr lang="ru-RU" dirty="0" err="1">
                <a:solidFill>
                  <a:schemeClr val="tx1"/>
                </a:solidFill>
              </a:rPr>
              <a:t>Протягом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en-US" dirty="0">
                <a:solidFill>
                  <a:schemeClr val="tx1"/>
                </a:solidFill>
              </a:rPr>
              <a:t>XIX </a:t>
            </a:r>
            <a:r>
              <a:rPr lang="ru-RU" dirty="0">
                <a:solidFill>
                  <a:schemeClr val="tx1"/>
                </a:solidFill>
              </a:rPr>
              <a:t>ст.. </a:t>
            </a:r>
            <a:r>
              <a:rPr lang="ru-RU" dirty="0" err="1">
                <a:solidFill>
                  <a:schemeClr val="tx1"/>
                </a:solidFill>
              </a:rPr>
              <a:t>митці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мінімізували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естетику</a:t>
            </a:r>
            <a:endParaRPr lang="ru-RU" dirty="0">
              <a:solidFill>
                <a:schemeClr val="tx1"/>
              </a:solidFill>
            </a:endParaRPr>
          </a:p>
          <a:p>
            <a:pPr algn="r"/>
            <a:r>
              <a:rPr lang="ru-RU" dirty="0" err="1">
                <a:solidFill>
                  <a:schemeClr val="tx1"/>
                </a:solidFill>
              </a:rPr>
              <a:t>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прагнули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будувати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художні</a:t>
            </a:r>
            <a:r>
              <a:rPr lang="ru-RU" dirty="0">
                <a:solidFill>
                  <a:schemeClr val="tx1"/>
                </a:solidFill>
              </a:rPr>
              <a:t> твори </a:t>
            </a:r>
            <a:r>
              <a:rPr lang="ru-RU" dirty="0" err="1">
                <a:solidFill>
                  <a:schemeClr val="tx1"/>
                </a:solidFill>
              </a:rPr>
              <a:t>майже</a:t>
            </a:r>
            <a:endParaRPr lang="ru-RU" dirty="0">
              <a:solidFill>
                <a:schemeClr val="tx1"/>
              </a:solidFill>
            </a:endParaRPr>
          </a:p>
          <a:p>
            <a:pPr algn="r"/>
            <a:r>
              <a:rPr lang="ru-RU" dirty="0" err="1">
                <a:solidFill>
                  <a:schemeClr val="tx1"/>
                </a:solidFill>
              </a:rPr>
              <a:t>цілковито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зображенні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реальності</a:t>
            </a:r>
            <a:r>
              <a:rPr lang="ru-RU" dirty="0">
                <a:solidFill>
                  <a:schemeClr val="tx1"/>
                </a:solidFill>
              </a:rPr>
              <a:t>. У </a:t>
            </a:r>
            <a:r>
              <a:rPr lang="ru-RU" dirty="0" err="1">
                <a:solidFill>
                  <a:schemeClr val="tx1"/>
                </a:solidFill>
              </a:rPr>
              <a:t>цім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сенсі</a:t>
            </a:r>
            <a:endParaRPr lang="ru-RU" dirty="0">
              <a:solidFill>
                <a:schemeClr val="tx1"/>
              </a:solidFill>
            </a:endParaRPr>
          </a:p>
          <a:p>
            <a:pPr algn="r"/>
            <a:r>
              <a:rPr lang="ru-RU" dirty="0">
                <a:solidFill>
                  <a:schemeClr val="tx1"/>
                </a:solidFill>
              </a:rPr>
              <a:t>все </a:t>
            </a:r>
            <a:r>
              <a:rPr lang="ru-RU" dirty="0" err="1">
                <a:solidFill>
                  <a:schemeClr val="tx1"/>
                </a:solidFill>
              </a:rPr>
              <a:t>тогочасне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класичне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мистецтво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було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реалістичним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r"/>
            <a:r>
              <a:rPr lang="ru-RU" i="1" dirty="0" err="1">
                <a:solidFill>
                  <a:schemeClr val="tx1"/>
                </a:solidFill>
              </a:rPr>
              <a:t>Х.Ортега</a:t>
            </a:r>
            <a:r>
              <a:rPr lang="ru-RU" i="1" dirty="0">
                <a:solidFill>
                  <a:schemeClr val="tx1"/>
                </a:solidFill>
              </a:rPr>
              <a:t> – </a:t>
            </a:r>
            <a:r>
              <a:rPr lang="ru-RU" i="1" dirty="0" err="1">
                <a:solidFill>
                  <a:schemeClr val="tx1"/>
                </a:solidFill>
              </a:rPr>
              <a:t>і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Гассет</a:t>
            </a:r>
            <a:endParaRPr lang="ru-RU" dirty="0">
              <a:solidFill>
                <a:schemeClr val="tx1"/>
              </a:solidFill>
            </a:endParaRPr>
          </a:p>
          <a:p>
            <a:pPr algn="r"/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12290" name="Picture 2" descr="https://www.sensusnovus.ru/wp-content/uploads/2013/12/jose_ortega_y_gasset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17296">
            <a:off x="482792" y="2308812"/>
            <a:ext cx="2695019" cy="39886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188641"/>
            <a:ext cx="7196336" cy="1296144"/>
          </a:xfrm>
        </p:spPr>
        <p:txBody>
          <a:bodyPr>
            <a:normAutofit/>
          </a:bodyPr>
          <a:lstStyle/>
          <a:p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Цитатна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доріжка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«Романтики про романтизм»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1700808"/>
            <a:ext cx="6768752" cy="4968552"/>
          </a:xfrm>
        </p:spPr>
        <p:txBody>
          <a:bodyPr>
            <a:normAutofit fontScale="92500" lnSpcReduction="10000"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2800" dirty="0">
                <a:solidFill>
                  <a:schemeClr val="tx1"/>
                </a:solidFill>
              </a:rPr>
              <a:t>«Ми </a:t>
            </a:r>
            <a:r>
              <a:rPr lang="ru-RU" sz="2800" dirty="0" err="1">
                <a:solidFill>
                  <a:schemeClr val="tx1"/>
                </a:solidFill>
              </a:rPr>
              <a:t>мріємо</a:t>
            </a:r>
            <a:r>
              <a:rPr lang="ru-RU" sz="2800" dirty="0">
                <a:solidFill>
                  <a:schemeClr val="tx1"/>
                </a:solidFill>
              </a:rPr>
              <a:t> про </a:t>
            </a:r>
            <a:r>
              <a:rPr lang="ru-RU" sz="2800" dirty="0" err="1">
                <a:solidFill>
                  <a:schemeClr val="tx1"/>
                </a:solidFill>
              </a:rPr>
              <a:t>подорож</a:t>
            </a:r>
            <a:r>
              <a:rPr lang="ru-RU" sz="2800" dirty="0">
                <a:solidFill>
                  <a:schemeClr val="tx1"/>
                </a:solidFill>
              </a:rPr>
              <a:t> у </a:t>
            </a:r>
            <a:r>
              <a:rPr lang="ru-RU" sz="2800" dirty="0" err="1">
                <a:solidFill>
                  <a:schemeClr val="tx1"/>
                </a:solidFill>
              </a:rPr>
              <a:t>Всесвіті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але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хіба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він</a:t>
            </a:r>
            <a:r>
              <a:rPr lang="ru-RU" sz="2800" dirty="0">
                <a:solidFill>
                  <a:schemeClr val="tx1"/>
                </a:solidFill>
              </a:rPr>
              <a:t> не </a:t>
            </a:r>
            <a:r>
              <a:rPr lang="ru-RU" sz="2800" dirty="0" err="1">
                <a:solidFill>
                  <a:schemeClr val="tx1"/>
                </a:solidFill>
              </a:rPr>
              <a:t>є</a:t>
            </a:r>
            <a:r>
              <a:rPr lang="ru-RU" sz="2800" dirty="0">
                <a:solidFill>
                  <a:schemeClr val="tx1"/>
                </a:solidFill>
              </a:rPr>
              <a:t> в нас самих? Ми не </a:t>
            </a:r>
            <a:r>
              <a:rPr lang="ru-RU" sz="2800" dirty="0" err="1">
                <a:solidFill>
                  <a:schemeClr val="tx1"/>
                </a:solidFill>
              </a:rPr>
              <a:t>знаємо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ще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глибин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нашого</a:t>
            </a:r>
            <a:r>
              <a:rPr lang="ru-RU" sz="2800" dirty="0">
                <a:solidFill>
                  <a:schemeClr val="tx1"/>
                </a:solidFill>
              </a:rPr>
              <a:t> духу. </a:t>
            </a:r>
            <a:r>
              <a:rPr lang="ru-RU" sz="2800" dirty="0" err="1">
                <a:solidFill>
                  <a:schemeClr val="tx1"/>
                </a:solidFill>
              </a:rPr>
              <a:t>Саме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туди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веде</a:t>
            </a:r>
            <a:r>
              <a:rPr lang="ru-RU" sz="2800" dirty="0">
                <a:solidFill>
                  <a:schemeClr val="tx1"/>
                </a:solidFill>
              </a:rPr>
              <a:t> нас </a:t>
            </a:r>
            <a:r>
              <a:rPr lang="ru-RU" sz="2800" dirty="0" err="1">
                <a:solidFill>
                  <a:schemeClr val="tx1"/>
                </a:solidFill>
              </a:rPr>
              <a:t>таємничий</a:t>
            </a:r>
            <a:r>
              <a:rPr lang="ru-RU" sz="2800" dirty="0">
                <a:solidFill>
                  <a:schemeClr val="tx1"/>
                </a:solidFill>
              </a:rPr>
              <a:t> шлях. У нас самих </a:t>
            </a:r>
            <a:r>
              <a:rPr lang="ru-RU" sz="2800" dirty="0" err="1">
                <a:solidFill>
                  <a:schemeClr val="tx1"/>
                </a:solidFill>
              </a:rPr>
              <a:t>міститься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вічність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її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світами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минуле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майбутнє</a:t>
            </a:r>
            <a:r>
              <a:rPr lang="ru-RU" sz="2800" dirty="0">
                <a:solidFill>
                  <a:schemeClr val="tx1"/>
                </a:solidFill>
              </a:rPr>
              <a:t>» (</a:t>
            </a:r>
            <a:r>
              <a:rPr lang="ru-RU" sz="2800" dirty="0" err="1">
                <a:solidFill>
                  <a:schemeClr val="tx1"/>
                </a:solidFill>
              </a:rPr>
              <a:t>Новаліс</a:t>
            </a:r>
            <a:r>
              <a:rPr lang="ru-RU" sz="2800" dirty="0">
                <a:solidFill>
                  <a:schemeClr val="tx1"/>
                </a:solidFill>
              </a:rPr>
              <a:t>).</a:t>
            </a:r>
          </a:p>
          <a:p>
            <a:pPr algn="l">
              <a:buFont typeface="Wingdings" pitchFamily="2" charset="2"/>
              <a:buChar char="ü"/>
            </a:pPr>
            <a:r>
              <a:rPr lang="ru-RU" sz="2800" dirty="0">
                <a:solidFill>
                  <a:schemeClr val="tx1"/>
                </a:solidFill>
              </a:rPr>
              <a:t>   «</a:t>
            </a:r>
            <a:r>
              <a:rPr lang="ru-RU" sz="2800" dirty="0" err="1">
                <a:solidFill>
                  <a:schemeClr val="tx1"/>
                </a:solidFill>
              </a:rPr>
              <a:t>Поезія</a:t>
            </a:r>
            <a:r>
              <a:rPr lang="ru-RU" sz="2800" dirty="0">
                <a:solidFill>
                  <a:schemeClr val="tx1"/>
                </a:solidFill>
              </a:rPr>
              <a:t> — </a:t>
            </a:r>
            <a:r>
              <a:rPr lang="ru-RU" sz="2800" dirty="0" err="1">
                <a:solidFill>
                  <a:schemeClr val="tx1"/>
                </a:solidFill>
              </a:rPr>
              <a:t>це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дзеркало</a:t>
            </a:r>
            <a:r>
              <a:rPr lang="ru-RU" sz="2800" dirty="0">
                <a:solidFill>
                  <a:schemeClr val="tx1"/>
                </a:solidFill>
              </a:rPr>
              <a:t>, яке </a:t>
            </a:r>
            <a:r>
              <a:rPr lang="ru-RU" sz="2800" dirty="0" err="1">
                <a:solidFill>
                  <a:schemeClr val="tx1"/>
                </a:solidFill>
              </a:rPr>
              <a:t>дивовижно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перетворює</a:t>
            </a:r>
            <a:r>
              <a:rPr lang="ru-RU" sz="2800" dirty="0">
                <a:solidFill>
                  <a:schemeClr val="tx1"/>
                </a:solidFill>
              </a:rPr>
              <a:t> все, </a:t>
            </a:r>
            <a:r>
              <a:rPr lang="ru-RU" sz="2800" dirty="0" err="1">
                <a:solidFill>
                  <a:schemeClr val="tx1"/>
                </a:solidFill>
              </a:rPr>
              <a:t>що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довкола</a:t>
            </a:r>
            <a:r>
              <a:rPr lang="ru-RU" sz="2800" dirty="0">
                <a:solidFill>
                  <a:schemeClr val="tx1"/>
                </a:solidFill>
              </a:rPr>
              <a:t>» (Г. Гейне</a:t>
            </a:r>
            <a:r>
              <a:rPr lang="ru-RU" sz="2800" dirty="0" smtClean="0">
                <a:solidFill>
                  <a:schemeClr val="tx1"/>
                </a:solidFill>
              </a:rPr>
              <a:t>).</a:t>
            </a:r>
          </a:p>
          <a:p>
            <a:pPr algn="l">
              <a:buFont typeface="Wingdings" pitchFamily="2" charset="2"/>
              <a:buChar char="ü"/>
            </a:pPr>
            <a:r>
              <a:rPr lang="ru-RU" sz="2800" dirty="0"/>
              <a:t> </a:t>
            </a:r>
            <a:r>
              <a:rPr lang="ru-RU" sz="2800" dirty="0">
                <a:solidFill>
                  <a:schemeClr val="tx1"/>
                </a:solidFill>
              </a:rPr>
              <a:t>«</a:t>
            </a:r>
            <a:r>
              <a:rPr lang="ru-RU" sz="2800" dirty="0" err="1">
                <a:solidFill>
                  <a:schemeClr val="tx1"/>
                </a:solidFill>
              </a:rPr>
              <a:t>Звичайні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речі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повсякденного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життя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набувають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дивних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відтінків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неповторної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романтичної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своєрідності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що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викликає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надзвичайну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гармонію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душі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відкриту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всьому</a:t>
            </a:r>
            <a:r>
              <a:rPr lang="ru-RU" sz="2800" dirty="0">
                <a:solidFill>
                  <a:schemeClr val="tx1"/>
                </a:solidFill>
              </a:rPr>
              <a:t> фантастичному» (Е. Т. А. Гофман).</a:t>
            </a:r>
            <a:endParaRPr lang="ru-RU" sz="2800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ü"/>
            </a:pP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11266" name="Picture 2" descr="https://studexpo.ru/imag_/149/75/image001.jpg"/>
          <p:cNvPicPr>
            <a:picLocks noChangeAspect="1" noChangeArrowheads="1"/>
          </p:cNvPicPr>
          <p:nvPr/>
        </p:nvPicPr>
        <p:blipFill>
          <a:blip r:embed="rId3" cstate="print"/>
          <a:srcRect b="13514"/>
          <a:stretch>
            <a:fillRect/>
          </a:stretch>
        </p:blipFill>
        <p:spPr bwMode="auto">
          <a:xfrm>
            <a:off x="323528" y="404664"/>
            <a:ext cx="1368152" cy="1967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8" name="Picture 4" descr="https://im0-tub-ua.yandex.net/i?id=ec895810529f727095a05285cc578422&amp;n=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797152"/>
            <a:ext cx="1597227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70" name="Picture 6" descr="http://www.marketing-blog.biz/blog/uploads/novalis.serendipityThum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2420888"/>
            <a:ext cx="1436966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72" name="Picture 8" descr="https://img-fotki.yandex.ru/get/4520/128077227.1b/0_677b2_55844b0_XXXL.jpg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7904" y="6093296"/>
            <a:ext cx="3212976" cy="6425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9712" y="332656"/>
            <a:ext cx="6912768" cy="6264696"/>
          </a:xfrm>
        </p:spPr>
        <p:txBody>
          <a:bodyPr>
            <a:normAutofit lnSpcReduction="10000"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2800" dirty="0">
                <a:solidFill>
                  <a:schemeClr val="tx1"/>
                </a:solidFill>
              </a:rPr>
              <a:t> «</a:t>
            </a:r>
            <a:r>
              <a:rPr lang="ru-RU" sz="2800" dirty="0" err="1">
                <a:solidFill>
                  <a:schemeClr val="tx1"/>
                </a:solidFill>
              </a:rPr>
              <a:t>Людська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уява</a:t>
            </a:r>
            <a:r>
              <a:rPr lang="ru-RU" sz="2800" dirty="0">
                <a:solidFill>
                  <a:schemeClr val="tx1"/>
                </a:solidFill>
              </a:rPr>
              <a:t>  —  </a:t>
            </a:r>
            <a:r>
              <a:rPr lang="ru-RU" sz="2800" dirty="0" err="1">
                <a:solidFill>
                  <a:schemeClr val="tx1"/>
                </a:solidFill>
              </a:rPr>
              <a:t>цілий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світ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який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звучить</a:t>
            </a:r>
            <a:r>
              <a:rPr lang="ru-RU" sz="2800" dirty="0">
                <a:solidFill>
                  <a:schemeClr val="tx1"/>
                </a:solidFill>
              </a:rPr>
              <a:t> на </a:t>
            </a:r>
            <a:r>
              <a:rPr lang="ru-RU" sz="2800" dirty="0" err="1">
                <a:solidFill>
                  <a:schemeClr val="tx1"/>
                </a:solidFill>
              </a:rPr>
              <a:t>різні</a:t>
            </a:r>
            <a:r>
              <a:rPr lang="ru-RU" sz="2800" dirty="0">
                <a:solidFill>
                  <a:schemeClr val="tx1"/>
                </a:solidFill>
              </a:rPr>
              <a:t> голоси </a:t>
            </a:r>
            <a:r>
              <a:rPr lang="ru-RU" sz="2800" dirty="0" err="1">
                <a:solidFill>
                  <a:schemeClr val="tx1"/>
                </a:solidFill>
              </a:rPr>
              <a:t>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розмальований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різними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барвами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відтінками</a:t>
            </a:r>
            <a:r>
              <a:rPr lang="ru-RU" sz="2800" dirty="0">
                <a:solidFill>
                  <a:schemeClr val="tx1"/>
                </a:solidFill>
              </a:rPr>
              <a:t>. У </a:t>
            </a:r>
            <a:r>
              <a:rPr lang="ru-RU" sz="2800" dirty="0" err="1">
                <a:solidFill>
                  <a:schemeClr val="tx1"/>
                </a:solidFill>
              </a:rPr>
              <a:t>цьому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світі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відбуваються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найзапекліші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битви</a:t>
            </a:r>
            <a:r>
              <a:rPr lang="ru-RU" sz="2800" dirty="0">
                <a:solidFill>
                  <a:schemeClr val="tx1"/>
                </a:solidFill>
              </a:rPr>
              <a:t> та </a:t>
            </a:r>
            <a:r>
              <a:rPr lang="ru-RU" sz="2800" dirty="0" err="1">
                <a:solidFill>
                  <a:schemeClr val="tx1"/>
                </a:solidFill>
              </a:rPr>
              <a:t>драми</a:t>
            </a:r>
            <a:r>
              <a:rPr lang="ru-RU" sz="2800" dirty="0">
                <a:solidFill>
                  <a:schemeClr val="tx1"/>
                </a:solidFill>
              </a:rPr>
              <a:t>» (Дж. Байрон).</a:t>
            </a:r>
          </a:p>
          <a:p>
            <a:pPr algn="l">
              <a:buFont typeface="Wingdings" pitchFamily="2" charset="2"/>
              <a:buChar char="ü"/>
            </a:pPr>
            <a:r>
              <a:rPr lang="ru-RU" sz="2800" dirty="0">
                <a:solidFill>
                  <a:schemeClr val="tx1"/>
                </a:solidFill>
              </a:rPr>
              <a:t>   «У </a:t>
            </a:r>
            <a:r>
              <a:rPr lang="ru-RU" sz="2800" dirty="0" err="1">
                <a:solidFill>
                  <a:schemeClr val="tx1"/>
                </a:solidFill>
              </a:rPr>
              <a:t>віршах</a:t>
            </a:r>
            <a:r>
              <a:rPr lang="ru-RU" sz="2800" dirty="0">
                <a:solidFill>
                  <a:schemeClr val="tx1"/>
                </a:solidFill>
              </a:rPr>
              <a:t> не </a:t>
            </a:r>
            <a:r>
              <a:rPr lang="ru-RU" sz="2800" dirty="0" err="1">
                <a:solidFill>
                  <a:schemeClr val="tx1"/>
                </a:solidFill>
              </a:rPr>
              <a:t>вчинки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ситуації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надають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почуттям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значущості</a:t>
            </a:r>
            <a:r>
              <a:rPr lang="ru-RU" sz="2800" dirty="0">
                <a:solidFill>
                  <a:schemeClr val="tx1"/>
                </a:solidFill>
              </a:rPr>
              <a:t>, а </a:t>
            </a:r>
            <a:r>
              <a:rPr lang="ru-RU" sz="2800" dirty="0" err="1">
                <a:solidFill>
                  <a:schemeClr val="tx1"/>
                </a:solidFill>
              </a:rPr>
              <a:t>самі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почуття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надають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значущості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вчинкам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ситуаціям</a:t>
            </a:r>
            <a:r>
              <a:rPr lang="ru-RU" sz="2800" dirty="0">
                <a:solidFill>
                  <a:schemeClr val="tx1"/>
                </a:solidFill>
              </a:rPr>
              <a:t>» (В. Вордсворт).</a:t>
            </a:r>
          </a:p>
          <a:p>
            <a:pPr algn="l">
              <a:buFont typeface="Wingdings" pitchFamily="2" charset="2"/>
              <a:buChar char="ü"/>
            </a:pPr>
            <a:r>
              <a:rPr lang="ru-RU" sz="2800" dirty="0">
                <a:solidFill>
                  <a:schemeClr val="tx1"/>
                </a:solidFill>
              </a:rPr>
              <a:t>   «</a:t>
            </a:r>
            <a:r>
              <a:rPr lang="ru-RU" sz="2800" dirty="0" err="1">
                <a:solidFill>
                  <a:schemeClr val="tx1"/>
                </a:solidFill>
              </a:rPr>
              <a:t>Процес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пізнання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світу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починається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пізнання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людини</a:t>
            </a:r>
            <a:r>
              <a:rPr lang="ru-RU" sz="2800" dirty="0">
                <a:solidFill>
                  <a:schemeClr val="tx1"/>
                </a:solidFill>
              </a:rPr>
              <a:t>» (С. </a:t>
            </a:r>
            <a:r>
              <a:rPr lang="ru-RU" sz="2800" dirty="0" err="1">
                <a:solidFill>
                  <a:schemeClr val="tx1"/>
                </a:solidFill>
              </a:rPr>
              <a:t>Колрідж</a:t>
            </a:r>
            <a:r>
              <a:rPr lang="ru-RU" sz="2800" dirty="0">
                <a:solidFill>
                  <a:schemeClr val="tx1"/>
                </a:solidFill>
              </a:rPr>
              <a:t>).</a:t>
            </a:r>
          </a:p>
          <a:p>
            <a:pPr algn="l">
              <a:buFont typeface="Wingdings" pitchFamily="2" charset="2"/>
              <a:buChar char="ü"/>
            </a:pPr>
            <a:r>
              <a:rPr lang="ru-RU" sz="2800" dirty="0">
                <a:solidFill>
                  <a:schemeClr val="tx1"/>
                </a:solidFill>
              </a:rPr>
              <a:t>  «</a:t>
            </a:r>
            <a:r>
              <a:rPr lang="ru-RU" sz="2800" dirty="0" err="1">
                <a:solidFill>
                  <a:schemeClr val="tx1"/>
                </a:solidFill>
              </a:rPr>
              <a:t>Мистецтво</a:t>
            </a:r>
            <a:r>
              <a:rPr lang="ru-RU" sz="2800" dirty="0">
                <a:solidFill>
                  <a:schemeClr val="tx1"/>
                </a:solidFill>
              </a:rPr>
              <a:t> — наука про </a:t>
            </a:r>
            <a:r>
              <a:rPr lang="ru-RU" sz="2800" dirty="0" err="1">
                <a:solidFill>
                  <a:schemeClr val="tx1"/>
                </a:solidFill>
              </a:rPr>
              <a:t>життя</a:t>
            </a:r>
            <a:r>
              <a:rPr lang="ru-RU" sz="2800" dirty="0">
                <a:solidFill>
                  <a:schemeClr val="tx1"/>
                </a:solidFill>
              </a:rPr>
              <a:t>, у </a:t>
            </a:r>
            <a:r>
              <a:rPr lang="ru-RU" sz="2800" dirty="0" err="1">
                <a:solidFill>
                  <a:schemeClr val="tx1"/>
                </a:solidFill>
              </a:rPr>
              <a:t>центрі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якої</a:t>
            </a:r>
            <a:r>
              <a:rPr lang="ru-RU" sz="2800" dirty="0">
                <a:solidFill>
                  <a:schemeClr val="tx1"/>
                </a:solidFill>
              </a:rPr>
              <a:t> — </a:t>
            </a:r>
            <a:r>
              <a:rPr lang="ru-RU" sz="2800" dirty="0" err="1">
                <a:solidFill>
                  <a:schemeClr val="tx1"/>
                </a:solidFill>
              </a:rPr>
              <a:t>учення</a:t>
            </a:r>
            <a:r>
              <a:rPr lang="ru-RU" sz="2800" dirty="0">
                <a:solidFill>
                  <a:schemeClr val="tx1"/>
                </a:solidFill>
              </a:rPr>
              <a:t> про </a:t>
            </a:r>
            <a:r>
              <a:rPr lang="ru-RU" sz="2800" dirty="0" err="1">
                <a:solidFill>
                  <a:schemeClr val="tx1"/>
                </a:solidFill>
              </a:rPr>
              <a:t>прекрасне</a:t>
            </a:r>
            <a:r>
              <a:rPr lang="ru-RU" sz="2800" dirty="0">
                <a:solidFill>
                  <a:schemeClr val="tx1"/>
                </a:solidFill>
              </a:rPr>
              <a:t>, яке </a:t>
            </a:r>
            <a:r>
              <a:rPr lang="ru-RU" sz="2800" dirty="0" err="1">
                <a:solidFill>
                  <a:schemeClr val="tx1"/>
                </a:solidFill>
              </a:rPr>
              <a:t>можна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осягнути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лише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інтуїтивно</a:t>
            </a:r>
            <a:r>
              <a:rPr lang="ru-RU" sz="2800" dirty="0">
                <a:solidFill>
                  <a:schemeClr val="tx1"/>
                </a:solidFill>
              </a:rPr>
              <a:t>» (Р. </a:t>
            </a:r>
            <a:r>
              <a:rPr lang="ru-RU" sz="2800" dirty="0" err="1">
                <a:solidFill>
                  <a:schemeClr val="tx1"/>
                </a:solidFill>
              </a:rPr>
              <a:t>Шатобріан</a:t>
            </a:r>
            <a:r>
              <a:rPr lang="ru-RU" sz="2800" dirty="0">
                <a:solidFill>
                  <a:schemeClr val="tx1"/>
                </a:solidFill>
              </a:rPr>
              <a:t>). </a:t>
            </a:r>
          </a:p>
        </p:txBody>
      </p:sp>
      <p:pic>
        <p:nvPicPr>
          <p:cNvPr id="23554" name="Picture 2" descr="https://img-fotki.yandex.ru/get/4520/128077227.1b/0_677b2_55844b0_XXXL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6021288"/>
            <a:ext cx="3429000" cy="685800"/>
          </a:xfrm>
          <a:prstGeom prst="rect">
            <a:avLst/>
          </a:prstGeom>
          <a:noFill/>
        </p:spPr>
      </p:pic>
      <p:pic>
        <p:nvPicPr>
          <p:cNvPr id="23556" name="Picture 4" descr="https://im0-tub-ua.yandex.net/i?id=ce95b842748c2bd001f9651440f86759&amp;n=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836712"/>
            <a:ext cx="1656184" cy="2376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8" name="Picture 6" descr="http://numerocinqmagazine.com/wp-content/uploads/2013/08/Wordsworth3.jpg"/>
          <p:cNvPicPr>
            <a:picLocks noChangeAspect="1" noChangeArrowheads="1"/>
          </p:cNvPicPr>
          <p:nvPr/>
        </p:nvPicPr>
        <p:blipFill>
          <a:blip r:embed="rId5" cstate="print"/>
          <a:srcRect l="10130" r="5765"/>
          <a:stretch>
            <a:fillRect/>
          </a:stretch>
        </p:blipFill>
        <p:spPr bwMode="auto">
          <a:xfrm>
            <a:off x="179512" y="4221088"/>
            <a:ext cx="1640754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188641"/>
            <a:ext cx="6624736" cy="1008111"/>
          </a:xfrm>
        </p:spPr>
        <p:txBody>
          <a:bodyPr/>
          <a:lstStyle/>
          <a:p>
            <a:r>
              <a:rPr lang="uk-UA" dirty="0" smtClean="0">
                <a:solidFill>
                  <a:schemeClr val="accent2">
                    <a:lumMod val="50000"/>
                  </a:schemeClr>
                </a:solidFill>
              </a:rPr>
              <a:t>Теорія літератури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1844824"/>
            <a:ext cx="6040760" cy="3528392"/>
          </a:xfrm>
        </p:spPr>
        <p:txBody>
          <a:bodyPr/>
          <a:lstStyle/>
          <a:p>
            <a:r>
              <a:rPr lang="ru-RU" sz="3600" b="1" i="1" dirty="0" err="1">
                <a:solidFill>
                  <a:schemeClr val="tx1"/>
                </a:solidFill>
              </a:rPr>
              <a:t>Реалізм</a:t>
            </a:r>
            <a:r>
              <a:rPr lang="ru-RU" sz="3600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– </a:t>
            </a:r>
            <a:r>
              <a:rPr lang="ru-RU" dirty="0" err="1">
                <a:solidFill>
                  <a:schemeClr val="tx1"/>
                </a:solidFill>
              </a:rPr>
              <a:t>літературний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напрям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характеризується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правдивим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всебічним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відображенням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дійсності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основі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типізації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життєвих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явищ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22530" name="Picture 2" descr="https://img-fotki.yandex.ru/get/4520/128077227.1b/0_677b2_55844b0_XXXL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4941168"/>
            <a:ext cx="3429000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188641"/>
            <a:ext cx="6692280" cy="504055"/>
          </a:xfrm>
        </p:spPr>
        <p:txBody>
          <a:bodyPr>
            <a:normAutofit fontScale="90000"/>
          </a:bodyPr>
          <a:lstStyle/>
          <a:p>
            <a:r>
              <a:rPr lang="uk-UA" sz="3600" dirty="0" smtClean="0">
                <a:solidFill>
                  <a:schemeClr val="accent2">
                    <a:lumMod val="50000"/>
                  </a:schemeClr>
                </a:solidFill>
              </a:rPr>
              <a:t>Складання порівняльної таблиці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91680" y="908720"/>
          <a:ext cx="7128792" cy="5547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64396"/>
                <a:gridCol w="3564396"/>
              </a:tblGrid>
              <a:tr h="392426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Романтизм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Реалізм</a:t>
                      </a:r>
                      <a:endParaRPr lang="ru-RU" sz="2800" dirty="0"/>
                    </a:p>
                  </a:txBody>
                  <a:tcPr/>
                </a:tc>
              </a:tr>
              <a:tr h="443211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Філософська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основа – 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німецька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ідеалістична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філософія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Неприйняття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буденності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утеча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від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неї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Абсолютизація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творчої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уяви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митця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Заперечення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раціоналізму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прагнення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до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всього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ірраціонального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містичного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Наукова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основа –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філософія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позитивізму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природознавчі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науки,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соціологія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психологія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Детальне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зображення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реального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життя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Домінування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наукових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методів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до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зображуваного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дослідження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та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пояснення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явищ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закономірностей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реального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життя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Логічність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«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раціоцентризм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детальне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дослідження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та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майже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науковий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аналіз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забражуваного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uk-UA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uk-UA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uk-UA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uk-UA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uk-UA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1506" name="Picture 2" descr="http://www.tonydushane.com/wp-content/uploads/2017/12/pen-png-transparent-image-7-1024x85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4437112"/>
            <a:ext cx="2506858" cy="20882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907704" y="332656"/>
          <a:ext cx="7092280" cy="597666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46140"/>
                <a:gridCol w="3546140"/>
              </a:tblGrid>
              <a:tr h="60437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7229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Романтична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умовність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ідеалізація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надмірне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згущення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фарб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Історизм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романтизму –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це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переважно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пишна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декорація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розкішне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тло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твору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Романтизація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минулого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Ігнорування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буденності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Акцент на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всьому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ексклюзивному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несхожому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неповторному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Домінування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естетико-гедоністичної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функції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мистецтва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Принцип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життєподібності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аналіз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суспільних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зокрема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економічних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аспектів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їх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роль у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житті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розвитку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особистості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Історизм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реалізму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засіб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дослідження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першовитоків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та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історичних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коренів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певних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суспільних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явищ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Увага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до проблем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сучасності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Естетичне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«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узаконення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раніше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«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неестетичних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тем,образів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мотивів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Пошук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спільного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й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типового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навіть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неподібному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Домінування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когнітивної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дидактичної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функції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мистецтва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482" name="Picture 2" descr="http://www.tonydushane.com/wp-content/uploads/2017/12/pen-png-transparent-image-7-1024x85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4581128"/>
            <a:ext cx="2247527" cy="1872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95736" y="404664"/>
          <a:ext cx="6696744" cy="6400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48372"/>
                <a:gridCol w="334837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Герой </a:t>
                      </a:r>
                      <a:r>
                        <a:rPr lang="ru-RU" sz="2400" b="1" i="0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літературного</a:t>
                      </a:r>
                      <a:r>
                        <a:rPr lang="ru-RU" sz="2400" b="1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1" i="0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твору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Винятковий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характер у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виняткових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обставинах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Загадковий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одинак-індивідуаліст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який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перебуває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полоні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фатальних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пристрастей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Носій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однієї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незмінної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пристрасті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Самотня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людина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вигнанець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суспільства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Герой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має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загадкове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минуле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часто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це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людина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без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минулого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Типовий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характер у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типових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обставинах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Людина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конкретної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професії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яка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займається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своєю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буденною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роботою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селянин,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робітник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Складна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суперечлива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особистість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яка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постійно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змінюється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Взаємодія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людини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суспільства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Життя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персонажа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описане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надзвичайно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детально.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9458" name="Picture 2" descr="http://www.tonydushane.com/wp-content/uploads/2017/12/pen-png-transparent-image-7-1024x85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797152"/>
            <a:ext cx="2247528" cy="1872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339752" y="404664"/>
          <a:ext cx="6552728" cy="2865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276364"/>
                <a:gridCol w="327636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b="0" i="0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Художній</a:t>
                      </a:r>
                      <a:r>
                        <a:rPr lang="ru-RU" sz="2800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час </a:t>
                      </a:r>
                      <a:r>
                        <a:rPr lang="ru-RU" sz="2800" b="0" i="0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lang="ru-RU" sz="2800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простір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Зображення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далеких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епох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Незвичайно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екзотично-далекі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краї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Зображення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добре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знайомої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читачам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сучасності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Реальні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добре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знайомі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читачам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місця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339752" y="3645024"/>
          <a:ext cx="6096000" cy="3169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Система </a:t>
                      </a:r>
                      <a:r>
                        <a:rPr lang="ru-RU" sz="2800" b="0" i="0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жанрів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Перевага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ліричних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жанрів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Поміж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жанрів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епосу-домінування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історичного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роману.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Перевага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епічних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жанрів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Поміж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жанрів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епосу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домінування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соціально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психологічного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роману.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http://www.tonydushane.com/wp-content/uploads/2017/12/pen-png-transparent-image-7-1024x85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797152"/>
            <a:ext cx="2247528" cy="1872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43808" y="260649"/>
            <a:ext cx="6044208" cy="792088"/>
          </a:xfrm>
        </p:spPr>
        <p:txBody>
          <a:bodyPr>
            <a:normAutofit/>
          </a:bodyPr>
          <a:lstStyle/>
          <a:p>
            <a:r>
              <a:rPr lang="ru-RU" dirty="0"/>
              <a:t>  </a:t>
            </a:r>
            <a:r>
              <a:rPr lang="ru-RU" sz="4000" dirty="0" err="1">
                <a:solidFill>
                  <a:schemeClr val="accent2">
                    <a:lumMod val="50000"/>
                  </a:schemeClr>
                </a:solidFill>
              </a:rPr>
              <a:t>Проблемні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dirty="0" err="1">
                <a:solidFill>
                  <a:schemeClr val="accent2">
                    <a:lumMod val="50000"/>
                  </a:schemeClr>
                </a:solidFill>
              </a:rPr>
              <a:t>питання</a:t>
            </a:r>
            <a:r>
              <a:rPr lang="ru-RU" dirty="0"/>
              <a:t> 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1628800"/>
            <a:ext cx="6400800" cy="4176464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</a:rPr>
              <a:t>1. </a:t>
            </a:r>
            <a:r>
              <a:rPr lang="ru-RU" sz="2800" dirty="0" err="1">
                <a:solidFill>
                  <a:schemeClr val="tx1"/>
                </a:solidFill>
              </a:rPr>
              <a:t>Письменники-реалісти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прагнули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досліджувати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життя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характери</a:t>
            </a:r>
            <a:r>
              <a:rPr lang="ru-RU" sz="2800" dirty="0">
                <a:solidFill>
                  <a:schemeClr val="tx1"/>
                </a:solidFill>
              </a:rPr>
              <a:t> людей. Як </a:t>
            </a:r>
            <a:r>
              <a:rPr lang="ru-RU" sz="2800" dirty="0" err="1">
                <a:solidFill>
                  <a:schemeClr val="tx1"/>
                </a:solidFill>
              </a:rPr>
              <a:t>ви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вважаєте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що</a:t>
            </a:r>
            <a:r>
              <a:rPr lang="ru-RU" sz="2800" dirty="0">
                <a:solidFill>
                  <a:schemeClr val="tx1"/>
                </a:solidFill>
              </a:rPr>
              <a:t> стало </a:t>
            </a:r>
            <a:r>
              <a:rPr lang="ru-RU" sz="2800" dirty="0" err="1">
                <a:solidFill>
                  <a:schemeClr val="tx1"/>
                </a:solidFill>
              </a:rPr>
              <a:t>об’єктом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дослідження</a:t>
            </a:r>
            <a:r>
              <a:rPr lang="ru-RU" sz="2800" dirty="0">
                <a:solidFill>
                  <a:schemeClr val="tx1"/>
                </a:solidFill>
              </a:rPr>
              <a:t> у </a:t>
            </a:r>
            <a:r>
              <a:rPr lang="ru-RU" sz="2800" dirty="0" err="1">
                <a:solidFill>
                  <a:schemeClr val="tx1"/>
                </a:solidFill>
              </a:rPr>
              <a:t>творах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які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</a:t>
            </a:r>
            <a:r>
              <a:rPr lang="ru-RU" sz="2800" dirty="0">
                <a:solidFill>
                  <a:schemeClr val="tx1"/>
                </a:solidFill>
              </a:rPr>
              <a:t> читали («</a:t>
            </a:r>
            <a:r>
              <a:rPr lang="ru-RU" sz="2800" dirty="0" err="1">
                <a:solidFill>
                  <a:schemeClr val="tx1"/>
                </a:solidFill>
              </a:rPr>
              <a:t>Полліанна</a:t>
            </a:r>
            <a:r>
              <a:rPr lang="ru-RU" sz="2800" dirty="0">
                <a:solidFill>
                  <a:schemeClr val="tx1"/>
                </a:solidFill>
              </a:rPr>
              <a:t>» Е. Портер, «</a:t>
            </a:r>
            <a:r>
              <a:rPr lang="ru-RU" sz="2800" dirty="0" err="1">
                <a:solidFill>
                  <a:schemeClr val="tx1"/>
                </a:solidFill>
              </a:rPr>
              <a:t>Товстий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і</a:t>
            </a:r>
            <a:r>
              <a:rPr lang="ru-RU" sz="2800" dirty="0">
                <a:solidFill>
                  <a:schemeClr val="tx1"/>
                </a:solidFill>
              </a:rPr>
              <a:t> тонкий», «Хамелеон» А. Чехова, «</a:t>
            </a:r>
            <a:r>
              <a:rPr lang="ru-RU" sz="2800" dirty="0" err="1">
                <a:solidFill>
                  <a:schemeClr val="tx1"/>
                </a:solidFill>
              </a:rPr>
              <a:t>Сліпий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музикант</a:t>
            </a:r>
            <a:r>
              <a:rPr lang="ru-RU" sz="2800" dirty="0">
                <a:solidFill>
                  <a:schemeClr val="tx1"/>
                </a:solidFill>
              </a:rPr>
              <a:t>» В. Короленка, «</a:t>
            </a:r>
            <a:r>
              <a:rPr lang="ru-RU" sz="2800" dirty="0" err="1">
                <a:solidFill>
                  <a:schemeClr val="tx1"/>
                </a:solidFill>
              </a:rPr>
              <a:t>Жага</a:t>
            </a:r>
            <a:r>
              <a:rPr lang="ru-RU" sz="2800" dirty="0">
                <a:solidFill>
                  <a:schemeClr val="tx1"/>
                </a:solidFill>
              </a:rPr>
              <a:t> до </a:t>
            </a:r>
            <a:r>
              <a:rPr lang="ru-RU" sz="2800" dirty="0" err="1">
                <a:solidFill>
                  <a:schemeClr val="tx1"/>
                </a:solidFill>
              </a:rPr>
              <a:t>життя</a:t>
            </a:r>
            <a:r>
              <a:rPr lang="ru-RU" sz="2800" dirty="0">
                <a:solidFill>
                  <a:schemeClr val="tx1"/>
                </a:solidFill>
              </a:rPr>
              <a:t>» Дж. Лондона, «</a:t>
            </a:r>
            <a:r>
              <a:rPr lang="ru-RU" sz="2800" dirty="0" err="1">
                <a:solidFill>
                  <a:schemeClr val="tx1"/>
                </a:solidFill>
              </a:rPr>
              <a:t>Хатина</a:t>
            </a:r>
            <a:r>
              <a:rPr lang="ru-RU" sz="2800" dirty="0">
                <a:solidFill>
                  <a:schemeClr val="tx1"/>
                </a:solidFill>
              </a:rPr>
              <a:t> дядька Тома» Г. </a:t>
            </a:r>
            <a:r>
              <a:rPr lang="ru-RU" sz="2800" dirty="0" err="1">
                <a:solidFill>
                  <a:schemeClr val="tx1"/>
                </a:solidFill>
              </a:rPr>
              <a:t>Бічер-Стоу</a:t>
            </a:r>
            <a:r>
              <a:rPr lang="ru-RU" sz="2800" dirty="0">
                <a:solidFill>
                  <a:schemeClr val="tx1"/>
                </a:solidFill>
              </a:rPr>
              <a:t>)?</a:t>
            </a:r>
          </a:p>
          <a:p>
            <a:pPr algn="l"/>
            <a:r>
              <a:rPr lang="ru-RU" sz="2800" dirty="0">
                <a:solidFill>
                  <a:schemeClr val="tx1"/>
                </a:solidFill>
              </a:rPr>
              <a:t>   2. </a:t>
            </a:r>
            <a:r>
              <a:rPr lang="ru-RU" sz="2800" dirty="0" err="1">
                <a:solidFill>
                  <a:schemeClr val="tx1"/>
                </a:solidFill>
              </a:rPr>
              <a:t>Які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явища</a:t>
            </a:r>
            <a:r>
              <a:rPr lang="ru-RU" sz="2800" dirty="0">
                <a:solidFill>
                  <a:schemeClr val="tx1"/>
                </a:solidFill>
              </a:rPr>
              <a:t> реального </a:t>
            </a:r>
            <a:r>
              <a:rPr lang="ru-RU" sz="2800" dirty="0" err="1">
                <a:solidFill>
                  <a:schemeClr val="tx1"/>
                </a:solidFill>
              </a:rPr>
              <a:t>життя</a:t>
            </a:r>
            <a:r>
              <a:rPr lang="ru-RU" sz="2800" dirty="0">
                <a:solidFill>
                  <a:schemeClr val="tx1"/>
                </a:solidFill>
              </a:rPr>
              <a:t>, на ваш </a:t>
            </a:r>
            <a:r>
              <a:rPr lang="ru-RU" sz="2800" dirty="0" err="1">
                <a:solidFill>
                  <a:schemeClr val="tx1"/>
                </a:solidFill>
              </a:rPr>
              <a:t>погляд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варто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було</a:t>
            </a:r>
            <a:r>
              <a:rPr lang="ru-RU" sz="2800" dirty="0">
                <a:solidFill>
                  <a:schemeClr val="tx1"/>
                </a:solidFill>
              </a:rPr>
              <a:t> б </a:t>
            </a:r>
            <a:r>
              <a:rPr lang="ru-RU" sz="2800" dirty="0" err="1">
                <a:solidFill>
                  <a:schemeClr val="tx1"/>
                </a:solidFill>
              </a:rPr>
              <a:t>дослідити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письменникам</a:t>
            </a:r>
            <a:r>
              <a:rPr lang="ru-RU" sz="2800" dirty="0">
                <a:solidFill>
                  <a:schemeClr val="tx1"/>
                </a:solidFill>
              </a:rPr>
              <a:t> у наш час? </a:t>
            </a:r>
            <a:r>
              <a:rPr lang="ru-RU" sz="2800" dirty="0" err="1">
                <a:solidFill>
                  <a:schemeClr val="tx1"/>
                </a:solidFill>
              </a:rPr>
              <a:t>Поясніть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ru-RU" sz="2800" dirty="0">
                <a:solidFill>
                  <a:schemeClr val="tx1"/>
                </a:solidFill>
              </a:rPr>
              <a:t>·        </a:t>
            </a:r>
            <a:r>
              <a:rPr lang="ru-RU" sz="2800" dirty="0" err="1">
                <a:solidFill>
                  <a:schemeClr val="tx1"/>
                </a:solidFill>
              </a:rPr>
              <a:t>Спіч</a:t>
            </a:r>
            <a:r>
              <a:rPr lang="ru-RU" sz="2800" dirty="0">
                <a:solidFill>
                  <a:schemeClr val="tx1"/>
                </a:solidFill>
              </a:rPr>
              <a:t> про </a:t>
            </a:r>
            <a:r>
              <a:rPr lang="ru-RU" sz="2800" dirty="0" err="1">
                <a:solidFill>
                  <a:schemeClr val="tx1"/>
                </a:solidFill>
              </a:rPr>
              <a:t>прочитану</a:t>
            </a:r>
            <a:r>
              <a:rPr lang="ru-RU" sz="2800" dirty="0">
                <a:solidFill>
                  <a:schemeClr val="tx1"/>
                </a:solidFill>
              </a:rPr>
              <a:t> книгу,  яку </a:t>
            </a:r>
            <a:r>
              <a:rPr lang="ru-RU" sz="2800" dirty="0" err="1">
                <a:solidFill>
                  <a:schemeClr val="tx1"/>
                </a:solidFill>
              </a:rPr>
              <a:t>можна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віднести</a:t>
            </a:r>
            <a:r>
              <a:rPr lang="ru-RU" sz="2800" dirty="0">
                <a:solidFill>
                  <a:schemeClr val="tx1"/>
                </a:solidFill>
              </a:rPr>
              <a:t> до </a:t>
            </a:r>
            <a:r>
              <a:rPr lang="ru-RU" sz="2800" dirty="0" err="1">
                <a:solidFill>
                  <a:schemeClr val="tx1"/>
                </a:solidFill>
              </a:rPr>
              <a:t>літератури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реалізму</a:t>
            </a:r>
            <a:r>
              <a:rPr lang="ru-RU" sz="2800" dirty="0" smtClean="0">
                <a:solidFill>
                  <a:schemeClr val="tx1"/>
                </a:solidFill>
              </a:rPr>
              <a:t>. 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(</a:t>
            </a:r>
            <a:r>
              <a:rPr lang="ru-RU" sz="3100" b="1" dirty="0" err="1" smtClean="0">
                <a:solidFill>
                  <a:schemeClr val="tx1"/>
                </a:solidFill>
              </a:rPr>
              <a:t>Спіч</a:t>
            </a:r>
            <a:r>
              <a:rPr lang="ru-RU" sz="3100" dirty="0">
                <a:solidFill>
                  <a:schemeClr val="tx1"/>
                </a:solidFill>
              </a:rPr>
              <a:t> — коротка </a:t>
            </a:r>
            <a:r>
              <a:rPr lang="ru-RU" sz="3100" dirty="0" err="1">
                <a:solidFill>
                  <a:schemeClr val="tx1"/>
                </a:solidFill>
              </a:rPr>
              <a:t>привітальна</a:t>
            </a:r>
            <a:r>
              <a:rPr lang="ru-RU" sz="3100" dirty="0">
                <a:solidFill>
                  <a:schemeClr val="tx1"/>
                </a:solidFill>
              </a:rPr>
              <a:t> </a:t>
            </a:r>
            <a:r>
              <a:rPr lang="ru-RU" sz="3100" dirty="0" err="1" smtClean="0">
                <a:solidFill>
                  <a:schemeClr val="tx1"/>
                </a:solidFill>
              </a:rPr>
              <a:t>промова</a:t>
            </a:r>
            <a:r>
              <a:rPr lang="ru-RU" sz="3100" dirty="0" smtClean="0">
                <a:solidFill>
                  <a:schemeClr val="tx1"/>
                </a:solidFill>
              </a:rPr>
              <a:t>)</a:t>
            </a:r>
            <a:endParaRPr lang="ru-RU" sz="3600" dirty="0" smtClean="0">
              <a:solidFill>
                <a:schemeClr val="tx1"/>
              </a:solidFill>
            </a:endParaRPr>
          </a:p>
          <a:p>
            <a:pPr algn="l"/>
            <a:endParaRPr lang="ru-RU" sz="2800" dirty="0">
              <a:solidFill>
                <a:schemeClr val="tx1"/>
              </a:solidFill>
            </a:endParaRPr>
          </a:p>
          <a:p>
            <a:endParaRPr lang="ru-RU" sz="2800" dirty="0"/>
          </a:p>
        </p:txBody>
      </p:sp>
      <p:pic>
        <p:nvPicPr>
          <p:cNvPr id="17410" name="Picture 2" descr="https://img-fotki.yandex.ru/get/4520/128077227.1b/0_677b2_55844b0_XXXL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5589240"/>
            <a:ext cx="3429000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476672"/>
            <a:ext cx="7772400" cy="1470025"/>
          </a:xfrm>
        </p:spPr>
        <p:txBody>
          <a:bodyPr>
            <a:normAutofit/>
          </a:bodyPr>
          <a:lstStyle/>
          <a:p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Домашнє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завдання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1988840"/>
            <a:ext cx="6400800" cy="1752600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dirty="0" err="1">
                <a:solidFill>
                  <a:schemeClr val="tx1"/>
                </a:solidFill>
              </a:rPr>
              <a:t>Опрацювати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матеріал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підручника</a:t>
            </a:r>
            <a:r>
              <a:rPr lang="ru-RU" dirty="0">
                <a:solidFill>
                  <a:schemeClr val="tx1"/>
                </a:solidFill>
              </a:rPr>
              <a:t> про </a:t>
            </a:r>
            <a:r>
              <a:rPr lang="ru-RU" dirty="0" err="1">
                <a:solidFill>
                  <a:schemeClr val="tx1"/>
                </a:solidFill>
              </a:rPr>
              <a:t>реалізм</a:t>
            </a:r>
            <a:r>
              <a:rPr lang="ru-RU" dirty="0">
                <a:solidFill>
                  <a:schemeClr val="tx1"/>
                </a:solidFill>
              </a:rPr>
              <a:t> (с.99 – 107). 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За </a:t>
            </a:r>
            <a:r>
              <a:rPr lang="ru-RU" dirty="0" err="1">
                <a:solidFill>
                  <a:schemeClr val="tx1"/>
                </a:solidFill>
              </a:rPr>
              <a:t>допомогою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Інтернету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підготувати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повідомлення</a:t>
            </a:r>
            <a:r>
              <a:rPr lang="ru-RU" dirty="0">
                <a:solidFill>
                  <a:schemeClr val="tx1"/>
                </a:solidFill>
              </a:rPr>
              <a:t> про </a:t>
            </a:r>
            <a:r>
              <a:rPr lang="ru-RU" dirty="0" err="1">
                <a:solidFill>
                  <a:schemeClr val="tx1"/>
                </a:solidFill>
              </a:rPr>
              <a:t>визначних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реалістів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Франції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Англії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Росії</a:t>
            </a:r>
            <a:r>
              <a:rPr lang="ru-RU" dirty="0">
                <a:solidFill>
                  <a:schemeClr val="tx1"/>
                </a:solidFill>
              </a:rPr>
              <a:t> та США.</a:t>
            </a:r>
          </a:p>
        </p:txBody>
      </p:sp>
      <p:pic>
        <p:nvPicPr>
          <p:cNvPr id="4" name="Picture 2" descr="http://www.tonydushane.com/wp-content/uploads/2017/12/pen-png-transparent-image-7-1024x85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4005064"/>
            <a:ext cx="2247528" cy="1872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503</Words>
  <Application>Microsoft Office PowerPoint</Application>
  <PresentationFormat>Экран (4:3)</PresentationFormat>
  <Paragraphs>72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Поняття про реалізм та історія його формування. Характерні ознаки реалізму</vt:lpstr>
      <vt:lpstr>Слайд 2</vt:lpstr>
      <vt:lpstr>Цитатна доріжка «Романтики про романтизм»</vt:lpstr>
      <vt:lpstr>Слайд 4</vt:lpstr>
      <vt:lpstr>Теорія літератури</vt:lpstr>
      <vt:lpstr>Складання порівняльної таблиці</vt:lpstr>
      <vt:lpstr>Слайд 7</vt:lpstr>
      <vt:lpstr>Слайд 8</vt:lpstr>
      <vt:lpstr>Слайд 9</vt:lpstr>
      <vt:lpstr>  Проблемні питання </vt:lpstr>
      <vt:lpstr>Домашнє завдання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Поняття про реалізм та історія його формування. Характерні ознаки реалізму</dc:title>
  <dc:creator>User</dc:creator>
  <cp:lastModifiedBy>User</cp:lastModifiedBy>
  <cp:revision>22</cp:revision>
  <dcterms:created xsi:type="dcterms:W3CDTF">2018-12-26T13:09:15Z</dcterms:created>
  <dcterms:modified xsi:type="dcterms:W3CDTF">2018-12-26T14:36:12Z</dcterms:modified>
</cp:coreProperties>
</file>