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042878-3F7B-4B4A-A3D0-1E1AECC30B6F}" type="datetimeFigureOut">
              <a:rPr lang="ru-RU" smtClean="0"/>
              <a:t>вс 13.01.19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95181F-2E68-4B49-BC22-0C47AC8D7D3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5181F-2E68-4B49-BC22-0C47AC8D7D3D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5181F-2E68-4B49-BC22-0C47AC8D7D3D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AF02-1C92-4575-9157-90978647CB11}" type="datetimeFigureOut">
              <a:rPr lang="ru-RU" smtClean="0"/>
              <a:t>вс 13.01.19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A448-9C61-4944-9CF3-5A01B22FAE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AF02-1C92-4575-9157-90978647CB11}" type="datetimeFigureOut">
              <a:rPr lang="ru-RU" smtClean="0"/>
              <a:t>вс 13.01.19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A448-9C61-4944-9CF3-5A01B22FAE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AF02-1C92-4575-9157-90978647CB11}" type="datetimeFigureOut">
              <a:rPr lang="ru-RU" smtClean="0"/>
              <a:t>вс 13.01.19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A448-9C61-4944-9CF3-5A01B22FAE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AF02-1C92-4575-9157-90978647CB11}" type="datetimeFigureOut">
              <a:rPr lang="ru-RU" smtClean="0"/>
              <a:t>вс 13.01.19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A448-9C61-4944-9CF3-5A01B22FAE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AF02-1C92-4575-9157-90978647CB11}" type="datetimeFigureOut">
              <a:rPr lang="ru-RU" smtClean="0"/>
              <a:t>вс 13.01.19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A448-9C61-4944-9CF3-5A01B22FAE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AF02-1C92-4575-9157-90978647CB11}" type="datetimeFigureOut">
              <a:rPr lang="ru-RU" smtClean="0"/>
              <a:t>вс 13.01.19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A448-9C61-4944-9CF3-5A01B22FAE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AF02-1C92-4575-9157-90978647CB11}" type="datetimeFigureOut">
              <a:rPr lang="ru-RU" smtClean="0"/>
              <a:t>вс 13.01.19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A448-9C61-4944-9CF3-5A01B22FAE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AF02-1C92-4575-9157-90978647CB11}" type="datetimeFigureOut">
              <a:rPr lang="ru-RU" smtClean="0"/>
              <a:t>вс 13.01.19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A448-9C61-4944-9CF3-5A01B22FAE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AF02-1C92-4575-9157-90978647CB11}" type="datetimeFigureOut">
              <a:rPr lang="ru-RU" smtClean="0"/>
              <a:t>вс 13.01.19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A448-9C61-4944-9CF3-5A01B22FAE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AF02-1C92-4575-9157-90978647CB11}" type="datetimeFigureOut">
              <a:rPr lang="ru-RU" smtClean="0"/>
              <a:t>вс 13.01.19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A448-9C61-4944-9CF3-5A01B22FAE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AF02-1C92-4575-9157-90978647CB11}" type="datetimeFigureOut">
              <a:rPr lang="ru-RU" smtClean="0"/>
              <a:t>вс 13.01.19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A448-9C61-4944-9CF3-5A01B22FAE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0AF02-1C92-4575-9157-90978647CB11}" type="datetimeFigureOut">
              <a:rPr lang="ru-RU" smtClean="0"/>
              <a:t>вс 13.01.19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8A448-9C61-4944-9CF3-5A01B22FAEA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52736"/>
            <a:ext cx="4355976" cy="1224136"/>
          </a:xfrm>
        </p:spPr>
        <p:txBody>
          <a:bodyPr>
            <a:noAutofit/>
          </a:bodyPr>
          <a:lstStyle/>
          <a:p>
            <a:r>
              <a:rPr lang="uk-UA" sz="2800" b="1" i="1" dirty="0">
                <a:solidFill>
                  <a:srgbClr val="002060"/>
                </a:solidFill>
              </a:rPr>
              <a:t>Оноре де Бальзак. Основні віхи творчості та особливості світогляду письменника. Бальзак і Україна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1466862660_balza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70357">
            <a:off x="5410871" y="3802728"/>
            <a:ext cx="3509020" cy="1975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32656"/>
            <a:ext cx="4892080" cy="864096"/>
          </a:xfrm>
        </p:spPr>
        <p:txBody>
          <a:bodyPr>
            <a:normAutofit fontScale="90000"/>
          </a:bodyPr>
          <a:lstStyle/>
          <a:p>
            <a:r>
              <a:rPr lang="ru-RU" sz="3600" b="1" i="1" dirty="0" err="1">
                <a:solidFill>
                  <a:srgbClr val="002060"/>
                </a:solidFill>
              </a:rPr>
              <a:t>Головні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події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мого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життя</a:t>
            </a:r>
            <a:r>
              <a:rPr lang="ru-RU" sz="3600" b="1" i="1" dirty="0">
                <a:solidFill>
                  <a:srgbClr val="002060"/>
                </a:solidFill>
              </a:rPr>
              <a:t> – </a:t>
            </a:r>
            <a:r>
              <a:rPr lang="ru-RU" sz="3600" b="1" i="1" dirty="0" err="1">
                <a:solidFill>
                  <a:srgbClr val="002060"/>
                </a:solidFill>
              </a:rPr>
              <a:t>це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мої</a:t>
            </a:r>
            <a:r>
              <a:rPr lang="ru-RU" sz="3600" b="1" i="1" dirty="0">
                <a:solidFill>
                  <a:srgbClr val="002060"/>
                </a:solidFill>
              </a:rPr>
              <a:t> твори </a:t>
            </a:r>
            <a:br>
              <a:rPr lang="ru-RU" sz="3600" b="1" i="1" dirty="0">
                <a:solidFill>
                  <a:srgbClr val="002060"/>
                </a:solidFill>
              </a:rPr>
            </a:br>
            <a:r>
              <a:rPr lang="ru-RU" sz="3600" b="1" i="1" dirty="0">
                <a:solidFill>
                  <a:srgbClr val="002060"/>
                </a:solidFill>
              </a:rPr>
              <a:t>О. де Бальзак. 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9234e5f47d2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1484784"/>
            <a:ext cx="3093032" cy="39654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2657"/>
            <a:ext cx="4536504" cy="1080120"/>
          </a:xfrm>
        </p:spPr>
        <p:txBody>
          <a:bodyPr>
            <a:normAutofit fontScale="90000"/>
          </a:bodyPr>
          <a:lstStyle/>
          <a:p>
            <a:r>
              <a:rPr lang="uk-UA" i="1" dirty="0">
                <a:solidFill>
                  <a:srgbClr val="002060"/>
                </a:solidFill>
              </a:rPr>
              <a:t>Фронтальне опитування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3212976"/>
            <a:ext cx="5832648" cy="316835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l">
              <a:buFont typeface="Wingdings" pitchFamily="2" charset="2"/>
              <a:buChar char="Ø"/>
            </a:pPr>
            <a:r>
              <a:rPr lang="uk-UA" sz="2400" dirty="0">
                <a:solidFill>
                  <a:schemeClr val="tx1"/>
                </a:solidFill>
              </a:rPr>
              <a:t>Що таке реалізм?</a:t>
            </a:r>
            <a:endParaRPr lang="ru-RU" sz="2400" dirty="0">
              <a:solidFill>
                <a:schemeClr val="tx1"/>
              </a:solidFill>
            </a:endParaRPr>
          </a:p>
          <a:p>
            <a:pPr lvl="0" algn="l">
              <a:buFont typeface="Wingdings" pitchFamily="2" charset="2"/>
              <a:buChar char="Ø"/>
            </a:pPr>
            <a:r>
              <a:rPr lang="uk-UA" sz="2400" dirty="0">
                <a:solidFill>
                  <a:schemeClr val="tx1"/>
                </a:solidFill>
              </a:rPr>
              <a:t>Коли і де виник реалізм?</a:t>
            </a:r>
            <a:endParaRPr lang="ru-RU" sz="2400" dirty="0">
              <a:solidFill>
                <a:schemeClr val="tx1"/>
              </a:solidFill>
            </a:endParaRPr>
          </a:p>
          <a:p>
            <a:pPr lvl="0" algn="l">
              <a:buFont typeface="Wingdings" pitchFamily="2" charset="2"/>
              <a:buChar char="Ø"/>
            </a:pPr>
            <a:r>
              <a:rPr lang="uk-UA" sz="2400" dirty="0">
                <a:solidFill>
                  <a:schemeClr val="tx1"/>
                </a:solidFill>
              </a:rPr>
              <a:t>Хто вперше ввів поняття реалізм?</a:t>
            </a:r>
            <a:endParaRPr lang="ru-RU" sz="2400" dirty="0">
              <a:solidFill>
                <a:schemeClr val="tx1"/>
              </a:solidFill>
            </a:endParaRPr>
          </a:p>
          <a:p>
            <a:pPr lvl="0" algn="l">
              <a:buFont typeface="Wingdings" pitchFamily="2" charset="2"/>
              <a:buChar char="Ø"/>
            </a:pPr>
            <a:r>
              <a:rPr lang="uk-UA" sz="2400" dirty="0">
                <a:solidFill>
                  <a:schemeClr val="tx1"/>
                </a:solidFill>
              </a:rPr>
              <a:t>Які основні ознаки реалізму?</a:t>
            </a:r>
            <a:endParaRPr lang="ru-RU" sz="2400" dirty="0">
              <a:solidFill>
                <a:schemeClr val="tx1"/>
              </a:solidFill>
            </a:endParaRPr>
          </a:p>
          <a:p>
            <a:pPr lvl="0" algn="l">
              <a:buFont typeface="Wingdings" pitchFamily="2" charset="2"/>
              <a:buChar char="Ø"/>
            </a:pPr>
            <a:r>
              <a:rPr lang="uk-UA" sz="2400" dirty="0">
                <a:solidFill>
                  <a:schemeClr val="tx1"/>
                </a:solidFill>
              </a:rPr>
              <a:t>Які жанри набули найбільшої популярності в епоху реалізму?</a:t>
            </a:r>
            <a:endParaRPr lang="ru-RU" sz="2400" dirty="0">
              <a:solidFill>
                <a:schemeClr val="tx1"/>
              </a:solidFill>
            </a:endParaRPr>
          </a:p>
          <a:p>
            <a:pPr lvl="0" algn="l">
              <a:buFont typeface="Wingdings" pitchFamily="2" charset="2"/>
              <a:buChar char="Ø"/>
            </a:pPr>
            <a:r>
              <a:rPr lang="uk-UA" sz="2400" dirty="0">
                <a:solidFill>
                  <a:schemeClr val="tx1"/>
                </a:solidFill>
              </a:rPr>
              <a:t>Кого з представників епохи реалізму ви знаєте?</a:t>
            </a:r>
            <a:endParaRPr lang="ru-RU" sz="24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4606280" cy="1010543"/>
          </a:xfrm>
        </p:spPr>
        <p:txBody>
          <a:bodyPr>
            <a:normAutofit fontScale="90000"/>
          </a:bodyPr>
          <a:lstStyle/>
          <a:p>
            <a:r>
              <a:rPr lang="uk-UA" b="1" dirty="0" err="1" smtClean="0">
                <a:solidFill>
                  <a:srgbClr val="002060"/>
                </a:solidFill>
              </a:rPr>
              <a:t>“Біографічна</a:t>
            </a:r>
            <a:r>
              <a:rPr lang="uk-UA" b="1" dirty="0" smtClean="0">
                <a:solidFill>
                  <a:srgbClr val="002060"/>
                </a:solidFill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</a:rPr>
              <a:t>хмаринка”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cIbIcvcbfXlQ_onore-de-balza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1700808"/>
            <a:ext cx="2624452" cy="31683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51520" y="1556792"/>
            <a:ext cx="2303323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dirty="0"/>
              <a:t>дід був хліборобом </a:t>
            </a:r>
            <a:r>
              <a:rPr lang="uk-UA" dirty="0" smtClean="0"/>
              <a:t>і</a:t>
            </a:r>
          </a:p>
          <a:p>
            <a:pPr algn="ctr"/>
            <a:r>
              <a:rPr lang="uk-UA" dirty="0" smtClean="0"/>
              <a:t> </a:t>
            </a:r>
            <a:r>
              <a:rPr lang="uk-UA" dirty="0"/>
              <a:t>мав прізвище </a:t>
            </a:r>
            <a:r>
              <a:rPr lang="uk-UA" dirty="0" err="1"/>
              <a:t>Бальса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2492896"/>
            <a:ext cx="271804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/>
              <a:t>1807 по 1813 р. </a:t>
            </a:r>
            <a:r>
              <a:rPr lang="uk-UA" dirty="0" smtClean="0"/>
              <a:t>навчався </a:t>
            </a:r>
          </a:p>
          <a:p>
            <a:pPr algn="ctr"/>
            <a:r>
              <a:rPr lang="uk-UA" dirty="0" smtClean="0"/>
              <a:t>у </a:t>
            </a:r>
            <a:r>
              <a:rPr lang="uk-UA" dirty="0" err="1"/>
              <a:t>Вандомському</a:t>
            </a:r>
            <a:r>
              <a:rPr lang="uk-UA" dirty="0"/>
              <a:t> коледжі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3645024"/>
            <a:ext cx="242726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dirty="0"/>
              <a:t>1814 р. сім’я </a:t>
            </a:r>
            <a:r>
              <a:rPr lang="uk-UA" dirty="0" smtClean="0"/>
              <a:t>переїхала</a:t>
            </a:r>
          </a:p>
          <a:p>
            <a:pPr algn="ctr"/>
            <a:r>
              <a:rPr lang="uk-UA" dirty="0" smtClean="0"/>
              <a:t> </a:t>
            </a:r>
            <a:r>
              <a:rPr lang="uk-UA" dirty="0"/>
              <a:t>до Парижа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4797152"/>
            <a:ext cx="331236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/>
              <a:t>З 1816 р. вивчає </a:t>
            </a:r>
            <a:r>
              <a:rPr lang="uk-UA" dirty="0" smtClean="0"/>
              <a:t>право</a:t>
            </a:r>
          </a:p>
          <a:p>
            <a:pPr algn="ctr"/>
            <a:r>
              <a:rPr lang="uk-UA" dirty="0" smtClean="0"/>
              <a:t> </a:t>
            </a:r>
            <a:r>
              <a:rPr lang="uk-UA" dirty="0"/>
              <a:t>на юридичному факультеті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619672" y="5949280"/>
            <a:ext cx="45720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uk-UA" dirty="0"/>
              <a:t>У 1822 р. до Бальзака приходить перше кохання до Луїзи де Берні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796136" y="620688"/>
            <a:ext cx="315009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/>
              <a:t>Перший </a:t>
            </a:r>
            <a:r>
              <a:rPr lang="uk-UA" dirty="0" smtClean="0"/>
              <a:t>роман </a:t>
            </a:r>
            <a:r>
              <a:rPr lang="uk-UA" dirty="0"/>
              <a:t>«Шуани</a:t>
            </a:r>
            <a:r>
              <a:rPr lang="uk-UA" dirty="0" smtClean="0"/>
              <a:t>...»</a:t>
            </a:r>
          </a:p>
          <a:p>
            <a:pPr algn="ctr"/>
            <a:r>
              <a:rPr lang="uk-UA" dirty="0" smtClean="0"/>
              <a:t> </a:t>
            </a:r>
            <a:r>
              <a:rPr lang="uk-UA" dirty="0"/>
              <a:t>вийшов 1829 р.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516216" y="1556793"/>
            <a:ext cx="2627784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/>
              <a:t>У 1832 р. письменник отримує </a:t>
            </a:r>
            <a:endParaRPr lang="uk-UA" dirty="0" smtClean="0"/>
          </a:p>
          <a:p>
            <a:pPr algn="ctr"/>
            <a:r>
              <a:rPr lang="uk-UA" dirty="0" smtClean="0"/>
              <a:t>листа </a:t>
            </a:r>
            <a:r>
              <a:rPr lang="uk-UA" dirty="0"/>
              <a:t>з Одеси </a:t>
            </a:r>
            <a:endParaRPr lang="uk-UA" dirty="0" smtClean="0"/>
          </a:p>
          <a:p>
            <a:pPr algn="ctr"/>
            <a:r>
              <a:rPr lang="uk-UA" dirty="0" smtClean="0"/>
              <a:t>за </a:t>
            </a:r>
            <a:r>
              <a:rPr lang="uk-UA" dirty="0"/>
              <a:t>підписом «Іноземка»,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04248" y="2924944"/>
            <a:ext cx="1979712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/>
              <a:t>У 1847 та 1848-1850 </a:t>
            </a:r>
            <a:r>
              <a:rPr lang="uk-UA" dirty="0" smtClean="0"/>
              <a:t>рр.</a:t>
            </a:r>
          </a:p>
          <a:p>
            <a:pPr algn="ctr"/>
            <a:r>
              <a:rPr lang="uk-UA" dirty="0" smtClean="0"/>
              <a:t>приїздить </a:t>
            </a:r>
            <a:r>
              <a:rPr lang="uk-UA" dirty="0"/>
              <a:t>до України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156176" y="4365104"/>
            <a:ext cx="264604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/>
              <a:t>У 1850 р. дуже </a:t>
            </a:r>
            <a:r>
              <a:rPr lang="uk-UA" dirty="0" smtClean="0"/>
              <a:t>хворий</a:t>
            </a:r>
          </a:p>
          <a:p>
            <a:r>
              <a:rPr lang="uk-UA" dirty="0" smtClean="0"/>
              <a:t> </a:t>
            </a:r>
            <a:r>
              <a:rPr lang="uk-UA" dirty="0"/>
              <a:t>письменник взяв шлюб </a:t>
            </a:r>
            <a:endParaRPr lang="uk-UA" dirty="0" smtClean="0"/>
          </a:p>
          <a:p>
            <a:r>
              <a:rPr lang="uk-UA" dirty="0" smtClean="0"/>
              <a:t>з Евеліною </a:t>
            </a:r>
            <a:r>
              <a:rPr lang="uk-UA" dirty="0"/>
              <a:t>Ганською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516216" y="5733256"/>
            <a:ext cx="242867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dirty="0"/>
              <a:t>18 </a:t>
            </a:r>
            <a:r>
              <a:rPr lang="uk-UA" dirty="0" smtClean="0"/>
              <a:t>серпня 11850 р.</a:t>
            </a:r>
          </a:p>
          <a:p>
            <a:r>
              <a:rPr lang="uk-UA" dirty="0" smtClean="0"/>
              <a:t> </a:t>
            </a:r>
            <a:r>
              <a:rPr lang="uk-UA" dirty="0"/>
              <a:t>письменника не стало</a:t>
            </a:r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9"/>
            <a:ext cx="4104456" cy="1152128"/>
          </a:xfrm>
        </p:spPr>
        <p:txBody>
          <a:bodyPr>
            <a:normAutofit fontScale="90000"/>
          </a:bodyPr>
          <a:lstStyle/>
          <a:p>
            <a:r>
              <a:rPr lang="uk-UA" sz="3200" b="1" dirty="0" err="1" smtClean="0">
                <a:solidFill>
                  <a:srgbClr val="002060"/>
                </a:solidFill>
              </a:rPr>
              <a:t>ОЛС</a:t>
            </a:r>
            <a:r>
              <a:rPr lang="uk-UA" sz="3200" b="1" dirty="0" smtClean="0">
                <a:solidFill>
                  <a:srgbClr val="002060"/>
                </a:solidFill>
              </a:rPr>
              <a:t> </a:t>
            </a:r>
            <a:r>
              <a:rPr lang="uk-UA" sz="3200" b="1" dirty="0" err="1" smtClean="0">
                <a:solidFill>
                  <a:srgbClr val="002060"/>
                </a:solidFill>
              </a:rPr>
              <a:t>“Штрихи</a:t>
            </a:r>
            <a:r>
              <a:rPr lang="uk-UA" sz="3200" b="1" dirty="0" smtClean="0">
                <a:solidFill>
                  <a:srgbClr val="002060"/>
                </a:solidFill>
              </a:rPr>
              <a:t> </a:t>
            </a:r>
            <a:r>
              <a:rPr lang="uk-UA" sz="3200" b="1" dirty="0">
                <a:solidFill>
                  <a:srgbClr val="002060"/>
                </a:solidFill>
              </a:rPr>
              <a:t>до </a:t>
            </a:r>
            <a:r>
              <a:rPr lang="uk-UA" sz="3200" b="1" dirty="0" smtClean="0">
                <a:solidFill>
                  <a:srgbClr val="002060"/>
                </a:solidFill>
              </a:rPr>
              <a:t>портрета</a:t>
            </a:r>
            <a:br>
              <a:rPr lang="uk-UA" sz="3200" b="1" dirty="0" smtClean="0">
                <a:solidFill>
                  <a:srgbClr val="002060"/>
                </a:solidFill>
              </a:rPr>
            </a:br>
            <a:r>
              <a:rPr lang="uk-UA" sz="3200" b="1" dirty="0" smtClean="0">
                <a:solidFill>
                  <a:srgbClr val="002060"/>
                </a:solidFill>
              </a:rPr>
              <a:t> </a:t>
            </a:r>
            <a:r>
              <a:rPr lang="uk-UA" sz="3200" b="1" dirty="0">
                <a:solidFill>
                  <a:srgbClr val="002060"/>
                </a:solidFill>
              </a:rPr>
              <a:t>Оноре де Бальзака </a:t>
            </a:r>
            <a:r>
              <a:rPr lang="uk-UA" sz="3200" b="1" dirty="0" smtClean="0">
                <a:solidFill>
                  <a:srgbClr val="002060"/>
                </a:solidFill>
              </a:rPr>
              <a:t>“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1628800"/>
            <a:ext cx="4572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uk-UA" sz="2400" b="1" dirty="0"/>
              <a:t>Творчий шлях письменника, як правило, поділяють на два </a:t>
            </a:r>
            <a:r>
              <a:rPr lang="uk-UA" sz="2400" b="1" dirty="0" smtClean="0"/>
              <a:t>періоди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996952"/>
            <a:ext cx="4572000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uk-UA" sz="2000" b="1" dirty="0"/>
              <a:t>перший</a:t>
            </a:r>
            <a:r>
              <a:rPr lang="uk-UA" sz="2000" dirty="0"/>
              <a:t> — 20-ті роки XIX </a:t>
            </a:r>
            <a:r>
              <a:rPr lang="uk-UA" sz="2000" dirty="0" smtClean="0"/>
              <a:t>ст.», </a:t>
            </a:r>
            <a:r>
              <a:rPr lang="uk-UA" sz="2000" dirty="0"/>
              <a:t>коли він писав пригодницькі твори в дусі </a:t>
            </a:r>
            <a:endParaRPr lang="uk-UA" sz="2000" dirty="0" smtClean="0"/>
          </a:p>
          <a:p>
            <a:pPr algn="ctr"/>
            <a:r>
              <a:rPr lang="uk-UA" sz="2000" dirty="0" smtClean="0"/>
              <a:t>В</a:t>
            </a:r>
            <a:r>
              <a:rPr lang="uk-UA" sz="2000" dirty="0"/>
              <a:t>. Скотта і Ф. Купера, а також бульварні та готичні романи, які пізніше так і не наважився визнати своїми і не включав до своїх </a:t>
            </a:r>
            <a:r>
              <a:rPr lang="uk-UA" sz="2000" dirty="0" smtClean="0"/>
              <a:t>зібрань.</a:t>
            </a:r>
            <a:endParaRPr lang="ru-RU" sz="20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707904" y="4797152"/>
            <a:ext cx="5248681" cy="13234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другий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30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40-ві роки,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протягом яких він створив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знамениту "Людську комедію",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"Сто пустотливих оповідань", декілька драм.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5528">
            <a:off x="7344463" y="224798"/>
            <a:ext cx="1539552" cy="1539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5" name="Picture 7" descr="ÐÐ°ÑÑÐ¸Ð½ÐºÐ¸ Ð¿Ð¾ Ð·Ð°Ð¿ÑÐ¾ÑÑ Ð Ð´Ðµ ÐÐ°Ð»ÑÐ·Ð°Ðº Ð¿Ð½Ð³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261310">
            <a:off x="266621" y="4704953"/>
            <a:ext cx="1143714" cy="1827584"/>
          </a:xfrm>
          <a:prstGeom prst="rect">
            <a:avLst/>
          </a:prstGeom>
          <a:noFill/>
        </p:spPr>
      </p:pic>
      <p:pic>
        <p:nvPicPr>
          <p:cNvPr id="2057" name="Picture 9" descr="ÐÐ°ÑÑÐ¸Ð½ÐºÐ¸ Ð¿Ð¾ Ð·Ð°Ð¿ÑÐ¾ÑÑ Ð Ð´Ðµ ÐÐ°Ð»ÑÐ·Ð°Ðº Ð¿Ð½Ð³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688" y="5013176"/>
            <a:ext cx="1048172" cy="1647128"/>
          </a:xfrm>
          <a:prstGeom prst="rect">
            <a:avLst/>
          </a:prstGeom>
          <a:noFill/>
        </p:spPr>
      </p:pic>
      <p:pic>
        <p:nvPicPr>
          <p:cNvPr id="2059" name="Picture 11" descr="ÐÐ°ÑÑÐ¸Ð½ÐºÐ¸ Ð¿Ð¾ Ð·Ð°Ð¿ÑÐ¾ÑÑ Ð Ð´Ðµ ÐÐ°Ð»ÑÐ·Ð°Ðº Ð¿Ð½Ð³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08304" y="2348880"/>
            <a:ext cx="1619250" cy="247650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76672"/>
            <a:ext cx="4644008" cy="1224136"/>
          </a:xfrm>
        </p:spPr>
        <p:txBody>
          <a:bodyPr>
            <a:noAutofit/>
          </a:bodyPr>
          <a:lstStyle/>
          <a:p>
            <a:pPr lvl="0"/>
            <a:r>
              <a:rPr lang="uk-UA" sz="3600" b="1" dirty="0">
                <a:solidFill>
                  <a:srgbClr val="002060"/>
                </a:solidFill>
              </a:rPr>
              <a:t>«</a:t>
            </a:r>
            <a:r>
              <a:rPr lang="uk-UA" sz="3600" b="1" dirty="0" err="1">
                <a:solidFill>
                  <a:srgbClr val="002060"/>
                </a:solidFill>
              </a:rPr>
              <a:t>О.де</a:t>
            </a:r>
            <a:r>
              <a:rPr lang="uk-UA" sz="3600" b="1" dirty="0">
                <a:solidFill>
                  <a:srgbClr val="002060"/>
                </a:solidFill>
              </a:rPr>
              <a:t> Бальзак </a:t>
            </a:r>
            <a:r>
              <a:rPr lang="uk-UA" sz="3600" b="1" dirty="0" smtClean="0">
                <a:solidFill>
                  <a:srgbClr val="002060"/>
                </a:solidFill>
              </a:rPr>
              <a:t/>
            </a:r>
            <a:br>
              <a:rPr lang="uk-UA" sz="3600" b="1" dirty="0" smtClean="0">
                <a:solidFill>
                  <a:srgbClr val="002060"/>
                </a:solidFill>
              </a:rPr>
            </a:br>
            <a:r>
              <a:rPr lang="uk-UA" sz="3600" b="1" dirty="0" smtClean="0">
                <a:solidFill>
                  <a:srgbClr val="002060"/>
                </a:solidFill>
              </a:rPr>
              <a:t>і </a:t>
            </a:r>
            <a:r>
              <a:rPr lang="uk-UA" sz="3600" b="1" dirty="0">
                <a:solidFill>
                  <a:srgbClr val="002060"/>
                </a:solidFill>
              </a:rPr>
              <a:t>Україна</a:t>
            </a:r>
            <a:r>
              <a:rPr lang="uk-UA" sz="3600" b="1" dirty="0" smtClean="0">
                <a:solidFill>
                  <a:srgbClr val="002060"/>
                </a:solidFill>
              </a:rPr>
              <a:t>»</a:t>
            </a:r>
            <a:r>
              <a:rPr lang="ru-RU" sz="3600" b="1" dirty="0">
                <a:solidFill>
                  <a:srgbClr val="002060"/>
                </a:solidFill>
              </a:rPr>
              <a:t/>
            </a:r>
            <a:br>
              <a:rPr lang="ru-RU" sz="3600" b="1" dirty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1028" name="Picture 4" descr="ÐÐ°ÑÑÐ¸Ð½ÐºÐ¸ Ð¿Ð¾ Ð·Ð°Ð¿ÑÐ¾ÑÑ Ð Ð´Ðµ ÐÐ°Ð»ÑÐ·Ð°Ðº Ð¿Ð½Ð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500603"/>
            <a:ext cx="6696744" cy="535739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6"/>
            <a:ext cx="3960440" cy="2160240"/>
          </a:xfrm>
        </p:spPr>
        <p:txBody>
          <a:bodyPr>
            <a:normAutofit/>
          </a:bodyPr>
          <a:lstStyle/>
          <a:p>
            <a:r>
              <a:rPr lang="uk-UA" sz="2800" b="1" dirty="0" err="1">
                <a:solidFill>
                  <a:srgbClr val="002060"/>
                </a:solidFill>
              </a:rPr>
              <a:t>Віртуалььна</a:t>
            </a:r>
            <a:r>
              <a:rPr lang="uk-UA" sz="2800" b="1" dirty="0">
                <a:solidFill>
                  <a:srgbClr val="002060"/>
                </a:solidFill>
              </a:rPr>
              <a:t> </a:t>
            </a:r>
            <a:r>
              <a:rPr lang="uk-UA" sz="2800" b="1" dirty="0" err="1">
                <a:solidFill>
                  <a:srgbClr val="002060"/>
                </a:solidFill>
              </a:rPr>
              <a:t>ексурсія</a:t>
            </a:r>
            <a:r>
              <a:rPr lang="uk-UA" sz="2800" b="1" dirty="0">
                <a:solidFill>
                  <a:srgbClr val="002060"/>
                </a:solidFill>
              </a:rPr>
              <a:t>  </a:t>
            </a:r>
            <a:r>
              <a:rPr lang="uk-UA" sz="2800" b="1" dirty="0" smtClean="0">
                <a:solidFill>
                  <a:srgbClr val="002060"/>
                </a:solidFill>
              </a:rPr>
              <a:t/>
            </a:r>
            <a:br>
              <a:rPr lang="uk-UA" sz="2800" b="1" dirty="0" smtClean="0">
                <a:solidFill>
                  <a:srgbClr val="002060"/>
                </a:solidFill>
              </a:rPr>
            </a:br>
            <a:r>
              <a:rPr lang="uk-UA" sz="2800" b="1" dirty="0" smtClean="0">
                <a:solidFill>
                  <a:srgbClr val="002060"/>
                </a:solidFill>
              </a:rPr>
              <a:t>в </a:t>
            </a:r>
            <a:r>
              <a:rPr lang="uk-UA" sz="2800" b="1" dirty="0">
                <a:solidFill>
                  <a:srgbClr val="002060"/>
                </a:solidFill>
              </a:rPr>
              <a:t>паризький дім - музей </a:t>
            </a:r>
            <a:r>
              <a:rPr lang="uk-UA" sz="2800" b="1" dirty="0" smtClean="0">
                <a:solidFill>
                  <a:srgbClr val="002060"/>
                </a:solidFill>
              </a:rPr>
              <a:t/>
            </a:r>
            <a:br>
              <a:rPr lang="uk-UA" sz="2800" b="1" dirty="0" smtClean="0">
                <a:solidFill>
                  <a:srgbClr val="002060"/>
                </a:solidFill>
              </a:rPr>
            </a:br>
            <a:r>
              <a:rPr lang="uk-UA" sz="2800" b="1" dirty="0" smtClean="0">
                <a:solidFill>
                  <a:srgbClr val="002060"/>
                </a:solidFill>
              </a:rPr>
              <a:t>О</a:t>
            </a:r>
            <a:r>
              <a:rPr lang="uk-UA" sz="2800" b="1" dirty="0">
                <a:solidFill>
                  <a:srgbClr val="002060"/>
                </a:solidFill>
              </a:rPr>
              <a:t>. де Бальзака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3598168" cy="1082551"/>
          </a:xfrm>
        </p:spPr>
        <p:txBody>
          <a:bodyPr>
            <a:noAutofit/>
          </a:bodyPr>
          <a:lstStyle/>
          <a:p>
            <a:pPr lvl="0"/>
            <a:r>
              <a:rPr lang="uk-UA" sz="3200" b="1" dirty="0">
                <a:solidFill>
                  <a:srgbClr val="002060"/>
                </a:solidFill>
              </a:rPr>
              <a:t>«Мікрофон</a:t>
            </a:r>
            <a:r>
              <a:rPr lang="uk-UA" sz="3200" b="1" dirty="0" smtClean="0">
                <a:solidFill>
                  <a:srgbClr val="002060"/>
                </a:solidFill>
              </a:rPr>
              <a:t>»</a:t>
            </a:r>
            <a:r>
              <a:rPr lang="ru-RU" sz="3200" b="1" dirty="0">
                <a:solidFill>
                  <a:srgbClr val="002060"/>
                </a:solidFill>
              </a:rPr>
              <a:t/>
            </a:r>
            <a:br>
              <a:rPr lang="ru-RU" sz="3200" b="1" dirty="0">
                <a:solidFill>
                  <a:srgbClr val="002060"/>
                </a:solidFill>
              </a:rPr>
            </a:b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908720"/>
            <a:ext cx="4712568" cy="13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uk-UA" dirty="0">
                <a:solidFill>
                  <a:schemeClr val="tx1"/>
                </a:solidFill>
              </a:rPr>
              <a:t>Які враження справив на вас дім – музей </a:t>
            </a:r>
            <a:endParaRPr lang="uk-UA" dirty="0" smtClean="0">
              <a:solidFill>
                <a:schemeClr val="tx1"/>
              </a:solidFill>
            </a:endParaRPr>
          </a:p>
          <a:p>
            <a:r>
              <a:rPr lang="uk-UA" dirty="0" err="1" smtClean="0">
                <a:solidFill>
                  <a:schemeClr val="tx1"/>
                </a:solidFill>
              </a:rPr>
              <a:t>О.де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Бальзака у Парижі?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4966320" cy="722511"/>
          </a:xfrm>
        </p:spPr>
        <p:txBody>
          <a:bodyPr>
            <a:normAutofit fontScale="90000"/>
          </a:bodyPr>
          <a:lstStyle/>
          <a:p>
            <a:pPr lvl="0"/>
            <a:r>
              <a:rPr lang="uk-UA" dirty="0" smtClean="0">
                <a:solidFill>
                  <a:srgbClr val="002060"/>
                </a:solidFill>
              </a:rPr>
              <a:t/>
            </a:r>
            <a:br>
              <a:rPr lang="uk-UA" dirty="0" smtClean="0">
                <a:solidFill>
                  <a:srgbClr val="002060"/>
                </a:solidFill>
              </a:rPr>
            </a:br>
            <a:r>
              <a:rPr lang="uk-UA" dirty="0" smtClean="0">
                <a:solidFill>
                  <a:srgbClr val="002060"/>
                </a:solidFill>
              </a:rPr>
              <a:t>«</a:t>
            </a:r>
            <a:r>
              <a:rPr lang="uk-UA" dirty="0" err="1">
                <a:solidFill>
                  <a:srgbClr val="002060"/>
                </a:solidFill>
              </a:rPr>
              <a:t>Сенкан</a:t>
            </a:r>
            <a:r>
              <a:rPr lang="uk-UA" dirty="0">
                <a:solidFill>
                  <a:srgbClr val="002060"/>
                </a:solidFill>
              </a:rPr>
              <a:t>»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412776"/>
            <a:ext cx="3776464" cy="1703040"/>
          </a:xfrm>
        </p:spPr>
        <p:txBody>
          <a:bodyPr/>
          <a:lstStyle/>
          <a:p>
            <a:r>
              <a:rPr lang="uk-UA" b="1" dirty="0">
                <a:solidFill>
                  <a:srgbClr val="002060"/>
                </a:solidFill>
              </a:rPr>
              <a:t>Оноре де Бальзак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4578" name="Picture 2" descr="ÐÐ°ÑÑÐ¸Ð½ÐºÐ¸ Ð¿Ð¾ Ð·Ð°Ð¿ÑÐ¾ÑÑ ÐÐ°Ð»ÑÐ·Ð°Ðº ÐÑÐ´ÑÑÐºÐ° ÐºÐ¾Ð¼ÐµÐ´ÑÑ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20888"/>
            <a:ext cx="3225723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4678288" cy="794519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002060"/>
                </a:solidFill>
              </a:rPr>
              <a:t>Домашнє завдання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077072"/>
            <a:ext cx="6400800" cy="256713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l"/>
            <a:r>
              <a:rPr lang="uk-UA" sz="3800" dirty="0">
                <a:solidFill>
                  <a:schemeClr val="tx1"/>
                </a:solidFill>
              </a:rPr>
              <a:t>1. Опрацювати конспект.</a:t>
            </a:r>
            <a:endParaRPr lang="ru-RU" sz="3800" dirty="0">
              <a:solidFill>
                <a:schemeClr val="tx1"/>
              </a:solidFill>
            </a:endParaRPr>
          </a:p>
          <a:p>
            <a:pPr algn="l"/>
            <a:r>
              <a:rPr lang="uk-UA" sz="3800" dirty="0">
                <a:solidFill>
                  <a:schemeClr val="tx1"/>
                </a:solidFill>
              </a:rPr>
              <a:t>2. Індивідуальне завдання. Підготувати презентацію за темою «</a:t>
            </a:r>
            <a:r>
              <a:rPr lang="uk-UA" sz="3800" dirty="0" err="1">
                <a:solidFill>
                  <a:schemeClr val="tx1"/>
                </a:solidFill>
              </a:rPr>
              <a:t>„Людська</a:t>
            </a:r>
            <a:r>
              <a:rPr lang="uk-UA" sz="3800" dirty="0">
                <a:solidFill>
                  <a:schemeClr val="tx1"/>
                </a:solidFill>
              </a:rPr>
              <a:t> комедія": історія написання, художня структура, тематика і проблематика, образи».</a:t>
            </a:r>
            <a:endParaRPr lang="ru-RU" sz="3800" dirty="0">
              <a:solidFill>
                <a:schemeClr val="tx1"/>
              </a:solidFill>
            </a:endParaRPr>
          </a:p>
          <a:p>
            <a:pPr algn="l"/>
            <a:r>
              <a:rPr lang="uk-UA" sz="3800" dirty="0">
                <a:solidFill>
                  <a:schemeClr val="tx1"/>
                </a:solidFill>
              </a:rPr>
              <a:t> </a:t>
            </a:r>
            <a:endParaRPr lang="ru-RU" sz="3800" dirty="0">
              <a:solidFill>
                <a:schemeClr val="tx1"/>
              </a:solidFill>
            </a:endParaRPr>
          </a:p>
          <a:p>
            <a:endParaRPr lang="uk-UA" dirty="0" smtClean="0"/>
          </a:p>
          <a:p>
            <a:endParaRPr lang="ru-RU" dirty="0"/>
          </a:p>
        </p:txBody>
      </p:sp>
      <p:pic>
        <p:nvPicPr>
          <p:cNvPr id="25602" name="Picture 2" descr="ÐÐ°ÑÑÐ¸Ð½ÐºÐ¸ Ð¿Ð¾ Ð·Ð°Ð¿ÑÐ¾ÑÑ ÐÐ°Ð»ÑÐ·Ð°Ðº ÐÑÐ´ÑÑÐºÐ° ÐºÐ¾Ð¼ÐµÐ´ÑÑ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9" y="1124744"/>
            <a:ext cx="2327756" cy="360802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310</Words>
  <Application>Microsoft Office PowerPoint</Application>
  <PresentationFormat>Экран (4:3)</PresentationFormat>
  <Paragraphs>52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Оноре де Бальзак. Основні віхи творчості та особливості світогляду письменника. Бальзак і Україна</vt:lpstr>
      <vt:lpstr>Головні події мого життя – це мої твори  О. де Бальзак. </vt:lpstr>
      <vt:lpstr>Фронтальне опитування</vt:lpstr>
      <vt:lpstr>“Біографічна хмаринка”</vt:lpstr>
      <vt:lpstr>ОЛС “Штрихи до портрета  Оноре де Бальзака “</vt:lpstr>
      <vt:lpstr>«О.де Бальзак  і Україна» </vt:lpstr>
      <vt:lpstr>Віртуалььна ексурсія   в паризький дім - музей  О. де Бальзака</vt:lpstr>
      <vt:lpstr>«Мікрофон» </vt:lpstr>
      <vt:lpstr> «Сенкан» 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Оноре де Бальзак. Основні віхи творчості та особливості світогляду письменника. Бальзак і Україна</dc:title>
  <dc:creator>User</dc:creator>
  <cp:lastModifiedBy>User</cp:lastModifiedBy>
  <cp:revision>13</cp:revision>
  <dcterms:created xsi:type="dcterms:W3CDTF">2019-01-13T10:21:34Z</dcterms:created>
  <dcterms:modified xsi:type="dcterms:W3CDTF">2019-01-13T11:17:42Z</dcterms:modified>
</cp:coreProperties>
</file>