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</p:sldIdLst>
  <p:sldSz cx="9144000" cy="6858000" type="screen4x3"/>
  <p:notesSz cx="6858000" cy="9144000"/>
  <p:embeddedFontLst>
    <p:embeddedFont>
      <p:font typeface="Corsiva" charset="0"/>
      <p:regular r:id="rId26"/>
      <p:bold r:id="rId27"/>
      <p:italic r:id="rId28"/>
      <p:boldItalic r:id="rId29"/>
    </p:embeddedFont>
    <p:embeddedFont>
      <p:font typeface="Calibri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1ECF7BF4-7880-4614-A3D3-BB99BE7C5858}">
  <a:tblStyle styleId="{1ECF7BF4-7880-4614-A3D3-BB99BE7C585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c7e82e92b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c7e82e92b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c7e82e92b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c7e82e92b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post-279854-129828837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0937" y="-428625"/>
            <a:ext cx="1643062" cy="1643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 descr="post-279854-129828837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14312"/>
            <a:ext cx="2357437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 descr="97e6b01896c7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1260000">
            <a:off x="-628650" y="-349250"/>
            <a:ext cx="3330575" cy="268128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ctrTitle"/>
          </p:nvPr>
        </p:nvSpPr>
        <p:spPr>
          <a:xfrm>
            <a:off x="2392299" y="1159002"/>
            <a:ext cx="5832475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2800"/>
              <a:buFont typeface="Corsiva"/>
              <a:buNone/>
            </a:pPr>
            <a:r>
              <a:rPr lang="en-US" sz="2800" b="1" i="0" u="none" dirty="0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РОЗДІЛ </a:t>
            </a:r>
            <a:br>
              <a:rPr lang="en-US" sz="2800" b="1" i="0" u="none" dirty="0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</a:br>
            <a:r>
              <a:rPr lang="en-US" sz="2800" b="1" i="0" u="none" dirty="0" err="1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Психічна</a:t>
            </a:r>
            <a:r>
              <a:rPr lang="en-US" sz="2800" b="1" i="0" u="none" dirty="0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  і  </a:t>
            </a:r>
            <a:r>
              <a:rPr lang="en-US" sz="2800" b="1" i="0" u="none" dirty="0" err="1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духовна</a:t>
            </a:r>
            <a:r>
              <a:rPr lang="en-US" sz="2800" b="1" i="0" u="none" dirty="0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  </a:t>
            </a:r>
            <a:r>
              <a:rPr lang="en-US" sz="2800" b="1" i="0" u="none" dirty="0" err="1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складові</a:t>
            </a:r>
            <a:r>
              <a:rPr lang="en-US" sz="2800" b="1" i="0" u="none" dirty="0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  </a:t>
            </a:r>
            <a:r>
              <a:rPr lang="en-US" sz="2800" b="1" i="0" u="none" dirty="0" err="1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здоров’я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subTitle" idx="1"/>
          </p:nvPr>
        </p:nvSpPr>
        <p:spPr>
          <a:xfrm>
            <a:off x="2286000" y="2000251"/>
            <a:ext cx="6400800" cy="194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0"/>
              <a:buNone/>
            </a:pPr>
            <a:r>
              <a:rPr lang="en-US" sz="7200" b="0" i="1" u="none" dirty="0" err="1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Планування</a:t>
            </a:r>
            <a:r>
              <a:rPr lang="en-US" sz="7200" b="0" i="1" u="none" dirty="0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7200" b="0" i="1" u="none" dirty="0" err="1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часу</a:t>
            </a:r>
            <a:endParaRPr sz="7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8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6000"/>
              <a:buFont typeface="Corsiva"/>
              <a:buNone/>
            </a:pPr>
            <a:r>
              <a:rPr lang="en-US" sz="6000" b="1" i="0" u="none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Мета</a:t>
            </a:r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1"/>
          </p:nvPr>
        </p:nvSpPr>
        <p:spPr>
          <a:xfrm>
            <a:off x="971550" y="1218000"/>
            <a:ext cx="7715100" cy="4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Пояснити: 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CC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- ЩО таке планування часу?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CC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-  Що означає РАЦІОНАЛЬНИЙ розподіл часу?</a:t>
            </a:r>
            <a:endParaRPr/>
          </a:p>
          <a:p>
            <a:pPr marL="342900" lvl="0" indent="-3429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CC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- ДЛЯ ЧОГО планувати свій час?</a:t>
            </a:r>
            <a:endParaRPr/>
          </a:p>
          <a:p>
            <a:pPr marL="342900" lvl="0" indent="-1905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CC"/>
              </a:buClr>
              <a:buSzPts val="2400"/>
              <a:buFont typeface="Noto Sans Symbols"/>
              <a:buNone/>
            </a:pPr>
            <a:endParaRPr sz="24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CC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Показати ЯК можна спланувати свій день</a:t>
            </a:r>
            <a:endParaRPr/>
          </a:p>
          <a:p>
            <a:pPr marL="342900" lvl="0" indent="-1905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CC"/>
              </a:buClr>
              <a:buSzPts val="2400"/>
              <a:buFont typeface="Noto Sans Symbols"/>
              <a:buNone/>
            </a:pPr>
            <a:endParaRPr sz="24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C00CC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Допомогти визначити «крадіїв» часу</a:t>
            </a:r>
            <a:endParaRPr sz="24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Times New Roman"/>
              <a:buChar char="✔"/>
            </a:pPr>
            <a:r>
              <a:rPr lang="en-US" sz="2400" b="1">
                <a:latin typeface="Times New Roman"/>
                <a:ea typeface="Times New Roman"/>
                <a:cs typeface="Times New Roman"/>
                <a:sym typeface="Times New Roman"/>
              </a:rPr>
              <a:t>Дати поради щодо виконання домашніх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1" name="Google Shape;101;p15" descr="5434f88a87d4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2312" y="4714875"/>
            <a:ext cx="1582737" cy="1671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857250" y="428625"/>
            <a:ext cx="7829550" cy="5697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6600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8000" b="1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      </a:t>
            </a:r>
            <a:r>
              <a:rPr lang="en-US" sz="8000" b="1" i="0" u="none" strike="noStrike" cap="none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Час – це </a:t>
            </a:r>
            <a:endParaRPr sz="8000" b="1">
              <a:solidFill>
                <a:srgbClr val="660033"/>
              </a:solidFill>
              <a:latin typeface="Corsiva"/>
              <a:ea typeface="Corsiva"/>
              <a:cs typeface="Corsiva"/>
              <a:sym typeface="Corsiv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660033"/>
              </a:buClr>
              <a:buSzPts val="8000"/>
              <a:buFont typeface="Arial"/>
              <a:buNone/>
            </a:pPr>
            <a:r>
              <a:rPr lang="en-US" sz="8000" b="1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     </a:t>
            </a:r>
            <a:r>
              <a:rPr lang="en-US" sz="8000" b="1" i="0" u="none" strike="noStrike" cap="none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 тканина,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660033"/>
              </a:buClr>
              <a:buSzPts val="8000"/>
              <a:buFont typeface="Arial"/>
              <a:buNone/>
            </a:pPr>
            <a:r>
              <a:rPr lang="en-US" sz="8000" b="1" i="0" u="none" strike="noStrike" cap="none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   з  якої зіткане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660033"/>
              </a:buClr>
              <a:buSzPts val="8000"/>
              <a:buFont typeface="Arial"/>
              <a:buNone/>
            </a:pPr>
            <a:r>
              <a:rPr lang="en-US" sz="8000" b="1" i="0" u="none" strike="noStrike" cap="none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       ЖИТТЯ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2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en-US" sz="6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</a:t>
            </a:r>
            <a:r>
              <a:rPr lang="en-US" sz="6000" b="0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Неможна</a:t>
            </a:r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900112" y="1484312"/>
            <a:ext cx="7559675" cy="437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Noto Sans Symbols"/>
              <a:buChar char="⮚"/>
            </a:pPr>
            <a:r>
              <a:rPr lang="en-US" sz="5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400" b="0" i="0" u="none" strike="noStrike" cap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Зупинити,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006600"/>
              </a:buClr>
              <a:buSzPts val="5400"/>
              <a:buFont typeface="Noto Sans Symbols"/>
              <a:buChar char="⮚"/>
            </a:pPr>
            <a:r>
              <a:rPr lang="en-US" sz="5400" b="0" i="0" u="none" strike="noStrike" cap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Пришвидшити, 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006600"/>
              </a:buClr>
              <a:buSzPts val="5400"/>
              <a:buFont typeface="Noto Sans Symbols"/>
              <a:buChar char="⮚"/>
            </a:pPr>
            <a:r>
              <a:rPr lang="en-US" sz="5400" b="0" i="0" u="none" strike="noStrike" cap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Сповільнити,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006600"/>
              </a:buClr>
              <a:buSzPts val="5400"/>
              <a:buFont typeface="Noto Sans Symbols"/>
              <a:buChar char="⮚"/>
            </a:pPr>
            <a:r>
              <a:rPr lang="en-US" sz="5400" b="0" i="0" u="none" strike="noStrike" cap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Повернути назад!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Times New Roman"/>
              <a:buNone/>
            </a:pPr>
            <a:r>
              <a:rPr lang="en-US" sz="6000" b="0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Пригадайте</a:t>
            </a:r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1"/>
          </p:nvPr>
        </p:nvSpPr>
        <p:spPr>
          <a:xfrm>
            <a:off x="971550" y="1196975"/>
            <a:ext cx="7715250" cy="345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Як часто ви відповідаєте?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0070C0"/>
              </a:buClr>
              <a:buSzPts val="5400"/>
              <a:buFont typeface="Arial"/>
              <a:buChar char="•"/>
            </a:pPr>
            <a:r>
              <a:rPr lang="en-US" sz="5400" b="0" i="0" u="none" strike="noStrike" cap="none">
                <a:solidFill>
                  <a:srgbClr val="0070C0"/>
                </a:solidFill>
                <a:latin typeface="Corsiva"/>
                <a:ea typeface="Corsiva"/>
                <a:cs typeface="Corsiva"/>
                <a:sym typeface="Corsiva"/>
              </a:rPr>
              <a:t>Я забув (забула)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953735"/>
              </a:buClr>
              <a:buSzPts val="5400"/>
              <a:buFont typeface="Arial"/>
              <a:buChar char="•"/>
            </a:pPr>
            <a:r>
              <a:rPr lang="en-US" sz="5400" b="0" i="0" u="none" strike="noStrike" cap="none">
                <a:solidFill>
                  <a:srgbClr val="953735"/>
                </a:solidFill>
                <a:latin typeface="Corsiva"/>
                <a:ea typeface="Corsiva"/>
                <a:cs typeface="Corsiva"/>
                <a:sym typeface="Corsiva"/>
              </a:rPr>
              <a:t>Я не встиг (не встигла)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00B050"/>
              </a:buClr>
              <a:buSzPts val="5400"/>
              <a:buFont typeface="Arial"/>
              <a:buChar char="•"/>
            </a:pPr>
            <a:r>
              <a:rPr lang="en-US" sz="5400" b="0" i="0" u="none" strike="noStrike" cap="none">
                <a:solidFill>
                  <a:srgbClr val="00B050"/>
                </a:solidFill>
                <a:latin typeface="Corsiva"/>
                <a:ea typeface="Corsiva"/>
                <a:cs typeface="Corsiva"/>
                <a:sym typeface="Corsiva"/>
              </a:rPr>
              <a:t>Я не мав часу (не мала часу)</a:t>
            </a:r>
            <a:endParaRPr/>
          </a:p>
          <a:p>
            <a:pPr marL="342900" marR="0" lvl="0" indent="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>
              <a:solidFill>
                <a:srgbClr val="00B050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1835150" y="5411825"/>
            <a:ext cx="6481800" cy="831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4800"/>
              <a:buFont typeface="Times New Roman"/>
              <a:buNone/>
            </a:pPr>
            <a:r>
              <a:rPr lang="en-US" sz="4800" b="0" i="0" u="none" strike="noStrike" cap="non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8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Чому так відбувається?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 час дистанційного навчання</a:t>
            </a:r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Char char="•"/>
            </a:pPr>
            <a:r>
              <a:rPr lang="en-US" sz="6600" b="0" i="0" u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      Дуже важливо</a:t>
            </a:r>
            <a:endParaRPr/>
          </a:p>
          <a:p>
            <a:pPr marL="342900" marR="0" lvl="0" indent="-419100" algn="l" rtl="0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Char char="•"/>
            </a:pPr>
            <a:r>
              <a:rPr lang="en-US" sz="6600" b="0" i="0" u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    </a:t>
            </a:r>
            <a:r>
              <a:rPr lang="en-US" sz="6600" b="0" i="0" u="none">
                <a:solidFill>
                  <a:srgbClr val="FF00FF"/>
                </a:solidFill>
                <a:latin typeface="Corsiva"/>
                <a:ea typeface="Corsiva"/>
                <a:cs typeface="Corsiva"/>
                <a:sym typeface="Corsiva"/>
              </a:rPr>
              <a:t>РАЦІОНАЛЬНО</a:t>
            </a:r>
            <a:r>
              <a:rPr lang="en-US" sz="6600" b="0" i="0" u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endParaRPr/>
          </a:p>
          <a:p>
            <a:pPr marL="342900" marR="0" lvl="0" indent="-419100" algn="l" rtl="0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Char char="•"/>
            </a:pPr>
            <a:r>
              <a:rPr lang="en-US" sz="6600" b="0" i="0" u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   розподіляти свій</a:t>
            </a:r>
            <a:endParaRPr sz="6600" b="0" i="0" u="none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  <a:p>
            <a:pPr marL="342900" marR="0" lvl="0" indent="-419100" algn="l" rtl="0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Char char="•"/>
            </a:pPr>
            <a:r>
              <a:rPr lang="en-US" sz="6600">
                <a:latin typeface="Corsiva"/>
                <a:ea typeface="Corsiva"/>
                <a:cs typeface="Corsiva"/>
                <a:sym typeface="Corsiva"/>
              </a:rPr>
              <a:t>             </a:t>
            </a:r>
            <a:r>
              <a:rPr lang="en-US" sz="6600" b="0" i="0" u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час!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457200" y="333375"/>
            <a:ext cx="8229600" cy="1084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6000"/>
              <a:buFont typeface="Corsiva"/>
              <a:buNone/>
            </a:pPr>
            <a:r>
              <a:rPr lang="en-US" sz="6000" b="0" i="0" u="none">
                <a:solidFill>
                  <a:srgbClr val="FF00FF"/>
                </a:solidFill>
                <a:latin typeface="Corsiva"/>
                <a:ea typeface="Corsiva"/>
                <a:cs typeface="Corsiva"/>
                <a:sym typeface="Corsiva"/>
              </a:rPr>
              <a:t/>
            </a:r>
            <a:br>
              <a:rPr lang="en-US" sz="6000" b="0" i="0" u="none">
                <a:solidFill>
                  <a:srgbClr val="FF00FF"/>
                </a:solidFill>
                <a:latin typeface="Corsiva"/>
                <a:ea typeface="Corsiva"/>
                <a:cs typeface="Corsiva"/>
                <a:sym typeface="Corsiva"/>
              </a:rPr>
            </a:br>
            <a:r>
              <a:rPr lang="en-US" sz="6000" b="0" i="0" u="none">
                <a:solidFill>
                  <a:srgbClr val="FF00FF"/>
                </a:solidFill>
                <a:latin typeface="Corsiva"/>
                <a:ea typeface="Corsiva"/>
                <a:cs typeface="Corsiva"/>
                <a:sym typeface="Corsiva"/>
              </a:rPr>
              <a:t>РАЦІОНАЛЬНО</a:t>
            </a:r>
            <a:r>
              <a:rPr lang="en-US" sz="4400" b="0" i="0" u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br>
              <a:rPr lang="en-US" sz="4400" b="0" i="0" u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</a:br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body" idx="1"/>
          </p:nvPr>
        </p:nvSpPr>
        <p:spPr>
          <a:xfrm>
            <a:off x="476250" y="1773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 </a:t>
            </a:r>
            <a:r>
              <a:rPr lang="en-US" sz="3200" b="1" i="0" u="none">
                <a:solidFill>
                  <a:srgbClr val="3760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 так, щоб НЕ ПЕРЕВТОМЛЮВАТИСЯ,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7609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3760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не наносити ШКОДУ здоров’ю,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7609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3760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але, водночас,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7609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3760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проживати день ЦІКАВО, розвиваючи свої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7609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3760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ЗДІБНОСТІ, ТАЛАНТИ, УМІННЯ і НАВИЧКИ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7609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3760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з КОРИСТЮ для себе і рідних!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001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3735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rgbClr val="9537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Уміння раціонально розподіляти час дозволяє мати </a:t>
            </a:r>
            <a:br>
              <a:rPr lang="en-US" sz="4400" b="0" i="0" u="none">
                <a:solidFill>
                  <a:srgbClr val="9537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400" b="0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КРАЩІ</a:t>
            </a:r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534200" y="2405398"/>
            <a:ext cx="8075700" cy="39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800"/>
              <a:buFont typeface="Arial"/>
              <a:buChar char="•"/>
            </a:pPr>
            <a:r>
              <a:rPr lang="en-US" sz="4800" b="0" i="0" u="none">
                <a:solidFill>
                  <a:srgbClr val="7030A0"/>
                </a:solidFill>
                <a:latin typeface="Corsiva"/>
                <a:ea typeface="Corsiva"/>
                <a:cs typeface="Corsiva"/>
                <a:sym typeface="Corsiva"/>
              </a:rPr>
              <a:t>1. </a:t>
            </a:r>
            <a:r>
              <a:rPr lang="en-US" sz="4700" b="0" i="0" u="none">
                <a:solidFill>
                  <a:srgbClr val="7030A0"/>
                </a:solidFill>
                <a:latin typeface="Corsiva"/>
                <a:ea typeface="Corsiva"/>
                <a:cs typeface="Corsiva"/>
                <a:sym typeface="Corsiva"/>
              </a:rPr>
              <a:t>Успіхи в навчанні і у житті.</a:t>
            </a:r>
            <a:endParaRPr sz="3100"/>
          </a:p>
          <a:p>
            <a:pPr marL="342900" marR="0" lvl="0" indent="-3365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7030A0"/>
              </a:buClr>
              <a:buSzPts val="4700"/>
              <a:buFont typeface="Arial"/>
              <a:buChar char="•"/>
            </a:pPr>
            <a:r>
              <a:rPr lang="en-US" sz="4700" b="0" i="0" u="none">
                <a:solidFill>
                  <a:srgbClr val="7030A0"/>
                </a:solidFill>
                <a:latin typeface="Corsiva"/>
                <a:ea typeface="Corsiva"/>
                <a:cs typeface="Corsiva"/>
                <a:sym typeface="Corsiva"/>
              </a:rPr>
              <a:t>2. Стосунки з рідними і </a:t>
            </a:r>
            <a:endParaRPr sz="4700" b="0" i="0" u="none">
              <a:solidFill>
                <a:srgbClr val="7030A0"/>
              </a:solidFill>
              <a:latin typeface="Corsiva"/>
              <a:ea typeface="Corsiva"/>
              <a:cs typeface="Corsiva"/>
              <a:sym typeface="Corsiva"/>
            </a:endParaRPr>
          </a:p>
          <a:p>
            <a:pPr marL="342900" marR="0" lvl="0" indent="-3365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7030A0"/>
              </a:buClr>
              <a:buSzPts val="4700"/>
              <a:buFont typeface="Arial"/>
              <a:buChar char="•"/>
            </a:pPr>
            <a:r>
              <a:rPr lang="en-US" sz="4700">
                <a:solidFill>
                  <a:srgbClr val="7030A0"/>
                </a:solidFill>
                <a:latin typeface="Corsiva"/>
                <a:ea typeface="Corsiva"/>
                <a:cs typeface="Corsiva"/>
                <a:sym typeface="Corsiva"/>
              </a:rPr>
              <a:t>               </a:t>
            </a:r>
            <a:r>
              <a:rPr lang="en-US" sz="4700" b="0" i="0" u="none">
                <a:solidFill>
                  <a:srgbClr val="7030A0"/>
                </a:solidFill>
                <a:latin typeface="Corsiva"/>
                <a:ea typeface="Corsiva"/>
                <a:cs typeface="Corsiva"/>
                <a:sym typeface="Corsiva"/>
              </a:rPr>
              <a:t>   друзями</a:t>
            </a:r>
            <a:endParaRPr sz="3100"/>
          </a:p>
          <a:p>
            <a:pPr marL="342900" marR="0" lvl="0" indent="-33655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7030A0"/>
              </a:buClr>
              <a:buSzPts val="4700"/>
              <a:buFont typeface="Arial"/>
              <a:buChar char="•"/>
            </a:pPr>
            <a:r>
              <a:rPr lang="en-US" sz="4700" b="0" i="0" u="none">
                <a:solidFill>
                  <a:srgbClr val="7030A0"/>
                </a:solidFill>
                <a:latin typeface="Corsiva"/>
                <a:ea typeface="Corsiva"/>
                <a:cs typeface="Corsiva"/>
                <a:sym typeface="Corsiva"/>
              </a:rPr>
              <a:t>3. Самопочуття і здоров’я</a:t>
            </a:r>
            <a:endParaRPr sz="3100"/>
          </a:p>
          <a:p>
            <a:pPr marL="342900" marR="0" lvl="0" indent="-38100" algn="l" rtl="0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0" i="0" u="none">
              <a:solidFill>
                <a:srgbClr val="7030A0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Планування часу - це</a:t>
            </a:r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Font typeface="Arial"/>
              <a:buChar char="•"/>
            </a:pPr>
            <a:r>
              <a:rPr lang="en-US" sz="6600" b="0" i="0" u="none">
                <a:solidFill>
                  <a:srgbClr val="0070C0"/>
                </a:solidFill>
                <a:latin typeface="Corsiva"/>
                <a:ea typeface="Corsiva"/>
                <a:cs typeface="Corsiva"/>
                <a:sym typeface="Corsiva"/>
              </a:rPr>
              <a:t>Уміння розподілити справи по годинах доби так, щоб </a:t>
            </a:r>
            <a:r>
              <a:rPr lang="en-US" sz="6600" b="0" i="0" u="none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встигнути</a:t>
            </a:r>
            <a:r>
              <a:rPr lang="en-US" sz="6600" b="0" i="0" u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6600" b="0" i="0" u="none">
                <a:solidFill>
                  <a:srgbClr val="002060"/>
                </a:solidFill>
                <a:latin typeface="Corsiva"/>
                <a:ea typeface="Corsiva"/>
                <a:cs typeface="Corsiva"/>
                <a:sym typeface="Corsiva"/>
              </a:rPr>
              <a:t>їх виконати.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Часові проміжки</a:t>
            </a:r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>
            <a:off x="1084262" y="1196975"/>
            <a:ext cx="5545137" cy="51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en-US" sz="2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3-5-10 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років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;</a:t>
            </a:r>
            <a:endParaRPr sz="2800"/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Noto Sans Symbols"/>
              <a:buChar char="✔"/>
            </a:pP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Один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рік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(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календарний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або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навчальний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)</a:t>
            </a:r>
            <a:endParaRPr sz="2800"/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Noto Sans Symbols"/>
              <a:buChar char="✔"/>
            </a:pP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Один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семестр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(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півроку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)</a:t>
            </a:r>
            <a:endParaRPr sz="2800"/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Noto Sans Symbols"/>
              <a:buChar char="✔"/>
            </a:pP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Один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Місяць</a:t>
            </a:r>
            <a:endParaRPr sz="2800"/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Noto Sans Symbols"/>
              <a:buChar char="✔"/>
            </a:pP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Один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Тиждень</a:t>
            </a:r>
            <a:endParaRPr sz="2800"/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Noto Sans Symbols"/>
              <a:buChar char="✔"/>
            </a:pP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Один</a:t>
            </a:r>
            <a:r>
              <a:rPr lang="en-US" sz="2800" b="0" i="0" u="none" dirty="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2800" dirty="0" err="1">
                <a:latin typeface="Corsiva"/>
                <a:ea typeface="Corsiva"/>
                <a:cs typeface="Corsiva"/>
                <a:sym typeface="Corsiva"/>
              </a:rPr>
              <a:t>Д</a:t>
            </a:r>
            <a:r>
              <a:rPr lang="en-US" sz="2800" b="0" i="0" u="none" dirty="0" err="1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ень</a:t>
            </a:r>
            <a:endParaRPr sz="2800"/>
          </a:p>
        </p:txBody>
      </p:sp>
      <p:sp>
        <p:nvSpPr>
          <p:cNvPr id="150" name="Google Shape;150;p23"/>
          <p:cNvSpPr txBox="1"/>
          <p:nvPr/>
        </p:nvSpPr>
        <p:spPr>
          <a:xfrm>
            <a:off x="5492496" y="2382647"/>
            <a:ext cx="3093900" cy="30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Corsiva"/>
              <a:buNone/>
            </a:pPr>
            <a:r>
              <a:rPr lang="en-US" sz="6300" b="0" i="0" u="none" strike="noStrike" cap="none" dirty="0" err="1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Залежно</a:t>
            </a:r>
            <a:r>
              <a:rPr lang="en-US" sz="6300" b="0" i="0" u="none" strike="noStrike" cap="none" dirty="0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Corsiva"/>
              <a:buNone/>
            </a:pPr>
            <a:r>
              <a:rPr lang="en-US" sz="6300" b="0" i="0" u="none" strike="noStrike" cap="none" dirty="0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    </a:t>
            </a:r>
            <a:r>
              <a:rPr lang="en-US" sz="6300" b="0" i="0" u="none" strike="noStrike" cap="none" dirty="0" err="1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від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Corsiva"/>
              <a:buNone/>
            </a:pPr>
            <a:r>
              <a:rPr lang="en-US" sz="6300" b="0" i="0" u="none" strike="noStrike" cap="none" dirty="0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 </a:t>
            </a:r>
            <a:r>
              <a:rPr lang="en-US" sz="6300" b="0" i="0" u="none" strike="noStrike" cap="none" dirty="0" err="1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мети</a:t>
            </a:r>
            <a:r>
              <a:rPr lang="en-US" sz="6300" b="0" i="0" u="none" strike="noStrike" cap="none" dirty="0">
                <a:solidFill>
                  <a:srgbClr val="FF0000"/>
                </a:solidFill>
                <a:latin typeface="Corsiva"/>
                <a:ea typeface="Corsiva"/>
                <a:cs typeface="Corsiva"/>
                <a:sym typeface="Corsiva"/>
              </a:rPr>
              <a:t>!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8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4000"/>
              <a:buFont typeface="Corsiva"/>
              <a:buNone/>
            </a:pPr>
            <a:r>
              <a:rPr lang="en-US" sz="4000" b="1" i="0" u="none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Запам’ятайте!</a:t>
            </a:r>
            <a:endParaRPr/>
          </a:p>
        </p:txBody>
      </p:sp>
      <p:sp>
        <p:nvSpPr>
          <p:cNvPr id="174" name="Google Shape;174;p27"/>
          <p:cNvSpPr txBox="1">
            <a:spLocks noGrp="1"/>
          </p:cNvSpPr>
          <p:nvPr>
            <p:ph type="body" idx="1"/>
          </p:nvPr>
        </p:nvSpPr>
        <p:spPr>
          <a:xfrm>
            <a:off x="571500" y="1143000"/>
            <a:ext cx="8115300" cy="235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-US" sz="24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Розпорядок дня 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правильне чергування праці та відпочинку, достатній сон, раціональне харчування, регулярні прогулянки.</a:t>
            </a:r>
            <a:endParaRPr/>
          </a:p>
        </p:txBody>
      </p:sp>
      <p:pic>
        <p:nvPicPr>
          <p:cNvPr id="175" name="Google Shape;175;p27" descr="C:\WINDOWS\TEMP\FineReader11.00\media\image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0" y="2571750"/>
            <a:ext cx="4786312" cy="356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lang="en-US" sz="4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сновними елементами режиму дня учня є:</a:t>
            </a:r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Noto Sans Symbols"/>
              <a:buChar char="❖"/>
            </a:pPr>
            <a:r>
              <a:rPr lang="en-US" sz="3600" b="0" i="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навчальні заняття  вдома,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Noto Sans Symbols"/>
              <a:buChar char="❖"/>
            </a:pPr>
            <a:r>
              <a:rPr lang="en-US" sz="3600" b="0" i="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активний відпочинок з максимальним перебуванням на свіжому повітрі,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Noto Sans Symbols"/>
              <a:buChar char="❖"/>
            </a:pPr>
            <a:r>
              <a:rPr lang="en-US" sz="3600" b="0" i="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регулярне та корисне харчування,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Noto Sans Symbols"/>
              <a:buChar char="❖"/>
            </a:pPr>
            <a:r>
              <a:rPr lang="en-US" sz="3600" b="0" i="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повноцінний сон,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Noto Sans Symbols"/>
              <a:buChar char="❖"/>
            </a:pPr>
            <a:r>
              <a:rPr lang="en-US" sz="3600" b="0" i="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 на саморозвиток,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Noto Sans Symbols"/>
              <a:buChar char="❖"/>
            </a:pPr>
            <a:r>
              <a:rPr lang="en-US" sz="3600" b="0" i="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молитва і допомога батькам.</a:t>
            </a:r>
            <a:endParaRPr sz="3600" b="0" i="0" u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143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6000"/>
              <a:buFont typeface="Arial"/>
              <a:buNone/>
            </a:pPr>
            <a:r>
              <a:rPr lang="en-US" sz="6000" b="0" i="0" u="none">
                <a:solidFill>
                  <a:srgbClr val="F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Пропоную таку структуру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00FF"/>
              </a:buClr>
              <a:buSzPts val="6000"/>
              <a:buFont typeface="Arial"/>
              <a:buNone/>
            </a:pPr>
            <a:r>
              <a:rPr lang="en-US" sz="6000" b="0" i="0" u="none">
                <a:solidFill>
                  <a:srgbClr val="F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робочого дня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1" name="Google Shape;191;p30"/>
          <p:cNvGraphicFramePr/>
          <p:nvPr/>
        </p:nvGraphicFramePr>
        <p:xfrm>
          <a:off x="1036637" y="593725"/>
          <a:ext cx="6072175" cy="6093030"/>
        </p:xfrm>
        <a:graphic>
          <a:graphicData uri="http://schemas.openxmlformats.org/drawingml/2006/table">
            <a:tbl>
              <a:tblPr>
                <a:noFill/>
                <a:tableStyleId>{1ECF7BF4-7880-4614-A3D3-BB99BE7C5858}</a:tableStyleId>
              </a:tblPr>
              <a:tblGrid>
                <a:gridCol w="2643175"/>
                <a:gridCol w="34290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Вид роботи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07.00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підйом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8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07.00-07.10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заправляння ліжка, склянка теплої води, гігієнічні процедури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07.10-07.25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ранкова гімнастика, склянка теплої води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07.25-08.05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Пробіжка, склянка теплої води, душ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08.05-08.25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Самостійне приготування сніданку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08.25-08.45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Сніданок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08.45-09.30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Підготовка  до он-лайн уроків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09.30-10.00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Он-лайн урок  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10.00-10.30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Перерва, склянка води, кілька вправ 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10.30-11.00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2-й сніданок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15.30. – 16.00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Закінчення уроків, обід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16.00-17.30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Прогулянка, ігри, саморозвиток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6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17.30.—19.00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19.00-19.45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19.45-22.00.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Виконання д/з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Підготовка вечері та вечеря разом із батьками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Вільний час, саморозвиток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87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22.00-07.00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b="0" i="0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сон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92" name="Google Shape;192;p30" descr="c429ee41ba61t"/>
          <p:cNvPicPr preferRelativeResize="0"/>
          <p:nvPr/>
        </p:nvPicPr>
        <p:blipFill rotWithShape="1">
          <a:blip r:embed="rId3">
            <a:alphaModFix/>
          </a:blip>
          <a:srcRect b="4167"/>
          <a:stretch/>
        </p:blipFill>
        <p:spPr>
          <a:xfrm>
            <a:off x="7506499" y="461050"/>
            <a:ext cx="989012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0" descr="270915985f52t"/>
          <p:cNvPicPr preferRelativeResize="0"/>
          <p:nvPr/>
        </p:nvPicPr>
        <p:blipFill rotWithShape="1">
          <a:blip r:embed="rId4">
            <a:alphaModFix/>
          </a:blip>
          <a:srcRect b="5554"/>
          <a:stretch/>
        </p:blipFill>
        <p:spPr>
          <a:xfrm>
            <a:off x="7072324" y="1461175"/>
            <a:ext cx="817562" cy="814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0" descr="post-53751-1221158065тб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08799" y="2780825"/>
            <a:ext cx="1016000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 descr="540bbb08e37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40663" y="1980749"/>
            <a:ext cx="928687" cy="92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0" descr="5d465015f50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40150" y="4222650"/>
            <a:ext cx="1082675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0" descr="852cb4bd7594t"/>
          <p:cNvPicPr preferRelativeResize="0"/>
          <p:nvPr/>
        </p:nvPicPr>
        <p:blipFill rotWithShape="1">
          <a:blip r:embed="rId8">
            <a:alphaModFix/>
          </a:blip>
          <a:srcRect b="4167"/>
          <a:stretch/>
        </p:blipFill>
        <p:spPr>
          <a:xfrm>
            <a:off x="7429500" y="5267325"/>
            <a:ext cx="1143000" cy="1157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 descr="30e440ab3aeat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01000" y="3429000"/>
            <a:ext cx="787400" cy="890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>
            <a:spLocks noGrp="1"/>
          </p:cNvSpPr>
          <p:nvPr>
            <p:ph type="title"/>
          </p:nvPr>
        </p:nvSpPr>
        <p:spPr>
          <a:xfrm>
            <a:off x="714375" y="285750"/>
            <a:ext cx="8229600" cy="72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6600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Ті, хто не вміє планувати свій час:</a:t>
            </a:r>
            <a:endParaRPr/>
          </a:p>
        </p:txBody>
      </p:sp>
      <p:sp>
        <p:nvSpPr>
          <p:cNvPr id="204" name="Google Shape;204;p31"/>
          <p:cNvSpPr txBox="1">
            <a:spLocks noGrp="1"/>
          </p:cNvSpPr>
          <p:nvPr>
            <p:ph type="body" idx="1"/>
          </p:nvPr>
        </p:nvSpPr>
        <p:spPr>
          <a:xfrm>
            <a:off x="857250" y="4643437"/>
            <a:ext cx="7829550" cy="157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запізнюються до школи;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Завжди встигають зробити уроки – і тому краще вчаться;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Знаходять час для допомоги батькам – і за це їх хвалять;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Мають достатньо часу для відпочинку і розваг.</a:t>
            </a:r>
            <a:endParaRPr/>
          </a:p>
        </p:txBody>
      </p:sp>
      <p:sp>
        <p:nvSpPr>
          <p:cNvPr id="205" name="Google Shape;205;p31"/>
          <p:cNvSpPr txBox="1"/>
          <p:nvPr/>
        </p:nvSpPr>
        <p:spPr>
          <a:xfrm>
            <a:off x="428625" y="3857625"/>
            <a:ext cx="8229600" cy="72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4000"/>
              <a:buFont typeface="Times New Roman"/>
              <a:buNone/>
            </a:pPr>
            <a:r>
              <a:rPr lang="en-US" sz="4000" b="1" i="0" u="none" strike="noStrike" cap="none">
                <a:solidFill>
                  <a:srgbClr val="6600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Ті, хто планує свій час:</a:t>
            </a:r>
            <a:endParaRPr/>
          </a:p>
        </p:txBody>
      </p:sp>
      <p:sp>
        <p:nvSpPr>
          <p:cNvPr id="206" name="Google Shape;206;p31"/>
          <p:cNvSpPr txBox="1"/>
          <p:nvPr/>
        </p:nvSpPr>
        <p:spPr>
          <a:xfrm>
            <a:off x="857250" y="1000125"/>
            <a:ext cx="7829550" cy="2786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Часто запізнюються – і через це їх вважають неорганізованими і безвідповідальними;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Марнують свій час на справи, які не дають користі;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встигають зробити уроки – і тому вчаться гірше, ніж могли б;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завжди встигають відпочити – і тому почуваються дуже втомленими;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встигають допомагати батькам – і цим викликають їхнє невдоволення.</a:t>
            </a:r>
            <a:endParaRPr/>
          </a:p>
        </p:txBody>
      </p:sp>
      <p:pic>
        <p:nvPicPr>
          <p:cNvPr id="207" name="Google Shape;207;p31" descr="humor1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9437" y="3643312"/>
            <a:ext cx="1847850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329612" cy="72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6600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Облаштування робочого місця</a:t>
            </a: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body" idx="1"/>
          </p:nvPr>
        </p:nvSpPr>
        <p:spPr>
          <a:xfrm>
            <a:off x="814300" y="1000118"/>
            <a:ext cx="79725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2200"/>
              <a:buFont typeface="Noto Sans Symbols"/>
              <a:buChar char="❖"/>
            </a:pPr>
            <a:r>
              <a:rPr lang="en-US" sz="2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Робочий стіл має стояти так, щоб світло падало або зліва і зпереду для правшів, або праворуч і зпереду для лівшів.</a:t>
            </a:r>
            <a:endParaRPr sz="3400"/>
          </a:p>
          <a:p>
            <a:pPr marL="342900" marR="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None/>
            </a:pPr>
            <a:endParaRPr sz="22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200"/>
              <a:buFont typeface="Noto Sans Symbols"/>
              <a:buChar char="❖"/>
            </a:pPr>
            <a:r>
              <a:rPr lang="en-US" sz="2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Шкільне приладдя </a:t>
            </a:r>
            <a:r>
              <a:rPr lang="en-US" sz="2200" b="1">
                <a:latin typeface="Times New Roman"/>
                <a:ea typeface="Times New Roman"/>
                <a:cs typeface="Times New Roman"/>
                <a:sym typeface="Times New Roman"/>
              </a:rPr>
              <a:t>повинно бути впорядковане</a:t>
            </a:r>
            <a:endParaRPr sz="3400"/>
          </a:p>
        </p:txBody>
      </p:sp>
      <p:pic>
        <p:nvPicPr>
          <p:cNvPr id="214" name="Google Shape;21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888" y="2674693"/>
            <a:ext cx="4144216" cy="3673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9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6600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Виконання домашніх завдань</a:t>
            </a:r>
            <a:endParaRPr/>
          </a:p>
        </p:txBody>
      </p:sp>
      <p:sp>
        <p:nvSpPr>
          <p:cNvPr id="220" name="Google Shape;220;p33"/>
          <p:cNvSpPr txBox="1">
            <a:spLocks noGrp="1"/>
          </p:cNvSpPr>
          <p:nvPr>
            <p:ph type="body" idx="1"/>
          </p:nvPr>
        </p:nvSpPr>
        <p:spPr>
          <a:xfrm>
            <a:off x="785812" y="1214437"/>
            <a:ext cx="7900987" cy="528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Поради </a:t>
            </a:r>
            <a:endParaRPr sz="1800" b="1">
              <a:solidFill>
                <a:srgbClr val="0066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Arial"/>
              <a:buNone/>
            </a:pPr>
            <a:r>
              <a:rPr lang="en-US" sz="21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Найзручніше вчити уроки в окремій кімнаті за робочим столом.</a:t>
            </a:r>
            <a:endParaRPr sz="3700"/>
          </a:p>
          <a:p>
            <a:pPr marL="342900" marR="0" lvl="0" indent="-3746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робочого столу слід прибрати усе зайве.</a:t>
            </a:r>
            <a:endParaRPr sz="3700"/>
          </a:p>
          <a:p>
            <a:pPr marL="342900" marR="0" lvl="0" indent="-3746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Після кожної години занять слід зробити перерву на 15 хвилин.</a:t>
            </a:r>
            <a:endParaRPr sz="3700"/>
          </a:p>
          <a:p>
            <a:pPr marL="342900" marR="0" lvl="0" indent="-34290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Arial"/>
              <a:buNone/>
            </a:pPr>
            <a:r>
              <a:rPr lang="en-US" sz="2300" b="1" i="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 час перерви:</a:t>
            </a:r>
            <a:endParaRPr sz="3700"/>
          </a:p>
          <a:p>
            <a:pPr marL="342900" marR="0" lvl="0" indent="-3746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зміни місце знаходження – вийди з кімнати, пройдися по квартирі чи навколо будинку;</a:t>
            </a:r>
            <a:endParaRPr sz="3700"/>
          </a:p>
          <a:p>
            <a:pPr marL="342900" marR="0" lvl="0" indent="-3746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зміни вид праці – допоможи рідним (вимий тарілки, винеси сміття);</a:t>
            </a:r>
            <a:endParaRPr sz="3700"/>
          </a:p>
          <a:p>
            <a:pPr marL="342900" marR="0" lvl="0" indent="-3746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можеш попоїсти, випити чаю;</a:t>
            </a:r>
            <a:endParaRPr sz="3700"/>
          </a:p>
          <a:p>
            <a:pPr marL="342900" marR="0" lvl="0" indent="-3746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жодному разі не вмикай телевізор! </a:t>
            </a:r>
            <a:endParaRPr sz="3700"/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щоб розслабити втомлену спину і розім’ятися, виконай кілька фізичних вправ</a:t>
            </a: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забувай!</a:t>
            </a:r>
            <a:endParaRPr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7" name="Google Shape;227;p34"/>
          <p:cNvPicPr preferRelativeResize="0"/>
          <p:nvPr/>
        </p:nvPicPr>
        <p:blipFill rotWithShape="1">
          <a:blip r:embed="rId3">
            <a:alphaModFix/>
          </a:blip>
          <a:srcRect l="-4020" r="4019"/>
          <a:stretch/>
        </p:blipFill>
        <p:spPr>
          <a:xfrm>
            <a:off x="2942257" y="1600200"/>
            <a:ext cx="3017145" cy="452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5" descr="C:\WINDOWS\TEMP\FineReader11.00\media\image1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125" y="571500"/>
            <a:ext cx="7358062" cy="5580062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9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4000"/>
              <a:buFont typeface="Corsiva"/>
              <a:buNone/>
            </a:pPr>
            <a:r>
              <a:rPr lang="en-US" sz="4000" b="1" i="0" u="none">
                <a:solidFill>
                  <a:srgbClr val="660033"/>
                </a:solidFill>
                <a:latin typeface="Corsiva"/>
                <a:ea typeface="Corsiva"/>
                <a:cs typeface="Corsiva"/>
                <a:sym typeface="Corsiva"/>
              </a:rPr>
              <a:t>Рекомендації</a:t>
            </a:r>
            <a:endParaRPr/>
          </a:p>
        </p:txBody>
      </p:sp>
      <p:sp>
        <p:nvSpPr>
          <p:cNvPr id="238" name="Google Shape;238;p36"/>
          <p:cNvSpPr txBox="1">
            <a:spLocks noGrp="1"/>
          </p:cNvSpPr>
          <p:nvPr>
            <p:ph type="body" idx="1"/>
          </p:nvPr>
        </p:nvSpPr>
        <p:spPr>
          <a:xfrm>
            <a:off x="928687" y="1643062"/>
            <a:ext cx="7829550" cy="221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Привчи себе прокидатися та вставати кожного дня в один і той же час</a:t>
            </a:r>
            <a:r>
              <a:rPr lang="en-US" sz="2000" b="1">
                <a:latin typeface="Times New Roman"/>
                <a:ea typeface="Times New Roman"/>
                <a:cs typeface="Times New Roman"/>
                <a:sym typeface="Times New Roman"/>
              </a:rPr>
              <a:t>, молися!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Щодня виконуй ранкову зарядку.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Слідкуй за чистотою тіла, волосся, нігтів та порожниною рота.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Намагайся харчуватися в один і той же час.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FF"/>
              </a:buClr>
              <a:buSzPts val="2000"/>
              <a:buFont typeface="Noto Sans Symbols"/>
              <a:buChar char="✔"/>
            </a:pPr>
            <a:r>
              <a:rPr lang="en-US" sz="20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Дотримуйся режиму дня.</a:t>
            </a:r>
            <a:endParaRPr/>
          </a:p>
        </p:txBody>
      </p:sp>
      <p:pic>
        <p:nvPicPr>
          <p:cNvPr id="239" name="Google Shape;239;p36" descr="0c6106eabbf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7437" y="4929187"/>
            <a:ext cx="1500187" cy="150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6" descr="91307b4f8fa3t"/>
          <p:cNvPicPr preferRelativeResize="0"/>
          <p:nvPr/>
        </p:nvPicPr>
        <p:blipFill rotWithShape="1">
          <a:blip r:embed="rId4">
            <a:alphaModFix/>
          </a:blip>
          <a:srcRect r="199" b="5492"/>
          <a:stretch/>
        </p:blipFill>
        <p:spPr>
          <a:xfrm>
            <a:off x="785812" y="357187"/>
            <a:ext cx="1357312" cy="135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6" descr="6ef2c4d023c6t"/>
          <p:cNvPicPr preferRelativeResize="0"/>
          <p:nvPr/>
        </p:nvPicPr>
        <p:blipFill rotWithShape="1">
          <a:blip r:embed="rId5">
            <a:alphaModFix/>
          </a:blip>
          <a:srcRect b="6902"/>
          <a:stretch/>
        </p:blipFill>
        <p:spPr>
          <a:xfrm>
            <a:off x="7429500" y="357187"/>
            <a:ext cx="1309687" cy="1350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6" descr="4bd47120e60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5812" y="3786187"/>
            <a:ext cx="1571625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6" descr="72cea29bd6c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72312" y="3714750"/>
            <a:ext cx="1635125" cy="264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6" descr="b2fc97cbd3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14750" y="3857625"/>
            <a:ext cx="1595437" cy="150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6" descr="852cb4bd7594t"/>
          <p:cNvPicPr preferRelativeResize="0"/>
          <p:nvPr/>
        </p:nvPicPr>
        <p:blipFill rotWithShape="1">
          <a:blip r:embed="rId9">
            <a:alphaModFix/>
          </a:blip>
          <a:srcRect b="4167"/>
          <a:stretch/>
        </p:blipFill>
        <p:spPr>
          <a:xfrm>
            <a:off x="5286375" y="4786312"/>
            <a:ext cx="1574800" cy="1592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Остерігайся “Крадіїв” часу!</a:t>
            </a:r>
            <a:endParaRPr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" name="Google Shape;251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182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★"/>
            </a:pPr>
            <a:r>
              <a:rPr lang="en-US"/>
              <a:t>  - зазирнути на “пару” хвилин в Інстаграм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       -  засісти в гру на смартфоні чи планшеті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      - заговоритися із другом через вайбер</a:t>
            </a:r>
            <a:endParaRPr/>
          </a:p>
        </p:txBody>
      </p:sp>
      <p:sp>
        <p:nvSpPr>
          <p:cNvPr id="252" name="Google Shape;252;p37"/>
          <p:cNvSpPr txBox="1"/>
          <p:nvPr/>
        </p:nvSpPr>
        <p:spPr>
          <a:xfrm>
            <a:off x="1325325" y="3912850"/>
            <a:ext cx="63741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latin typeface="Calibri"/>
                <a:ea typeface="Calibri"/>
                <a:cs typeface="Calibri"/>
                <a:sym typeface="Calibri"/>
              </a:rPr>
              <a:t>Щоб уникнути втрати часу</a:t>
            </a:r>
            <a:endParaRPr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7"/>
          <p:cNvSpPr txBox="1"/>
          <p:nvPr/>
        </p:nvSpPr>
        <p:spPr>
          <a:xfrm>
            <a:off x="1457049" y="4913582"/>
            <a:ext cx="6205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НАСТАВЛЯЙ </a:t>
            </a:r>
            <a:r>
              <a:rPr lang="en-US" sz="48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будильник</a:t>
            </a:r>
            <a:r>
              <a:rPr lang="en-US" sz="4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4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2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6600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Домашнє завдання</a:t>
            </a:r>
            <a:endParaRPr/>
          </a:p>
        </p:txBody>
      </p:sp>
      <p:sp>
        <p:nvSpPr>
          <p:cNvPr id="267" name="Google Shape;267;p39"/>
          <p:cNvSpPr txBox="1">
            <a:spLocks noGrp="1"/>
          </p:cNvSpPr>
          <p:nvPr>
            <p:ph type="body" idx="1"/>
          </p:nvPr>
        </p:nvSpPr>
        <p:spPr>
          <a:xfrm>
            <a:off x="857250" y="1600200"/>
            <a:ext cx="7829550" cy="211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Noto Sans Symbols"/>
              <a:buChar char="✔"/>
            </a:pPr>
            <a:r>
              <a:rPr lang="en-US" sz="3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Спробуй наступного тижня чітко планувати кожний свій день!</a:t>
            </a:r>
            <a:endParaRPr/>
          </a:p>
        </p:txBody>
      </p:sp>
      <p:pic>
        <p:nvPicPr>
          <p:cNvPr id="268" name="Google Shape;268;p39" descr="фон 678"/>
          <p:cNvPicPr preferRelativeResize="0"/>
          <p:nvPr/>
        </p:nvPicPr>
        <p:blipFill rotWithShape="1">
          <a:blip r:embed="rId3">
            <a:alphaModFix/>
          </a:blip>
          <a:srcRect l="15774" t="59374" r="15390"/>
          <a:stretch/>
        </p:blipFill>
        <p:spPr>
          <a:xfrm>
            <a:off x="3000375" y="3571875"/>
            <a:ext cx="3429000" cy="2786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692</Words>
  <PresentationFormat>Экран (4:3)</PresentationFormat>
  <Paragraphs>143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Corsiva</vt:lpstr>
      <vt:lpstr>Calibri</vt:lpstr>
      <vt:lpstr>Times New Roman</vt:lpstr>
      <vt:lpstr>Noto Sans Symbols</vt:lpstr>
      <vt:lpstr>1_Тема Office</vt:lpstr>
      <vt:lpstr>Тема Office</vt:lpstr>
      <vt:lpstr>РОЗДІЛ  Психічна  і  духовна  складові  здоров’я</vt:lpstr>
      <vt:lpstr>Мета</vt:lpstr>
      <vt:lpstr>Слайд 3</vt:lpstr>
      <vt:lpstr>Час Неможна</vt:lpstr>
      <vt:lpstr>Пригадайте</vt:lpstr>
      <vt:lpstr>Під час дистанційного навчання</vt:lpstr>
      <vt:lpstr> РАЦІОНАЛЬНО  </vt:lpstr>
      <vt:lpstr>Уміння раціонально розподіляти час дозволяє мати  КРАЩІ</vt:lpstr>
      <vt:lpstr>Планування часу - це</vt:lpstr>
      <vt:lpstr>Часові проміжки</vt:lpstr>
      <vt:lpstr>Запам’ятайте!</vt:lpstr>
      <vt:lpstr>Основними елементами режиму дня учня є:</vt:lpstr>
      <vt:lpstr>Слайд 13</vt:lpstr>
      <vt:lpstr>Слайд 14</vt:lpstr>
      <vt:lpstr>Ті, хто не вміє планувати свій час:</vt:lpstr>
      <vt:lpstr>Облаштування робочого місця</vt:lpstr>
      <vt:lpstr>Виконання домашніх завдань</vt:lpstr>
      <vt:lpstr>Не забувай!</vt:lpstr>
      <vt:lpstr>Слайд 19</vt:lpstr>
      <vt:lpstr>Рекомендації</vt:lpstr>
      <vt:lpstr>Остерігайся “Крадіїв” часу!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РОЗДІЛ  Психічна  і  духовна  складові  здоров’я</dc:title>
  <cp:lastModifiedBy>Roshko</cp:lastModifiedBy>
  <cp:revision>1</cp:revision>
  <dcterms:modified xsi:type="dcterms:W3CDTF">2022-01-23T11:07:32Z</dcterms:modified>
</cp:coreProperties>
</file>