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2" r:id="rId3"/>
    <p:sldId id="258" r:id="rId4"/>
    <p:sldId id="261" r:id="rId5"/>
    <p:sldId id="263" r:id="rId6"/>
    <p:sldId id="265" r:id="rId7"/>
    <p:sldId id="264" r:id="rId8"/>
    <p:sldId id="257" r:id="rId9"/>
    <p:sldId id="266" r:id="rId10"/>
    <p:sldId id="260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0066FF"/>
    <a:srgbClr val="DDDDDD"/>
    <a:srgbClr val="CC3399"/>
    <a:srgbClr val="FF99F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127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EF071-D7A1-4E6F-B425-F69C907CC49F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B4DD9-DAA3-40A4-B4A1-952D05D879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EF071-D7A1-4E6F-B425-F69C907CC49F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B4DD9-DAA3-40A4-B4A1-952D05D879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EF071-D7A1-4E6F-B425-F69C907CC49F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B4DD9-DAA3-40A4-B4A1-952D05D879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EF071-D7A1-4E6F-B425-F69C907CC49F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B4DD9-DAA3-40A4-B4A1-952D05D879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EF071-D7A1-4E6F-B425-F69C907CC49F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B4DD9-DAA3-40A4-B4A1-952D05D879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EF071-D7A1-4E6F-B425-F69C907CC49F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B4DD9-DAA3-40A4-B4A1-952D05D879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EF071-D7A1-4E6F-B425-F69C907CC49F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B4DD9-DAA3-40A4-B4A1-952D05D879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EF071-D7A1-4E6F-B425-F69C907CC49F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B4DD9-DAA3-40A4-B4A1-952D05D879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EF071-D7A1-4E6F-B425-F69C907CC49F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B4DD9-DAA3-40A4-B4A1-952D05D879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EF071-D7A1-4E6F-B425-F69C907CC49F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B4DD9-DAA3-40A4-B4A1-952D05D879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EF071-D7A1-4E6F-B425-F69C907CC49F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B4DD9-DAA3-40A4-B4A1-952D05D879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EF071-D7A1-4E6F-B425-F69C907CC49F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B4DD9-DAA3-40A4-B4A1-952D05D879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zo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usskiiyazyk.ru/orfografiya/v-kakih-sluchayah-ne-pishetsya-myagkiy-znak-v-slovah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ÐÐ°ÑÑÐ¸Ð½ÐºÐ¸ Ð¿Ð¾ Ð·Ð°Ð¿ÑÐ¾ÑÑ ÐºÑÐ°ÑÐ¸Ð²ÑÐµ ÑÐ°Ð¼ÐºÐ¸ Ð´Ð»Ñ Ð¿ÑÐµÐ·ÐµÐ½ÑÐ°ÑÐ¸Ð¹ ÑÐºÐ°ÑÐ°ÑÑ Ð±ÐµÑÐ¿Ð»Ð°ÑÐ½Ð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39552" y="692696"/>
            <a:ext cx="806489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ПРЕЗЕНТАЦИЯ</a:t>
            </a:r>
          </a:p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Правописание слов с сочетаниями согласных</a:t>
            </a:r>
          </a:p>
          <a:p>
            <a:pPr algn="ctr"/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( Русский язык 5 класс)</a:t>
            </a:r>
            <a:endParaRPr lang="ru-RU" sz="3200" b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827584" y="2564904"/>
            <a:ext cx="7600904" cy="1078379"/>
            <a:chOff x="827584" y="2564904"/>
            <a:chExt cx="7600904" cy="1078379"/>
          </a:xfrm>
        </p:grpSpPr>
        <p:sp>
          <p:nvSpPr>
            <p:cNvPr id="7" name="TextBox 6"/>
            <p:cNvSpPr txBox="1"/>
            <p:nvPr/>
          </p:nvSpPr>
          <p:spPr>
            <a:xfrm>
              <a:off x="827584" y="2564904"/>
              <a:ext cx="857927" cy="64633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ru-RU" sz="3600" b="1" dirty="0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ЧК</a:t>
              </a:r>
              <a:endParaRPr lang="ru-RU" sz="3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907704" y="2996952"/>
              <a:ext cx="881973" cy="646331"/>
            </a:xfrm>
            <a:prstGeom prst="rect">
              <a:avLst/>
            </a:prstGeom>
            <a:solidFill>
              <a:srgbClr val="66FF33"/>
            </a:solidFill>
            <a:ln w="381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ru-RU" sz="36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ЧН</a:t>
              </a:r>
              <a:endPara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059832" y="2708920"/>
              <a:ext cx="881973" cy="646331"/>
            </a:xfrm>
            <a:prstGeom prst="rect">
              <a:avLst/>
            </a:prstGeom>
            <a:solidFill>
              <a:srgbClr val="FF99FF"/>
            </a:solidFill>
            <a:ln w="381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ru-RU" sz="3600" b="1" dirty="0" smtClean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rPr>
                <a:t>НЧ</a:t>
              </a:r>
              <a:endPara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211960" y="2996952"/>
              <a:ext cx="954107" cy="584775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sz="3200" b="1" dirty="0" smtClean="0">
                  <a:solidFill>
                    <a:srgbClr val="CC3399"/>
                  </a:solidFill>
                  <a:latin typeface="Times New Roman" pitchFamily="18" charset="0"/>
                  <a:cs typeface="Times New Roman" pitchFamily="18" charset="0"/>
                </a:rPr>
                <a:t>НЩ</a:t>
              </a:r>
              <a:endParaRPr lang="ru-RU" sz="3200" b="1" dirty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64088" y="2564904"/>
              <a:ext cx="954107" cy="58477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ru-RU" sz="3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ЩН</a:t>
              </a:r>
              <a:endPara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516216" y="2996952"/>
              <a:ext cx="885179" cy="58477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381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ru-RU" sz="32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РЩ</a:t>
              </a:r>
              <a:endPara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668344" y="2636912"/>
              <a:ext cx="760144" cy="584775"/>
            </a:xfrm>
            <a:prstGeom prst="rect">
              <a:avLst/>
            </a:prstGeom>
            <a:solidFill>
              <a:srgbClr val="0066FF"/>
            </a:solidFill>
            <a:ln w="381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ru-RU" sz="3200" b="1" dirty="0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ЧТ</a:t>
              </a:r>
              <a:endParaRPr lang="ru-RU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ÐÐ°ÑÑÐ¸Ð½ÐºÐ¸ Ð¿Ð¾ Ð·Ð°Ð¿ÑÐ¾ÑÑ ÐºÑÐ°ÑÐ¸Ð²ÑÐµ ÑÐ°Ð¼ÐºÐ¸ Ð´Ð»Ñ Ð¿ÑÐµÐ·ÐµÐ½ÑÐ°ÑÐ¸Ð¹ ÑÐºÐ°ÑÐ°ÑÑ Ð±ÐµÑÐ¿Ð»Ð°ÑÐ½Ð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539552" y="548680"/>
            <a:ext cx="799288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Правописание слов с сочетаниями согласных «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чк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чн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нч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нщ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щн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рщ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fontAlgn="base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Несмотря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мягкое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звучание рассмотренных сочетаний согласных, их мягкость на письме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обозначается мягким знаком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Чтобы правильно написать такие слова руководствуемся </a:t>
            </a:r>
            <a:r>
              <a:rPr lang="ru-RU" sz="2800" dirty="0">
                <a:latin typeface="Times New Roman" pitchFamily="18" charset="0"/>
                <a:cs typeface="Times New Roman" pitchFamily="18" charset="0"/>
                <a:hlinkClick r:id="rId3"/>
              </a:rPr>
              <a:t>правилом орфографии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Между согласными в буквосочетаниях 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чт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чк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чн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нч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нщ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щн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рщ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 мягкий знак не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пишется.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ÐÐ°ÑÑÐ¸Ð½ÐºÐ¸ Ð¿Ð¾ Ð·Ð°Ð¿ÑÐ¾ÑÑ ÐºÑÐ°ÑÐ¸Ð²ÑÐµ ÑÐ°Ð¼ÐºÐ¸ Ð´Ð»Ñ Ð¿ÑÐµÐ·ÐµÐ½ÑÐ°ÑÐ¸Ð¹ ÑÐºÐ°ÑÐ°ÑÑ Ð±ÐµÑÐ¿Ð»Ð°ÑÐ½Ð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67544" y="179249"/>
            <a:ext cx="8352928" cy="7602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НАПРИМЕР:</a:t>
            </a:r>
          </a:p>
          <a:p>
            <a:pPr algn="ctr"/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чтение, почта, мачта, мечта, почтение, …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НЧ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– венчик, кончик, ранчо,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пончо,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птенчик, одуванчик,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  утончённый, венчанный, …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ЧН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ночной, сочник, 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срочно, млечный, обычный,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привычный,…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ЧК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- ручка, бочка, девочка, почки, точка, свечка, лычки, саночки, крылечко,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мочка, уздечка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гречка, бричка,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бабочка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удочка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…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РЩ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борщ,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сварщик, уборщик,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прапорщик,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морщина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НЩ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каменщик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сменщик, оконщик, банщик, погонщик,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зеленщик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обманщик, …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ЩН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– мощный, помощник, хищник,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сообщник, овощной,…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42" name="Picture 2" descr="ÐÐ°ÑÑÐ¸Ð½ÐºÐ¸ Ð¿Ð¾ Ð·Ð°Ð¿ÑÐ¾ÑÑ ÐºÐ°ÑÑÐ¸Ð½ÐºÐ¸ Ð²Ð¾ÑÐºÐ»Ð¸ÑÐ°ÑÐµÐ»ÑÐ½ÑÑ Ð·Ð½Ð°ÐºÐ¾Ð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548680"/>
            <a:ext cx="1277888" cy="12778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ÐÐ°ÑÑÐ¸Ð½ÐºÐ¸ Ð¿Ð¾ Ð·Ð°Ð¿ÑÐ¾ÑÑ ÐºÑÐ°ÑÐ¸Ð²ÑÐµ ÑÐ°Ð¼ÐºÐ¸ Ð´Ð»Ñ Ð¿ÑÐµÐ·ÐµÐ½ÑÐ°ÑÐ¸Ð¹ ÑÐºÐ°ÑÐ°ÑÑ Ð±ÐµÑÐ¿Ð»Ð°ÑÐ½Ð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683568" y="764704"/>
            <a:ext cx="4572000" cy="51398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Чк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чн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щн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нщ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Тучный, скучный и мучной,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Мощный, точный и речной,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Кочки, бочки, точки,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Дочки и сыночки,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Есть в словах 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чк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 встречается 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щн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Знаем точно: в тех словах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Мы не пишем мягкий знак,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 сочетании 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чк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Места нет для смельчака.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Мягкий знак не нужен там,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Это сразу ясно нам!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4948161" y="908720"/>
            <a:ext cx="3700774" cy="4977263"/>
            <a:chOff x="4948161" y="908720"/>
            <a:chExt cx="3700774" cy="4977263"/>
          </a:xfrm>
        </p:grpSpPr>
        <p:pic>
          <p:nvPicPr>
            <p:cNvPr id="11266" name="Picture 2" descr="ÐÐ¾ÑÐ¾Ð¶ÐµÐµ Ð¸Ð·Ð¾Ð±ÑÐ°Ð¶ÐµÐ½Ð¸Ðµ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948161" y="908720"/>
              <a:ext cx="3700774" cy="4464496"/>
            </a:xfrm>
            <a:prstGeom prst="rect">
              <a:avLst/>
            </a:prstGeom>
            <a:noFill/>
          </p:spPr>
        </p:pic>
        <p:sp>
          <p:nvSpPr>
            <p:cNvPr id="5" name="TextBox 4"/>
            <p:cNvSpPr txBox="1"/>
            <p:nvPr/>
          </p:nvSpPr>
          <p:spPr>
            <a:xfrm>
              <a:off x="5004048" y="4077072"/>
              <a:ext cx="48282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400" b="1" dirty="0" err="1" smtClean="0">
                  <a:latin typeface="Times New Roman" pitchFamily="18" charset="0"/>
                  <a:cs typeface="Times New Roman" pitchFamily="18" charset="0"/>
                </a:rPr>
                <a:t>ь</a:t>
              </a:r>
              <a:endParaRPr lang="ru-RU" sz="4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300192" y="4797152"/>
              <a:ext cx="45557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b="1" dirty="0" smtClean="0">
                  <a:latin typeface="Times New Roman" pitchFamily="18" charset="0"/>
                  <a:cs typeface="Times New Roman" pitchFamily="18" charset="0"/>
                </a:rPr>
                <a:t>Ь</a:t>
              </a:r>
              <a:endParaRPr lang="ru-RU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652120" y="5085184"/>
              <a:ext cx="3882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Times New Roman" pitchFamily="18" charset="0"/>
                  <a:cs typeface="Times New Roman" pitchFamily="18" charset="0"/>
                </a:rPr>
                <a:t>Ь</a:t>
              </a:r>
              <a:endParaRPr lang="ru-RU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148064" y="4869160"/>
              <a:ext cx="3738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err="1" smtClean="0">
                  <a:latin typeface="Times New Roman" pitchFamily="18" charset="0"/>
                  <a:cs typeface="Times New Roman" pitchFamily="18" charset="0"/>
                </a:rPr>
                <a:t>ь</a:t>
              </a:r>
              <a:endParaRPr lang="ru-RU" sz="28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12160" y="5301208"/>
              <a:ext cx="4010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b="1" dirty="0" err="1" smtClean="0">
                  <a:latin typeface="Times New Roman" pitchFamily="18" charset="0"/>
                  <a:cs typeface="Times New Roman" pitchFamily="18" charset="0"/>
                </a:rPr>
                <a:t>ь</a:t>
              </a:r>
              <a:endParaRPr lang="ru-RU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ÐÐ°ÑÑÐ¸Ð½ÐºÐ¸ Ð¿Ð¾ Ð·Ð°Ð¿ÑÐ¾ÑÑ ÐºÑÐ°ÑÐ¸Ð²ÑÐµ ÑÐ°Ð¼ÐºÐ¸ Ð´Ð»Ñ Ð¿ÑÐµÐ·ÐµÐ½ÑÐ°ÑÐ¸Ð¹ ÑÐºÐ°ÑÐ°ÑÑ Ð±ÐµÑÐ¿Ð»Ð°ÑÐ½Ð¾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611560" y="338754"/>
            <a:ext cx="7488832" cy="631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71415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ЗАГАДКИ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 деревянном домике 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Проживают гномики.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Уж такие добряки –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Раздают всем огоньки. 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Висит груша – 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Нельзя скушать. 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Построили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хлевец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 пятеро овец. 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 носу сидели,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 мир глядели, 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 уши держались. 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Наклонилась над рекой –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Уговор у них такой: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Обменяет ей река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Окунька на червяка. 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63888" y="126876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зеленой хрупкой ножке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   Вырос шарик у дорожки.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   Ветерок прошуршал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   И развеял этот шар.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ÐÐ°ÑÑÐ¸Ð½ÐºÐ¸ Ð¿Ð¾ Ð·Ð°Ð¿ÑÐ¾ÑÑ ÐºÐ°ÑÑÐ¸Ð½ÐºÐ¸ Ð¾Ð´ÑÐ²Ð°Ð½ÑÐ¸ÐºÐ°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056" y="2564904"/>
            <a:ext cx="1855242" cy="1293913"/>
          </a:xfrm>
          <a:prstGeom prst="rect">
            <a:avLst/>
          </a:prstGeom>
          <a:noFill/>
        </p:spPr>
      </p:pic>
      <p:pic>
        <p:nvPicPr>
          <p:cNvPr id="5125" name="Picture 5" descr="ÐÐ°ÑÑÐ¸Ð½ÐºÐ¸ Ð¿Ð¾ Ð·Ð°Ð¿ÑÐ¾ÑÑ ÐºÐ°ÑÑÐ¸Ð½ÐºÐ¸ ÑÐ¿Ð¸ÑÐµÐº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CFF"/>
              </a:clrFrom>
              <a:clrTo>
                <a:srgbClr val="FDFC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940152" y="3501008"/>
            <a:ext cx="1944216" cy="1412775"/>
          </a:xfrm>
          <a:prstGeom prst="rect">
            <a:avLst/>
          </a:prstGeom>
          <a:noFill/>
        </p:spPr>
      </p:pic>
      <p:pic>
        <p:nvPicPr>
          <p:cNvPr id="5127" name="Picture 7" descr="ÐÐ°ÑÑÐ¸Ð½ÐºÐ¸ Ð¿Ð¾ Ð·Ð°Ð¿ÑÐ¾ÑÑ ÐºÐ°ÑÑÐ¸Ð½ÐºÐ¸ ÑÑÐºÐ°Ð²Ð¸ÑÐµÐº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779912" y="3501008"/>
            <a:ext cx="1512168" cy="1609727"/>
          </a:xfrm>
          <a:prstGeom prst="rect">
            <a:avLst/>
          </a:prstGeom>
          <a:noFill/>
        </p:spPr>
      </p:pic>
      <p:pic>
        <p:nvPicPr>
          <p:cNvPr id="5129" name="Picture 9" descr="ÐÐ°ÑÑÐ¸Ð½ÐºÐ¸ Ð¿Ð¾ Ð·Ð°Ð¿ÑÐ¾ÑÑ ÐºÐ°ÑÑÐ¸Ð½ÐºÐ¸ Ð»Ð°Ð¼Ð¿Ð¾ÑÐºÐ¸"/>
          <p:cNvPicPr>
            <a:picLocks noChangeAspect="1" noChangeArrowheads="1"/>
          </p:cNvPicPr>
          <p:nvPr/>
        </p:nvPicPr>
        <p:blipFill>
          <a:blip r:embed="rId6" cstate="print"/>
          <a:srcRect b="1"/>
          <a:stretch>
            <a:fillRect/>
          </a:stretch>
        </p:blipFill>
        <p:spPr bwMode="auto">
          <a:xfrm>
            <a:off x="7236296" y="2204864"/>
            <a:ext cx="1156742" cy="1374976"/>
          </a:xfrm>
          <a:prstGeom prst="rect">
            <a:avLst/>
          </a:prstGeom>
          <a:noFill/>
        </p:spPr>
      </p:pic>
      <p:pic>
        <p:nvPicPr>
          <p:cNvPr id="5131" name="Picture 11" descr="ÐÐ°ÑÑÐ¸Ð½ÐºÐ¸ Ð¿Ð¾ Ð·Ð°Ð¿ÑÐ¾ÑÑ ÐºÐ°ÑÑÐ¸Ð½ÐºÐ¸ ÑÐ´Ð¾ÑÐµÐº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8"/>
          <a:stretch>
            <a:fillRect/>
          </a:stretch>
        </p:blipFill>
        <p:spPr bwMode="auto">
          <a:xfrm>
            <a:off x="3707904" y="5301208"/>
            <a:ext cx="2172870" cy="1008112"/>
          </a:xfrm>
          <a:prstGeom prst="rect">
            <a:avLst/>
          </a:prstGeom>
          <a:noFill/>
        </p:spPr>
      </p:pic>
      <p:pic>
        <p:nvPicPr>
          <p:cNvPr id="5133" name="Picture 13" descr="ÐÐ°ÑÑÐ¸Ð½ÐºÐ¸ Ð¿Ð¾ Ð·Ð°Ð¿ÑÐ¾ÑÑ ÐºÐ°ÑÑÐ¸Ð½ÐºÐ¸ Ð¾ÑÐºÐ¸ ÑÐ¾Ð»Ð½ÐµÑÐ½ÑÐµ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5868144" y="4941168"/>
            <a:ext cx="2450196" cy="119447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ÐÐ°ÑÑÐ¸Ð½ÐºÐ¸ Ð¿Ð¾ Ð·Ð°Ð¿ÑÐ¾ÑÑ ÐºÑÐ°ÑÐ¸Ð²ÑÐµ ÑÐ°Ð¼ÐºÐ¸ Ð´Ð»Ñ Ð¿ÑÐµÐ·ÐµÐ½ÑÐ°ÑÐ¸Ð¹ ÑÐºÐ°ÑÐ°ÑÑ Ð±ÐµÑÐ¿Ð»Ð°ÑÐ½Ð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074" name="AutoShape 2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0" name="Picture 8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836712"/>
            <a:ext cx="2592288" cy="259228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67544" y="404665"/>
            <a:ext cx="662473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Замени одним словом</a:t>
            </a:r>
          </a:p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стена из кирпича –</a:t>
            </a:r>
          </a:p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компот из клубники –</a:t>
            </a:r>
          </a:p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каша из гречки –</a:t>
            </a:r>
          </a:p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салат из овощей –</a:t>
            </a:r>
          </a:p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суп из молока –</a:t>
            </a:r>
          </a:p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варенье из черники –</a:t>
            </a:r>
          </a:p>
          <a:p>
            <a:pPr algn="ctr"/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2" name="AutoShape 10" descr="ÐÐ°ÑÑÐ¸Ð½ÐºÐ¸ Ð¿Ð¾ Ð·Ð°Ð¿ÑÐ¾ÑÑ ÐºÐ°ÑÑÐ¸Ð½ÐºÐ¸ ÐºÐ¸ÑÐ¿Ð¸ÑÐ½Ð¾Ð¹ ÑÑÐµÐ½Ñ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4" name="Picture 12" descr="ÐÐ°ÑÑÐ¸Ð½ÐºÐ¸ Ð¿Ð¾ Ð·Ð°Ð¿ÑÐ¾ÑÑ ÐºÐ°ÑÑÐ¸Ð½ÐºÐ¸ ÑÑÐ°ÐºÐ°Ð½ ÐºÐ»ÑÐ±Ð½Ð¸ÑÐ½Ð¾Ð³Ð¾ ÐºÐ¾Ð¼Ð¿Ð¾ÑÐ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005064"/>
            <a:ext cx="1544960" cy="219605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086" name="AutoShape 14" descr="ÐÐ°ÑÑÐ¸Ð½ÐºÐ¸ Ð¿Ð¾ Ð·Ð°Ð¿ÑÐ¾ÑÑ ÐºÐ°ÑÑÐ¸Ð½ÐºÐ¸ ÐºÐ¸ÑÐ¿Ð¸ÑÐ½Ð¾Ð¹ ÑÑÐµÐ½Ñ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8" name="AutoShape 16" descr="ÐÐ°ÑÑÐ¸Ð½ÐºÐ¸ Ð¿Ð¾ Ð·Ð°Ð¿ÑÐ¾ÑÑ ÐºÐ°ÑÑÐ¸Ð½ÐºÐ¸ ÐºÐ¸ÑÐ¿Ð¸ÑÐ½Ð¾Ð¹ ÑÑÐµÐ½Ñ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90" name="AutoShape 18" descr="ÐÐ°ÑÑÐ¸Ð½ÐºÐ¸ Ð¿Ð¾ Ð·Ð°Ð¿ÑÐ¾ÑÑ ÐºÐ°ÑÑÐ¸Ð½ÐºÐ¸ ÐºÐ¸ÑÐ¿Ð¸ÑÐ½Ð¾Ð¹ ÑÑÐµÐ½Ñ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92" name="AutoShape 20" descr="ÐÐ°ÑÑÐ¸Ð½ÐºÐ¸ Ð¿Ð¾ Ð·Ð°Ð¿ÑÐ¾ÑÑ ÐºÐ°ÑÑÐ¸Ð½ÐºÐ¸ ÐºÐ¸ÑÐ¿Ð¸ÑÐ½Ð¾Ð¹ ÑÑÐµÐ½Ñ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94" name="Picture 22" descr="ÐÐ°ÑÑÐ¸Ð½ÐºÐ¸ Ð¿Ð¾ Ð·Ð°Ð¿ÑÐ¾ÑÑ ÐºÐ°ÑÑÐ¸Ð½ÐºÐ¸ ÐºÐ¸ÑÐ¿Ð¸ÑÐ½Ð¾Ð¹ ÑÑÐµÐ½Ñ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4077072"/>
            <a:ext cx="1616249" cy="21549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096" name="Picture 24" descr="ÐÐ°ÑÑÐ¸Ð½ÐºÐ¸ Ð¿Ð¾ Ð·Ð°Ð¿ÑÐ¾ÑÑ ÐºÐ°ÑÑÐ¸Ð½ÐºÐ¸ Ð¼Ð¾Ð»Ð¾ÑÐ½ÑÐ¹ ÑÑÐ¿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11760" y="4005064"/>
            <a:ext cx="1800200" cy="102912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098" name="Picture 26" descr="ÐÐ°ÑÑÐ¸Ð½ÐºÐ¸ Ð¿Ð¾ Ð·Ð°Ð¿ÑÐ¾ÑÑ ÐºÐ°ÑÑÐ¸Ð½ÐºÐ¸ Ð³ÑÐµÑÐ½ÐµÐ²Ð¾Ð¹ ÐºÐ°ÑÐ¸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83768" y="5157192"/>
            <a:ext cx="1944216" cy="1061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02" name="Picture 30" descr="ÐÐ°ÑÑÐ¸Ð½ÐºÐ¸ Ð¿Ð¾ Ð·Ð°Ð¿ÑÐ¾ÑÑ ÐºÐ°ÑÑÐ¸Ð½ÐºÐ¸ ÑÐ°Ð»Ð°ÑÐ° Ð¸Ð· Ð¾Ð²Ð¾ÑÐµÐ¹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6016" y="5085184"/>
            <a:ext cx="1843405" cy="11521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04" name="Picture 32" descr="ÐÐ°ÑÑÐ¸Ð½ÐºÐ¸ Ð¿Ð¾ Ð·Ð°Ð¿ÑÐ¾ÑÑ ÐºÐ°ÑÑÐ¸Ð½ÐºÐ¸ Ð²Ð°ÑÐµÐ½ÑÐµ Ð¸Ð· ÑÐµÑÐ½Ð¸ÐºÐ¸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7984" y="3789040"/>
            <a:ext cx="2016224" cy="1141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ÐÐ°ÑÑÐ¸Ð½ÐºÐ¸ Ð¿Ð¾ Ð·Ð°Ð¿ÑÐ¾ÑÑ ÐºÑÐ°ÑÐ¸Ð²ÑÐµ ÑÐ°Ð¼ÐºÐ¸ Ð´Ð»Ñ Ð¿ÑÐµÐ·ÐµÐ½ÑÐ°ÑÐ¸Ð¹ ÑÐºÐ°ÑÐ°ÑÑ Ð±ÐµÑÐ¿Ð»Ð°ÑÐ½Ð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83568" y="476672"/>
            <a:ext cx="7704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Пословицы</a:t>
            </a:r>
          </a:p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Прочитай, исправь ошибки, запиши пословицы под диктовку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Какова яблонька, таковы 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яблочьки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Ласточка день начинает, соловей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коньчает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Зимний ветер морозу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помощьник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 descr="ÐÐ°ÑÑÐ¸Ð½ÐºÐ¸ Ð¿Ð¾ Ð·Ð°Ð¿ÑÐ¾ÑÑ ÐºÐ°ÑÑÐ¸Ð½ÐºÐ¸ ÑÐ±Ð»Ð¾Ð½Ð¸ Ñ ÑÐ±Ð»Ð¾ÐºÐ°Ð¼Ð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284984"/>
            <a:ext cx="7776864" cy="28700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ÐÐ°ÑÑÐ¸Ð½ÐºÐ¸ Ð¿Ð¾ Ð·Ð°Ð¿ÑÐ¾ÑÑ ÐºÑÐ°ÑÐ¸Ð²ÑÐµ ÑÐ°Ð¼ÐºÐ¸ Ð´Ð»Ñ Ð¿ÑÐµÐ·ÐµÐ½ÑÐ°ÑÐ¸Ð¹ ÑÐºÐ°ÑÐ°ÑÑ Ð±ÐµÑÐ¿Ð»Ð°ÑÐ½Ð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23528" y="0"/>
            <a:ext cx="8424936" cy="65248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 Neue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Очень часто </a:t>
            </a:r>
            <a:r>
              <a:rPr lang="ru-RU" sz="2400" b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сло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ва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конечно, нарочно, скучно…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люди произносят с 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чн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хотя правильное произношение этих слов с 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шн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Сейчас мы с вами потренируемся правильно произносить эти слова на примере одного стихотворения.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Я, коне</a:t>
            </a: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чн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о, не наро</a:t>
            </a: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чн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Затолкал кота в буфет.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И, коне</a:t>
            </a: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чн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о, не наро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чн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Съел я килограмм конфет.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И, коне</a:t>
            </a: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чн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о, не наро</a:t>
            </a: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чн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          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Вазу мамину разбил.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 уж вовсе не наро</a:t>
            </a: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чн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             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 ковёр кисель пролил…                            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Просто было очень ску</a:t>
            </a: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чн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о…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Но теперь- то я послушный!</a:t>
            </a: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15816" y="-218151"/>
            <a:ext cx="39421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Стрелка вниз 5"/>
          <p:cNvSpPr/>
          <p:nvPr/>
        </p:nvSpPr>
        <p:spPr>
          <a:xfrm>
            <a:off x="6444208" y="3717032"/>
            <a:ext cx="700656" cy="10801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1" name="Группа 20"/>
          <p:cNvGrpSpPr/>
          <p:nvPr/>
        </p:nvGrpSpPr>
        <p:grpSpPr>
          <a:xfrm>
            <a:off x="6012160" y="2492896"/>
            <a:ext cx="1440160" cy="1440160"/>
            <a:chOff x="6012160" y="2132856"/>
            <a:chExt cx="1440160" cy="1440160"/>
          </a:xfrm>
        </p:grpSpPr>
        <p:sp>
          <p:nvSpPr>
            <p:cNvPr id="5" name="TextBox 4"/>
            <p:cNvSpPr txBox="1"/>
            <p:nvPr/>
          </p:nvSpPr>
          <p:spPr>
            <a:xfrm>
              <a:off x="6156176" y="2492896"/>
              <a:ext cx="110947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b="1" dirty="0" smtClean="0">
                  <a:latin typeface="Times New Roman" pitchFamily="18" charset="0"/>
                  <a:cs typeface="Times New Roman" pitchFamily="18" charset="0"/>
                </a:rPr>
                <a:t>ЧН</a:t>
              </a:r>
              <a:endParaRPr lang="ru-RU" sz="4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Двойные круглые скобки 9"/>
            <p:cNvSpPr/>
            <p:nvPr/>
          </p:nvSpPr>
          <p:spPr>
            <a:xfrm>
              <a:off x="6156176" y="2276872"/>
              <a:ext cx="1224136" cy="1058416"/>
            </a:xfrm>
            <a:prstGeom prst="bracketPair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6012160" y="2132856"/>
              <a:ext cx="1440160" cy="129614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flipH="1">
              <a:off x="6156176" y="2132856"/>
              <a:ext cx="1080120" cy="144016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5940152" y="4797152"/>
            <a:ext cx="1656184" cy="1058416"/>
            <a:chOff x="6012160" y="4797152"/>
            <a:chExt cx="1656184" cy="1058416"/>
          </a:xfrm>
        </p:grpSpPr>
        <p:sp>
          <p:nvSpPr>
            <p:cNvPr id="15" name="TextBox 14"/>
            <p:cNvSpPr txBox="1"/>
            <p:nvPr/>
          </p:nvSpPr>
          <p:spPr>
            <a:xfrm>
              <a:off x="6228184" y="5013176"/>
              <a:ext cx="13681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 smtClean="0">
                  <a:latin typeface="Times New Roman" pitchFamily="18" charset="0"/>
                  <a:cs typeface="Times New Roman" pitchFamily="18" charset="0"/>
                </a:rPr>
                <a:t>ШН</a:t>
              </a:r>
              <a:endParaRPr lang="ru-RU" sz="4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Двойные круглые скобки 15"/>
            <p:cNvSpPr/>
            <p:nvPr/>
          </p:nvSpPr>
          <p:spPr>
            <a:xfrm>
              <a:off x="6012160" y="4797152"/>
              <a:ext cx="1656184" cy="1058416"/>
            </a:xfrm>
            <a:prstGeom prst="bracketPair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ÐÐ°ÑÑÐ¸Ð½ÐºÐ¸ Ð¿Ð¾ Ð·Ð°Ð¿ÑÐ¾ÑÑ ÐºÑÐ°ÑÐ¸Ð²ÑÐµ ÑÐ°Ð¼ÐºÐ¸ Ð´Ð»Ñ Ð¿ÑÐµÐ·ÐµÐ½ÑÐ°ÑÐ¸Ð¹ ÑÐºÐ°ÑÐ°ÑÑ Ð±ÐµÑÐ¿Ð»Ð°ÑÐ½Ð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098" name="Picture 2" descr="ÐÐ°ÑÑÐ¸Ð½ÐºÐ¸ Ð¿Ð¾ Ð·Ð°Ð¿ÑÐ¾ÑÑ ÐºÐ°ÑÑÐ¸Ð½ÐºÐ¸ ÑÐºÐ²Ð¾ÑÐµÑÐ½Ð¸ÐºÐ°"/>
          <p:cNvPicPr>
            <a:picLocks noChangeAspect="1" noChangeArrowheads="1"/>
          </p:cNvPicPr>
          <p:nvPr/>
        </p:nvPicPr>
        <p:blipFill>
          <a:blip r:embed="rId3" cstate="print"/>
          <a:srcRect b="15"/>
          <a:stretch>
            <a:fillRect/>
          </a:stretch>
        </p:blipFill>
        <p:spPr bwMode="auto">
          <a:xfrm>
            <a:off x="755576" y="692696"/>
            <a:ext cx="2952328" cy="225086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100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692696"/>
            <a:ext cx="2876574" cy="21602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grpSp>
        <p:nvGrpSpPr>
          <p:cNvPr id="23" name="Группа 22"/>
          <p:cNvGrpSpPr/>
          <p:nvPr/>
        </p:nvGrpSpPr>
        <p:grpSpPr>
          <a:xfrm>
            <a:off x="1043608" y="3068960"/>
            <a:ext cx="2641877" cy="1150387"/>
            <a:chOff x="4499992" y="1124744"/>
            <a:chExt cx="2641877" cy="1150387"/>
          </a:xfrm>
        </p:grpSpPr>
        <p:sp>
          <p:nvSpPr>
            <p:cNvPr id="5" name="TextBox 4"/>
            <p:cNvSpPr txBox="1"/>
            <p:nvPr/>
          </p:nvSpPr>
          <p:spPr>
            <a:xfrm>
              <a:off x="4499992" y="1628800"/>
              <a:ext cx="26418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>
                  <a:latin typeface="Times New Roman" pitchFamily="18" charset="0"/>
                  <a:cs typeface="Times New Roman" pitchFamily="18" charset="0"/>
                </a:rPr>
                <a:t>скворе</a:t>
              </a:r>
              <a:r>
                <a:rPr lang="ru-RU" sz="36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чн</a:t>
              </a:r>
              <a:r>
                <a:rPr lang="ru-RU" sz="3600" b="1" dirty="0" smtClean="0">
                  <a:latin typeface="Times New Roman" pitchFamily="18" charset="0"/>
                  <a:cs typeface="Times New Roman" pitchFamily="18" charset="0"/>
                </a:rPr>
                <a:t>ик</a:t>
              </a:r>
              <a:endParaRPr lang="ru-RU" sz="3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7" name="Группа 16"/>
            <p:cNvGrpSpPr/>
            <p:nvPr/>
          </p:nvGrpSpPr>
          <p:grpSpPr>
            <a:xfrm>
              <a:off x="5652120" y="1124744"/>
              <a:ext cx="1008111" cy="720080"/>
              <a:chOff x="5436096" y="1052736"/>
              <a:chExt cx="1008111" cy="720080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5436096" y="1052736"/>
                <a:ext cx="912429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4000" b="1" dirty="0" err="1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шн</a:t>
                </a:r>
                <a:endParaRPr lang="ru-RU" sz="40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" name="Левая круглая скобка 8"/>
              <p:cNvSpPr/>
              <p:nvPr/>
            </p:nvSpPr>
            <p:spPr>
              <a:xfrm>
                <a:off x="5436096" y="1124744"/>
                <a:ext cx="73152" cy="626368"/>
              </a:xfrm>
              <a:prstGeom prst="leftBracket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равая круглая скобка 15"/>
              <p:cNvSpPr/>
              <p:nvPr/>
            </p:nvSpPr>
            <p:spPr>
              <a:xfrm rot="10800000" flipH="1">
                <a:off x="6300192" y="1124744"/>
                <a:ext cx="144015" cy="648072"/>
              </a:xfrm>
              <a:prstGeom prst="rightBracket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24" name="Группа 23"/>
          <p:cNvGrpSpPr/>
          <p:nvPr/>
        </p:nvGrpSpPr>
        <p:grpSpPr>
          <a:xfrm>
            <a:off x="5652120" y="2996952"/>
            <a:ext cx="1989647" cy="1222395"/>
            <a:chOff x="5724128" y="2636912"/>
            <a:chExt cx="1989647" cy="1222395"/>
          </a:xfrm>
        </p:grpSpPr>
        <p:sp>
          <p:nvSpPr>
            <p:cNvPr id="18" name="TextBox 17"/>
            <p:cNvSpPr txBox="1"/>
            <p:nvPr/>
          </p:nvSpPr>
          <p:spPr>
            <a:xfrm>
              <a:off x="5724128" y="3212976"/>
              <a:ext cx="198964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600" b="1" dirty="0" smtClean="0">
                  <a:latin typeface="Times New Roman" pitchFamily="18" charset="0"/>
                  <a:cs typeface="Times New Roman" pitchFamily="18" charset="0"/>
                </a:rPr>
                <a:t>яи</a:t>
              </a:r>
              <a:r>
                <a:rPr lang="ru-RU" sz="36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чн</a:t>
              </a:r>
              <a:r>
                <a:rPr lang="ru-RU" sz="3600" b="1" dirty="0" smtClean="0">
                  <a:latin typeface="Times New Roman" pitchFamily="18" charset="0"/>
                  <a:cs typeface="Times New Roman" pitchFamily="18" charset="0"/>
                </a:rPr>
                <a:t>ица</a:t>
              </a:r>
              <a:endParaRPr lang="ru-RU" sz="3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9" name="Группа 18"/>
            <p:cNvGrpSpPr/>
            <p:nvPr/>
          </p:nvGrpSpPr>
          <p:grpSpPr>
            <a:xfrm>
              <a:off x="6084168" y="2636912"/>
              <a:ext cx="1008111" cy="711696"/>
              <a:chOff x="5436096" y="1124744"/>
              <a:chExt cx="1008111" cy="711696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5508104" y="1124744"/>
                <a:ext cx="912429" cy="7116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4000" b="1" dirty="0" err="1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шн</a:t>
                </a:r>
                <a:endParaRPr lang="ru-RU" sz="40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1" name="Левая круглая скобка 20"/>
              <p:cNvSpPr/>
              <p:nvPr/>
            </p:nvSpPr>
            <p:spPr>
              <a:xfrm>
                <a:off x="5436096" y="1124744"/>
                <a:ext cx="73152" cy="626368"/>
              </a:xfrm>
              <a:prstGeom prst="leftBracket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Правая круглая скобка 21"/>
              <p:cNvSpPr/>
              <p:nvPr/>
            </p:nvSpPr>
            <p:spPr>
              <a:xfrm rot="10800000" flipH="1">
                <a:off x="6300192" y="1124744"/>
                <a:ext cx="144015" cy="648072"/>
              </a:xfrm>
              <a:prstGeom prst="rightBracket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25" name="TextBox 24"/>
          <p:cNvSpPr txBox="1"/>
          <p:nvPr/>
        </p:nvSpPr>
        <p:spPr>
          <a:xfrm>
            <a:off x="539552" y="4653136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Правильно произноси и записывай эти слова.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Составь с ними вопросительные и побудительные предложения.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ÐÐ°ÑÑÐ¸Ð½ÐºÐ¸ Ð¿Ð¾ Ð·Ð°Ð¿ÑÐ¾ÑÑ ÐºÑÐ°ÑÐ¸Ð²ÑÐµ ÑÐ°Ð¼ÐºÐ¸ Ð´Ð»Ñ Ð¿ÑÐµÐ·ÐµÐ½ÑÐ°ÑÐ¸Ð¹ ÑÐºÐ°ÑÐ°ÑÑ Ð±ÐµÑÐ¿Ð»Ð°ÑÐ½Ð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67544" y="692696"/>
            <a:ext cx="81369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Ещё раз о правописании сочетаний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ЧК, ЧН, РЩ,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ЩН,…</a:t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Не сложно понять, что ЧК и ЧН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Без мягкого знака писать надо всем.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 и Щ, Щ и Н — здесь не ждите перемен.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Мягкий знак тут не гостит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 от этого грустит.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95736" y="4221088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Мо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щн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ый каме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нщ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ик зимой</a:t>
            </a:r>
            <a:br>
              <a:rPr lang="ru-RU" sz="24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Ня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нч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ил до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чк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у в час но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чн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ой:</a:t>
            </a:r>
            <a:br>
              <a:rPr lang="ru-RU" sz="24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«Спи, дочуро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чк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а, в тиши,</a:t>
            </a:r>
            <a:br>
              <a:rPr lang="ru-RU" sz="24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Мягкий знак тут не пиши»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ÐÐ°ÑÑÐ¸Ð½ÐºÐ¸ Ð¿Ð¾ Ð·Ð°Ð¿ÑÐ¾ÑÑ ÐºÐ°ÑÑÐ¸Ð½ÐºÐ¸ Ð·Ð½Ð°Ð¹ÐºÐ¸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4" b="115"/>
          <a:stretch>
            <a:fillRect/>
          </a:stretch>
        </p:blipFill>
        <p:spPr bwMode="auto">
          <a:xfrm>
            <a:off x="6156176" y="2636912"/>
            <a:ext cx="2314228" cy="3672408"/>
          </a:xfrm>
          <a:prstGeom prst="rect">
            <a:avLst/>
          </a:prstGeom>
          <a:noFill/>
        </p:spPr>
      </p:pic>
      <p:grpSp>
        <p:nvGrpSpPr>
          <p:cNvPr id="15" name="Группа 14"/>
          <p:cNvGrpSpPr/>
          <p:nvPr/>
        </p:nvGrpSpPr>
        <p:grpSpPr>
          <a:xfrm>
            <a:off x="683568" y="2132856"/>
            <a:ext cx="7816928" cy="2230507"/>
            <a:chOff x="683568" y="2132856"/>
            <a:chExt cx="7816928" cy="2230507"/>
          </a:xfrm>
        </p:grpSpPr>
        <p:sp>
          <p:nvSpPr>
            <p:cNvPr id="8" name="TextBox 7"/>
            <p:cNvSpPr txBox="1"/>
            <p:nvPr/>
          </p:nvSpPr>
          <p:spPr>
            <a:xfrm>
              <a:off x="683568" y="3717032"/>
              <a:ext cx="857927" cy="64633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ru-RU" sz="3600" b="1" dirty="0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ЧК</a:t>
              </a:r>
              <a:endParaRPr lang="ru-RU" sz="3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691680" y="3284984"/>
              <a:ext cx="881973" cy="646331"/>
            </a:xfrm>
            <a:prstGeom prst="rect">
              <a:avLst/>
            </a:prstGeom>
            <a:solidFill>
              <a:srgbClr val="66FF33"/>
            </a:solidFill>
            <a:ln w="381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ru-RU" sz="36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ЧН</a:t>
              </a:r>
              <a:endPara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43808" y="3140968"/>
              <a:ext cx="881973" cy="646331"/>
            </a:xfrm>
            <a:prstGeom prst="rect">
              <a:avLst/>
            </a:prstGeom>
            <a:solidFill>
              <a:srgbClr val="FF99FF"/>
            </a:solidFill>
            <a:ln w="381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ru-RU" sz="3600" b="1" dirty="0" smtClean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rPr>
                <a:t>НЧ</a:t>
              </a:r>
              <a:endPara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995936" y="2924944"/>
              <a:ext cx="954107" cy="584775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sz="3200" b="1" dirty="0" smtClean="0">
                  <a:solidFill>
                    <a:srgbClr val="CC3399"/>
                  </a:solidFill>
                  <a:latin typeface="Times New Roman" pitchFamily="18" charset="0"/>
                  <a:cs typeface="Times New Roman" pitchFamily="18" charset="0"/>
                </a:rPr>
                <a:t>НЩ</a:t>
              </a:r>
              <a:endParaRPr lang="ru-RU" sz="3200" b="1" dirty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220072" y="2636912"/>
              <a:ext cx="954107" cy="58477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ru-RU" sz="3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ЩН</a:t>
              </a:r>
              <a:endPara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372200" y="2204864"/>
              <a:ext cx="885179" cy="58477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381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ru-RU" sz="32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РЩ</a:t>
              </a:r>
              <a:endPara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740352" y="2132856"/>
              <a:ext cx="760144" cy="584775"/>
            </a:xfrm>
            <a:prstGeom prst="rect">
              <a:avLst/>
            </a:prstGeom>
            <a:solidFill>
              <a:srgbClr val="0066FF"/>
            </a:solidFill>
            <a:ln w="381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ru-RU" sz="3200" b="1" dirty="0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ЧТ</a:t>
              </a:r>
              <a:endParaRPr lang="ru-RU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ÐÐ°ÑÑÐ¸Ð½ÐºÐ¸ Ð¿Ð¾ Ð·Ð°Ð¿ÑÐ¾ÑÑ ÐºÑÐ°ÑÐ¸Ð²ÑÐµ ÑÐ°Ð¼ÐºÐ¸ Ð´Ð»Ñ Ð¿ÑÐµÐ·ÐµÐ½ÑÐ°ÑÐ¸Ð¹ ÑÐºÐ°ÑÐ°ÑÑ Ð±ÐµÑÐ¿Ð»Ð°ÑÐ½Ð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83568" y="2967335"/>
            <a:ext cx="792088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Домашняя работа.</a:t>
            </a:r>
          </a:p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Упражнение:329 </a:t>
            </a:r>
            <a:r>
              <a:rPr lang="ru-RU" sz="5400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–А.</a:t>
            </a:r>
            <a:endParaRPr lang="ru-RU" sz="54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Стр. уч. 97.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240</Words>
  <Application>Microsoft Office PowerPoint</Application>
  <PresentationFormat>Экран (4:3)</PresentationFormat>
  <Paragraphs>76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Asus</dc:creator>
  <cp:lastModifiedBy>Svitlana</cp:lastModifiedBy>
  <cp:revision>37</cp:revision>
  <dcterms:created xsi:type="dcterms:W3CDTF">2018-09-09T10:07:44Z</dcterms:created>
  <dcterms:modified xsi:type="dcterms:W3CDTF">2022-01-26T05:46:22Z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330992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