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11"/>
  </p:notesMasterIdLst>
  <p:sldIdLst>
    <p:sldId id="343" r:id="rId2"/>
    <p:sldId id="326" r:id="rId3"/>
    <p:sldId id="345" r:id="rId4"/>
    <p:sldId id="336" r:id="rId5"/>
    <p:sldId id="316" r:id="rId6"/>
    <p:sldId id="263" r:id="rId7"/>
    <p:sldId id="353" r:id="rId8"/>
    <p:sldId id="348" r:id="rId9"/>
    <p:sldId id="298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4A566AB-01C0-41C4-81A3-5ED02E37C0A3}">
          <p14:sldIdLst>
            <p14:sldId id="343"/>
            <p14:sldId id="326"/>
            <p14:sldId id="345"/>
            <p14:sldId id="336"/>
            <p14:sldId id="316"/>
            <p14:sldId id="263"/>
            <p14:sldId id="353"/>
            <p14:sldId id="348"/>
            <p14:sldId id="298"/>
          </p14:sldIdLst>
        </p14:section>
        <p14:section name="Раздел без заголовка" id="{A17B0859-33BD-47AB-9357-2AD5A2D66A2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3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103ED-4425-4A7A-916A-EE0E333EC73C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07951-87B5-4A40-A41B-A55B8135D1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97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1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8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1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0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5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71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2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8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3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8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6000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1338" y="4971337"/>
            <a:ext cx="1944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rgbClr val="C00000"/>
                </a:solidFill>
                <a:latin typeface="Constantia" pitchFamily="18" charset="0"/>
              </a:rPr>
              <a:t>«Княжа Україна»</a:t>
            </a:r>
            <a:endParaRPr lang="uk-UA" sz="24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540" y="873305"/>
            <a:ext cx="8352928" cy="3965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504D">
                    <a:lumMod val="75000"/>
                  </a:srgbClr>
                </a:solidFill>
                <a:latin typeface="Arial"/>
              </a:rPr>
              <a:t>ІСТОРИЧНЕ МИНУЛЕ НАШОГО НАРОДУ </a:t>
            </a:r>
          </a:p>
          <a:p>
            <a:pPr algn="ctr"/>
            <a:endParaRPr lang="ru-RU" sz="2800" b="1" i="1" dirty="0">
              <a:solidFill>
                <a:srgbClr val="C0504D">
                  <a:lumMod val="75000"/>
                </a:srgbClr>
              </a:solidFill>
              <a:latin typeface="Arial"/>
            </a:endParaRPr>
          </a:p>
          <a:p>
            <a:pPr algn="ctr"/>
            <a:r>
              <a:rPr lang="ru-RU" sz="2800" i="1" dirty="0" err="1"/>
              <a:t>Олександр</a:t>
            </a:r>
            <a:r>
              <a:rPr lang="ru-RU" sz="2800" i="1" dirty="0"/>
              <a:t> Олесь</a:t>
            </a:r>
            <a:r>
              <a:rPr lang="uk-UA" sz="2800" i="1" dirty="0"/>
              <a:t>. </a:t>
            </a:r>
            <a:r>
              <a:rPr lang="ru-RU" sz="2800" i="1" dirty="0" err="1"/>
              <a:t>Поезії</a:t>
            </a:r>
            <a:r>
              <a:rPr lang="ru-RU" sz="2800" i="1" dirty="0"/>
              <a:t> з книги «Княжа </a:t>
            </a:r>
            <a:r>
              <a:rPr lang="ru-RU" sz="2800" i="1" dirty="0" err="1"/>
              <a:t>Україна</a:t>
            </a:r>
            <a:r>
              <a:rPr lang="ru-RU" sz="2800" i="1" dirty="0"/>
              <a:t>», </a:t>
            </a:r>
            <a:r>
              <a:rPr lang="ru-RU" sz="2800" i="1" dirty="0" err="1"/>
              <a:t>їх</a:t>
            </a:r>
            <a:r>
              <a:rPr lang="ru-RU" sz="2800" i="1" dirty="0"/>
              <a:t> </a:t>
            </a:r>
            <a:r>
              <a:rPr lang="ru-RU" sz="2800" i="1" dirty="0" err="1"/>
              <a:t>зв’язок</a:t>
            </a:r>
            <a:r>
              <a:rPr lang="ru-RU" sz="2800" i="1" dirty="0"/>
              <a:t> </a:t>
            </a:r>
            <a:r>
              <a:rPr lang="ru-RU" sz="2800" i="1" dirty="0" err="1"/>
              <a:t>із</a:t>
            </a:r>
            <a:r>
              <a:rPr lang="ru-RU" sz="2800" i="1" dirty="0"/>
              <a:t> </a:t>
            </a:r>
            <a:r>
              <a:rPr lang="ru-RU" sz="2800" i="1" dirty="0" err="1"/>
              <a:t>літописами</a:t>
            </a:r>
            <a:r>
              <a:rPr lang="ru-RU" sz="2800" i="1" dirty="0"/>
              <a:t>. </a:t>
            </a:r>
            <a:r>
              <a:rPr lang="uk-UA" sz="2800" i="1" dirty="0"/>
              <a:t>Поезія «Заспів»</a:t>
            </a:r>
            <a:r>
              <a:rPr lang="uk-UA" sz="2800" i="1" kern="0" dirty="0">
                <a:solidFill>
                  <a:srgbClr val="FF0000"/>
                </a:solidFill>
              </a:rPr>
              <a:t/>
            </a:r>
            <a:br>
              <a:rPr lang="uk-UA" sz="2800" i="1" kern="0" dirty="0">
                <a:solidFill>
                  <a:srgbClr val="FF0000"/>
                </a:solidFill>
              </a:rPr>
            </a:br>
            <a:r>
              <a:rPr lang="uk-UA" sz="2800" i="1" kern="0" dirty="0">
                <a:solidFill>
                  <a:srgbClr val="FF0000"/>
                </a:solidFill>
              </a:rPr>
              <a:t/>
            </a:r>
            <a:br>
              <a:rPr lang="uk-UA" sz="2800" i="1" kern="0" dirty="0">
                <a:solidFill>
                  <a:srgbClr val="FF0000"/>
                </a:solidFill>
              </a:rPr>
            </a:br>
            <a:r>
              <a:rPr lang="uk-UA" sz="2400" i="1" kern="0" dirty="0">
                <a:solidFill>
                  <a:srgbClr val="FF0000"/>
                </a:solidFill>
              </a:rPr>
              <a:t>     </a:t>
            </a:r>
          </a:p>
          <a:p>
            <a:pPr marL="2880000">
              <a:lnSpc>
                <a:spcPct val="114000"/>
              </a:lnSpc>
              <a:spcAft>
                <a:spcPts val="600"/>
              </a:spcAft>
            </a:pPr>
            <a:endParaRPr lang="uk-UA" sz="2400" i="1" kern="0" dirty="0">
              <a:solidFill>
                <a:srgbClr val="FF0000"/>
              </a:solidFill>
            </a:endParaRPr>
          </a:p>
          <a:p>
            <a:pPr marL="2880000">
              <a:lnSpc>
                <a:spcPct val="114000"/>
              </a:lnSpc>
            </a:pPr>
            <a:r>
              <a:rPr lang="uk-UA" sz="2400" i="1" kern="0" dirty="0" smtClean="0">
                <a:solidFill>
                  <a:srgbClr val="002060"/>
                </a:solidFill>
              </a:rPr>
              <a:t>.</a:t>
            </a:r>
            <a:endParaRPr lang="uk-UA" sz="24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1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5" y="620692"/>
            <a:ext cx="5740675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Літературний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диктант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528" y="1205464"/>
            <a:ext cx="8070931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.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5562" y="1435498"/>
            <a:ext cx="6718898" cy="427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Найдавніша пам’ятка історії та літератури нашого народу. 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Відомий літописець, автор «Повісті временних літ». 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Про кого сказано, що вони були «мужі мудрі й тямущі»? 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Хто хотів укласти мир з великим царем грецьким? 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Що порадив грецький філософ Володимиру, щоб стати праведником?</a:t>
            </a:r>
          </a:p>
          <a:p>
            <a:pPr marL="457200" indent="-457200" algn="just">
              <a:lnSpc>
                <a:spcPct val="114000"/>
              </a:lnSpc>
              <a:buAutoNum type="arabicPeriod"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Яку церкву побудував Ярослав на честь перемоги над печенігами?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" y="3829507"/>
            <a:ext cx="18669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8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1147" y="3363115"/>
            <a:ext cx="4572000" cy="25200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uk-UA" sz="2000" i="1" spc="-5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ea typeface="Times New Roman"/>
                <a:cs typeface="Times New Roman"/>
              </a:rPr>
              <a:t>Цю книгу О.Олесь написав у Чехії 1920 р. Уперше її надрукувало львівське видавництво </a:t>
            </a:r>
            <a:r>
              <a:rPr lang="uk-UA" sz="2000" i="1" spc="-5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ea typeface="Times New Roman"/>
                <a:cs typeface="Times New Roman"/>
              </a:rPr>
              <a:t>„Неділя</a:t>
            </a:r>
            <a:r>
              <a:rPr lang="uk-UA" sz="2000" i="1" spc="-5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ea typeface="Times New Roman"/>
                <a:cs typeface="Times New Roman"/>
              </a:rPr>
              <a:t>" під назвою "Минуле України в піснях. Княжі часи"у 1930 р., а наступне перевидання було здійснено 1940 р. у Празі під назвою </a:t>
            </a:r>
            <a:r>
              <a:rPr lang="uk-UA" sz="2000" i="1" spc="-5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ea typeface="Times New Roman"/>
                <a:cs typeface="Times New Roman"/>
              </a:rPr>
              <a:t>„Княжа</a:t>
            </a:r>
            <a:r>
              <a:rPr lang="uk-UA" sz="2000" i="1" spc="-5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ea typeface="Times New Roman"/>
                <a:cs typeface="Times New Roman"/>
              </a:rPr>
              <a:t> Україна</a:t>
            </a:r>
            <a:endParaRPr lang="uk-UA" sz="20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0"/>
          <a:stretch>
            <a:fillRect/>
          </a:stretch>
        </p:blipFill>
        <p:spPr bwMode="auto">
          <a:xfrm>
            <a:off x="494763" y="1119556"/>
            <a:ext cx="3456384" cy="476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88"/>
          <a:stretch>
            <a:fillRect/>
          </a:stretch>
        </p:blipFill>
        <p:spPr bwMode="auto">
          <a:xfrm>
            <a:off x="4355976" y="242792"/>
            <a:ext cx="2657543" cy="31203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5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2" y="620692"/>
            <a:ext cx="5740675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Мета уроку: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522" y="1205464"/>
            <a:ext cx="8070931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.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1988840"/>
            <a:ext cx="6336704" cy="4304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дізнатися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хто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такий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Олександр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Олесь,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чим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він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славний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дізнатися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про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його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вірші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, про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що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у них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йдеться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чим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вони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цікаві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дізнатися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більше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про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українську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старовину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навчитися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краще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читати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поезію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розширити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світогляд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словниковий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ea typeface="Times New Roman"/>
                <a:cs typeface="Times New Roman"/>
              </a:rPr>
              <a:t> запас.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endParaRPr lang="uk-UA" sz="2400" i="1" dirty="0">
              <a:solidFill>
                <a:srgbClr val="C0504D">
                  <a:lumMod val="50000"/>
                </a:srgbClr>
              </a:solidFill>
              <a:ea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00" y="466354"/>
            <a:ext cx="2839380" cy="199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3417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937843"/>
            <a:ext cx="451824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«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Був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огрядний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фізично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міцно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збудований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вищий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середнього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зросту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;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обличчя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мав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досить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гарне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і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дуже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інтелігентне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хоч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зовсім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не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був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писаний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красень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.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Високе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чоло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сині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очі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довгасте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обличчя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шатен. У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товаристві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був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більше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слухачем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ніж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оповідачем</a:t>
            </a:r>
            <a:r>
              <a:rPr lang="ru-RU" sz="2400" i="1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.» </a:t>
            </a:r>
          </a:p>
          <a:p>
            <a:pPr lvl="0" algn="r"/>
            <a:r>
              <a:rPr lang="ru-RU" sz="2000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Зі</a:t>
            </a:r>
            <a:r>
              <a:rPr lang="ru-RU" sz="2000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000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спогадів</a:t>
            </a:r>
            <a:r>
              <a:rPr lang="ru-RU" sz="2000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000" kern="0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Галини</a:t>
            </a:r>
            <a:r>
              <a:rPr lang="ru-RU" sz="2000" kern="0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Лященко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80"/>
          <a:stretch/>
        </p:blipFill>
        <p:spPr>
          <a:xfrm>
            <a:off x="5422449" y="1474058"/>
            <a:ext cx="3024336" cy="4249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-324544" y="1120393"/>
            <a:ext cx="9820316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Хто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він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автор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поеми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«Княжа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Україна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»?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723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8213" y="1196752"/>
            <a:ext cx="4832293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Виразне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читання</a:t>
            </a:r>
            <a:endParaRPr lang="ru-RU" sz="2400" b="1" kern="0" cap="all" dirty="0">
              <a:ln w="0">
                <a:solidFill>
                  <a:srgbClr val="9F2936"/>
                </a:solidFill>
              </a:ln>
              <a:solidFill>
                <a:srgbClr val="9F2936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Заспів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 книги "Княжа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400" b="1" kern="0" cap="all" dirty="0" smtClean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ctr">
              <a:lnSpc>
                <a:spcPct val="150000"/>
              </a:lnSpc>
            </a:pPr>
            <a:r>
              <a:rPr lang="ru-RU" sz="2400" b="1" kern="0" cap="all" smtClean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С.137-139 </a:t>
            </a:r>
            <a:endParaRPr lang="ru-RU" sz="2400" b="1" kern="0" cap="all" dirty="0">
              <a:ln w="0">
                <a:solidFill>
                  <a:srgbClr val="9F2936"/>
                </a:solidFill>
              </a:ln>
              <a:solidFill>
                <a:srgbClr val="9F2936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kern="0" cap="all" dirty="0">
                <a:ln w="0"/>
                <a:gradFill flip="none">
                  <a:gsLst>
                    <a:gs pos="0">
                      <a:srgbClr val="F07F0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07F0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07F09">
                        <a:shade val="65000"/>
                        <a:satMod val="130000"/>
                      </a:srgbClr>
                    </a:gs>
                    <a:gs pos="92000">
                      <a:srgbClr val="F07F09">
                        <a:shade val="50000"/>
                        <a:satMod val="120000"/>
                      </a:srgbClr>
                    </a:gs>
                    <a:gs pos="100000">
                      <a:srgbClr val="F07F0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uk-UA" b="1" cap="all" dirty="0">
              <a:ln w="0"/>
              <a:gradFill flip="none">
                <a:gsLst>
                  <a:gs pos="0">
                    <a:srgbClr val="F07F09">
                      <a:tint val="75000"/>
                      <a:shade val="75000"/>
                      <a:satMod val="170000"/>
                    </a:srgbClr>
                  </a:gs>
                  <a:gs pos="49000">
                    <a:srgbClr val="F07F09">
                      <a:tint val="88000"/>
                      <a:shade val="65000"/>
                      <a:satMod val="172000"/>
                    </a:srgbClr>
                  </a:gs>
                  <a:gs pos="50000">
                    <a:srgbClr val="F07F09">
                      <a:shade val="65000"/>
                      <a:satMod val="130000"/>
                    </a:srgbClr>
                  </a:gs>
                  <a:gs pos="92000">
                    <a:srgbClr val="F07F09">
                      <a:shade val="50000"/>
                      <a:satMod val="120000"/>
                    </a:srgbClr>
                  </a:gs>
                  <a:gs pos="100000">
                    <a:srgbClr val="F07F0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150" name="Picture 6" descr="http://shkola.ua/web/uploads/book/54/images/QOHLHg6N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836712"/>
            <a:ext cx="2905088" cy="5345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dzhordzh-deleryu-duzhe-garna-muzika-Bez-nazvaniya(mp3extaz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66" y="620688"/>
            <a:ext cx="5740675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Попрацюй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зі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словником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8082" y="3429000"/>
            <a:ext cx="7060331" cy="2197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b="1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Бувальщина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–те,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що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було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насправді</a:t>
            </a: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</a:endParaRPr>
          </a:p>
          <a:p>
            <a:pPr>
              <a:lnSpc>
                <a:spcPct val="114000"/>
              </a:lnSpc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Волос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(</a:t>
            </a: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Велес) 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–бог, покровитель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худоби</a:t>
            </a: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</a:endParaRPr>
          </a:p>
          <a:p>
            <a:pPr>
              <a:lnSpc>
                <a:spcPct val="114000"/>
              </a:lnSpc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Кобза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–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музичний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інструмент</a:t>
            </a: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</a:endParaRPr>
          </a:p>
          <a:p>
            <a:pPr>
              <a:lnSpc>
                <a:spcPct val="114000"/>
              </a:lnSpc>
            </a:pPr>
            <a:r>
              <a:rPr lang="ru-RU" sz="2400" b="1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Мавки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–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лісові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істоти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у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вигляді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красивих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дівчат</a:t>
            </a: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</a:endParaRPr>
          </a:p>
          <a:p>
            <a:pPr>
              <a:lnSpc>
                <a:spcPct val="114000"/>
              </a:lnSpc>
            </a:pPr>
            <a:r>
              <a:rPr lang="ru-RU" sz="2400" b="1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Хапуни</a:t>
            </a: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–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ті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що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</a:rPr>
              <a:t>хапають</a:t>
            </a:r>
            <a:endParaRPr lang="uk-UA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764704"/>
            <a:ext cx="4012976" cy="2829148"/>
          </a:xfrm>
          <a:prstGeom prst="flowChartAlternateProcess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981" y="2674330"/>
            <a:ext cx="2035209" cy="183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1114452" y="1154765"/>
            <a:ext cx="7488832" cy="417646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Як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наші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пращури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взаємодіяли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з природою?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Які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боги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згадуються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в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цьому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уривку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? Чим вони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займались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?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А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робили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тим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часом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преставники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«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нечистої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сили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»?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Яка роль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була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відведена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у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всьому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цьому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людині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?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Знайдіть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фрагмент,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який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повторюється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в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уривку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декілька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разів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49392" y="548680"/>
            <a:ext cx="5618952" cy="1296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Подумай над </a:t>
            </a:r>
            <a:r>
              <a:rPr lang="ru-RU" sz="28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прочитаним</a:t>
            </a:r>
            <a:r>
              <a:rPr lang="ru-RU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</a:p>
        </p:txBody>
      </p:sp>
      <p:pic>
        <p:nvPicPr>
          <p:cNvPr id="4" name="Picture 10" descr="9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49704"/>
            <a:ext cx="1224136" cy="178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57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92" y="1196752"/>
            <a:ext cx="8724888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07101" y="611981"/>
            <a:ext cx="4549643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Домашнє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завдання</a:t>
            </a:r>
            <a:endParaRPr lang="ru-RU" sz="3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5208" y="1412776"/>
            <a:ext cx="61071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Tx/>
              <a:buAutoNum type="arabicPeriod"/>
            </a:pPr>
            <a:r>
              <a:rPr lang="ru-RU" sz="3200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Прочитати</a:t>
            </a:r>
            <a:r>
              <a:rPr lang="ru-RU" sz="3200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</a:t>
            </a:r>
            <a:r>
              <a:rPr lang="ru-RU" sz="3200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Олександра</a:t>
            </a:r>
            <a:r>
              <a:rPr lang="ru-RU" sz="3200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Олеся «Ярослав </a:t>
            </a:r>
            <a:r>
              <a:rPr lang="ru-RU" sz="3200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Мудрий</a:t>
            </a:r>
            <a:r>
              <a:rPr lang="ru-RU" sz="3200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19_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10614</TotalTime>
  <Words>356</Words>
  <Application>Microsoft Office PowerPoint</Application>
  <PresentationFormat>Экран (4:3)</PresentationFormat>
  <Paragraphs>46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Constantia</vt:lpstr>
      <vt:lpstr>Georgia</vt:lpstr>
      <vt:lpstr>Times New Roman</vt:lpstr>
      <vt:lpstr>Trebuchet MS</vt:lpstr>
      <vt:lpstr>Wingdings</vt:lpstr>
      <vt:lpstr>19_Тема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Літописні оповіді.  «Розгром Ярославом печенігів. Початок великого будівництва в Києві. Похвала книгам»</dc:title>
  <dc:creator>kravchenko1</dc:creator>
  <cp:lastModifiedBy>Пользователь Windows</cp:lastModifiedBy>
  <cp:revision>113</cp:revision>
  <dcterms:created xsi:type="dcterms:W3CDTF">2015-02-01T05:18:03Z</dcterms:created>
  <dcterms:modified xsi:type="dcterms:W3CDTF">2022-01-22T17:13:59Z</dcterms:modified>
</cp:coreProperties>
</file>