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56" r:id="rId2"/>
    <p:sldId id="271" r:id="rId3"/>
    <p:sldId id="265" r:id="rId4"/>
    <p:sldId id="269" r:id="rId5"/>
    <p:sldId id="273" r:id="rId6"/>
    <p:sldId id="266" r:id="rId7"/>
    <p:sldId id="275" r:id="rId8"/>
    <p:sldId id="274" r:id="rId9"/>
    <p:sldId id="270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9C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18"/>
  </p:normalViewPr>
  <p:slideViewPr>
    <p:cSldViewPr snapToGrid="0" snapToObjects="1">
      <p:cViewPr varScale="1">
        <p:scale>
          <a:sx n="67" d="100"/>
          <a:sy n="67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85509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721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500759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0490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07572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727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948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8980359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270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048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069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05804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53390-6B3E-FC4E-B99C-BB631C2279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92062" y="726142"/>
            <a:ext cx="5077126" cy="4450976"/>
          </a:xfrm>
        </p:spPr>
        <p:txBody>
          <a:bodyPr/>
          <a:lstStyle/>
          <a:p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Богдан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Лепкий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«Мишка (Казка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великих)».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морально-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етичні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творі</a:t>
            </a:r>
            <a:endParaRPr lang="ru-RU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Мишка: Казки та оповідання — Богдан Лепкий, 2020">
            <a:extLst>
              <a:ext uri="{FF2B5EF4-FFF2-40B4-BE49-F238E27FC236}">
                <a16:creationId xmlns:a16="http://schemas.microsoft.com/office/drawing/2014/main" id="{C0EEB35D-51F6-0F4C-B160-3155A0E010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1" r="16987"/>
          <a:stretch/>
        </p:blipFill>
        <p:spPr bwMode="auto">
          <a:xfrm rot="496873">
            <a:off x="785446" y="730106"/>
            <a:ext cx="3048000" cy="4677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559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Культура Тернопільщини: Образотворча спадщина Богдана Лепкого">
            <a:extLst>
              <a:ext uri="{FF2B5EF4-FFF2-40B4-BE49-F238E27FC236}">
                <a16:creationId xmlns:a16="http://schemas.microsoft.com/office/drawing/2014/main" id="{64965590-9567-7245-810A-7B1AC0502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677" y="2497015"/>
            <a:ext cx="2752870" cy="436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676D5A1-107F-BD42-AD4C-79C13B8C2AA5}"/>
              </a:ext>
            </a:extLst>
          </p:cNvPr>
          <p:cNvSpPr/>
          <p:nvPr/>
        </p:nvSpPr>
        <p:spPr>
          <a:xfrm>
            <a:off x="654422" y="457200"/>
            <a:ext cx="605565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Богдан </a:t>
            </a:r>
            <a:r>
              <a:rPr lang="ru-RU" sz="2400" i="1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Лепкий</a:t>
            </a:r>
            <a:r>
              <a:rPr lang="ru-RU" sz="24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повне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ім'я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 </a:t>
            </a:r>
            <a:r>
              <a:rPr lang="ru-RU" sz="24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Богдан Теодор Нестор </a:t>
            </a:r>
            <a:r>
              <a:rPr lang="ru-RU" sz="2400" i="1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Лепкий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український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поет,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прозаїк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літературознавець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критик,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перекладач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літератури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видавець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публіцист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громадсько-культурний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діяч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художник.</a:t>
            </a:r>
          </a:p>
          <a:p>
            <a:endParaRPr lang="ru-RU" sz="24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Народився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 листопада 1872 року в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селі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Кривеньке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сім'ї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священика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Учився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Бережанській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гімназії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аж у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університетах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Віденському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Краківському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Львівському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Богдан Лепкий">
            <a:extLst>
              <a:ext uri="{FF2B5EF4-FFF2-40B4-BE49-F238E27FC236}">
                <a16:creationId xmlns:a16="http://schemas.microsoft.com/office/drawing/2014/main" id="{B12FE537-1CA8-F04D-9B8C-DB774B4F9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809" y="101600"/>
            <a:ext cx="2438400" cy="332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008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3F37F5-0666-0546-9CF7-A57F68589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0"/>
            <a:ext cx="6078070" cy="6858000"/>
          </a:xfrm>
          <a:prstGeom prst="rect">
            <a:avLst/>
          </a:prstGeom>
        </p:spPr>
      </p:pic>
      <p:pic>
        <p:nvPicPr>
          <p:cNvPr id="5126" name="Picture 6" descr="Богдан Лепкий: дорогами життя і творчості">
            <a:extLst>
              <a:ext uri="{FF2B5EF4-FFF2-40B4-BE49-F238E27FC236}">
                <a16:creationId xmlns:a16="http://schemas.microsoft.com/office/drawing/2014/main" id="{2920F9D3-0301-AF49-909B-0969A3A2B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046" y="3704493"/>
            <a:ext cx="3786554" cy="289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Богдан Лепкий: дорогами життя і творчості">
            <a:extLst>
              <a:ext uri="{FF2B5EF4-FFF2-40B4-BE49-F238E27FC236}">
                <a16:creationId xmlns:a16="http://schemas.microsoft.com/office/drawing/2014/main" id="{93B28553-C90B-5D49-82A7-EDBC55AFA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122" y="533400"/>
            <a:ext cx="3892062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860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F5C4EFC-823E-A54E-9DA9-4237A46AF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 err="1"/>
              <a:t>Що</a:t>
            </a:r>
            <a:r>
              <a:rPr lang="ru-RU" i="1" dirty="0"/>
              <a:t> </a:t>
            </a:r>
            <a:r>
              <a:rPr lang="ru-RU" i="1" dirty="0" err="1"/>
              <a:t>таке</a:t>
            </a:r>
            <a:r>
              <a:rPr lang="ru-RU" i="1" dirty="0"/>
              <a:t> </a:t>
            </a:r>
            <a:r>
              <a:rPr lang="ru-RU" i="1" dirty="0" err="1"/>
              <a:t>казка</a:t>
            </a:r>
            <a:r>
              <a:rPr lang="ru-RU" i="1" dirty="0"/>
              <a:t>?</a:t>
            </a:r>
          </a:p>
          <a:p>
            <a:r>
              <a:rPr lang="ru-RU" i="1" dirty="0"/>
              <a:t> </a:t>
            </a:r>
            <a:r>
              <a:rPr lang="ru-RU" i="1" dirty="0" err="1"/>
              <a:t>Які</a:t>
            </a:r>
            <a:r>
              <a:rPr lang="ru-RU" i="1" dirty="0"/>
              <a:t> </a:t>
            </a:r>
            <a:r>
              <a:rPr lang="ru-RU" i="1" dirty="0" err="1"/>
              <a:t>особливості</a:t>
            </a:r>
            <a:r>
              <a:rPr lang="ru-RU" i="1" dirty="0"/>
              <a:t> </a:t>
            </a:r>
            <a:r>
              <a:rPr lang="ru-RU" i="1" dirty="0" err="1"/>
              <a:t>казки</a:t>
            </a:r>
            <a:r>
              <a:rPr lang="ru-RU" i="1" dirty="0"/>
              <a:t>? </a:t>
            </a:r>
          </a:p>
          <a:p>
            <a:r>
              <a:rPr lang="ru-RU" i="1" dirty="0" err="1"/>
              <a:t>Які</a:t>
            </a:r>
            <a:r>
              <a:rPr lang="ru-RU" i="1" dirty="0"/>
              <a:t> </a:t>
            </a:r>
            <a:r>
              <a:rPr lang="ru-RU" i="1" dirty="0" err="1"/>
              <a:t>бувають</a:t>
            </a:r>
            <a:r>
              <a:rPr lang="ru-RU" i="1" dirty="0"/>
              <a:t> </a:t>
            </a:r>
            <a:r>
              <a:rPr lang="ru-RU" i="1" dirty="0" err="1"/>
              <a:t>казки</a:t>
            </a:r>
            <a:r>
              <a:rPr lang="ru-RU" i="1" dirty="0"/>
              <a:t>?</a:t>
            </a:r>
          </a:p>
          <a:p>
            <a:r>
              <a:rPr lang="ru-RU" i="1" dirty="0"/>
              <a:t> Для </a:t>
            </a:r>
            <a:r>
              <a:rPr lang="ru-RU" i="1" dirty="0" err="1"/>
              <a:t>чого</a:t>
            </a:r>
            <a:r>
              <a:rPr lang="ru-RU" i="1" dirty="0"/>
              <a:t> </a:t>
            </a:r>
            <a:r>
              <a:rPr lang="ru-RU" i="1" dirty="0" err="1"/>
              <a:t>пишуться</a:t>
            </a:r>
            <a:r>
              <a:rPr lang="ru-RU" i="1" dirty="0"/>
              <a:t> </a:t>
            </a:r>
            <a:r>
              <a:rPr lang="ru-RU" i="1" dirty="0" err="1"/>
              <a:t>казки</a:t>
            </a:r>
            <a:r>
              <a:rPr lang="ru-RU" i="1" dirty="0"/>
              <a:t>? </a:t>
            </a:r>
          </a:p>
          <a:p>
            <a:r>
              <a:rPr lang="ru-RU" i="1" dirty="0"/>
              <a:t>Для </a:t>
            </a:r>
            <a:r>
              <a:rPr lang="ru-RU" i="1" dirty="0" err="1"/>
              <a:t>чого</a:t>
            </a:r>
            <a:r>
              <a:rPr lang="ru-RU" i="1" dirty="0"/>
              <a:t>, на ваш </a:t>
            </a:r>
            <a:r>
              <a:rPr lang="ru-RU" i="1" dirty="0" err="1"/>
              <a:t>погляд</a:t>
            </a:r>
            <a:r>
              <a:rPr lang="ru-RU" i="1" dirty="0"/>
              <a:t>, </a:t>
            </a:r>
            <a:r>
              <a:rPr lang="ru-RU" i="1" dirty="0" err="1"/>
              <a:t>казки</a:t>
            </a:r>
            <a:r>
              <a:rPr lang="ru-RU" i="1" dirty="0"/>
              <a:t> </a:t>
            </a:r>
            <a:r>
              <a:rPr lang="ru-RU" i="1" dirty="0" err="1"/>
              <a:t>розповідають</a:t>
            </a:r>
            <a:r>
              <a:rPr lang="ru-RU" i="1" dirty="0"/>
              <a:t> маленьким </a:t>
            </a:r>
            <a:r>
              <a:rPr lang="ru-RU" i="1" dirty="0" err="1"/>
              <a:t>дітям</a:t>
            </a:r>
            <a:r>
              <a:rPr lang="ru-RU" i="1" dirty="0"/>
              <a:t>, а не </a:t>
            </a:r>
            <a:r>
              <a:rPr lang="ru-RU" i="1" dirty="0" err="1"/>
              <a:t>дорослим</a:t>
            </a:r>
            <a:r>
              <a:rPr lang="ru-RU" i="1" dirty="0"/>
              <a:t>? </a:t>
            </a:r>
          </a:p>
          <a:p>
            <a:r>
              <a:rPr lang="ru-RU" i="1" dirty="0"/>
              <a:t>Як </a:t>
            </a:r>
            <a:r>
              <a:rPr lang="ru-RU" i="1" dirty="0" err="1"/>
              <a:t>називають</a:t>
            </a:r>
            <a:r>
              <a:rPr lang="ru-RU" i="1" dirty="0"/>
              <a:t> </a:t>
            </a:r>
            <a:r>
              <a:rPr lang="ru-RU" i="1" dirty="0" err="1"/>
              <a:t>казку</a:t>
            </a:r>
            <a:r>
              <a:rPr lang="ru-RU" i="1" dirty="0"/>
              <a:t>, </a:t>
            </a:r>
            <a:r>
              <a:rPr lang="ru-RU" i="1" dirty="0" err="1"/>
              <a:t>що</a:t>
            </a:r>
            <a:r>
              <a:rPr lang="ru-RU" i="1" dirty="0"/>
              <a:t> </a:t>
            </a:r>
            <a:r>
              <a:rPr lang="ru-RU" i="1" dirty="0" err="1"/>
              <a:t>має</a:t>
            </a:r>
            <a:r>
              <a:rPr lang="ru-RU" i="1" dirty="0"/>
              <a:t> </a:t>
            </a:r>
            <a:r>
              <a:rPr lang="ru-RU" i="1" dirty="0" err="1"/>
              <a:t>яскраво</a:t>
            </a:r>
            <a:r>
              <a:rPr lang="ru-RU" i="1" dirty="0"/>
              <a:t> </a:t>
            </a:r>
            <a:r>
              <a:rPr lang="ru-RU" i="1" dirty="0" err="1"/>
              <a:t>виражену</a:t>
            </a:r>
            <a:r>
              <a:rPr lang="ru-RU" i="1" dirty="0"/>
              <a:t> мораль?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22B2ED3-EB8C-5E4B-B1B8-83FE4A66C3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34834" y="426168"/>
            <a:ext cx="3092115" cy="988417"/>
          </a:xfrm>
        </p:spPr>
        <p:txBody>
          <a:bodyPr>
            <a:normAutofit/>
          </a:bodyPr>
          <a:lstStyle/>
          <a:p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Пригадайте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Купити книгу Казки (Богдан Лепкий) - 978-966-01-0502-7 | Інтернет-магазин  Yakaboo.ua">
            <a:extLst>
              <a:ext uri="{FF2B5EF4-FFF2-40B4-BE49-F238E27FC236}">
                <a16:creationId xmlns:a16="http://schemas.microsoft.com/office/drawing/2014/main" id="{76489CC0-38BF-AC43-A0B7-541ED5F032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0" r="2849"/>
          <a:stretch/>
        </p:blipFill>
        <p:spPr bwMode="auto">
          <a:xfrm>
            <a:off x="8241323" y="1414585"/>
            <a:ext cx="3092115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581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65E10A-696B-FA4C-9C2A-A8B9637E172E}"/>
              </a:ext>
            </a:extLst>
          </p:cNvPr>
          <p:cNvSpPr/>
          <p:nvPr/>
        </p:nvSpPr>
        <p:spPr>
          <a:xfrm>
            <a:off x="1008529" y="228123"/>
            <a:ext cx="771861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Roboto"/>
              </a:rPr>
              <a:t> </a:t>
            </a:r>
            <a:r>
              <a:rPr lang="ru-RU" sz="3200" i="1" dirty="0" err="1">
                <a:solidFill>
                  <a:srgbClr val="C00000"/>
                </a:solidFill>
                <a:latin typeface="Roboto"/>
              </a:rPr>
              <a:t>Історія</a:t>
            </a:r>
            <a:r>
              <a:rPr lang="ru-RU" sz="3200" i="1" dirty="0">
                <a:solidFill>
                  <a:srgbClr val="C00000"/>
                </a:solidFill>
                <a:latin typeface="Roboto"/>
              </a:rPr>
              <a:t> </a:t>
            </a:r>
            <a:r>
              <a:rPr lang="ru-RU" sz="3200" i="1" dirty="0" err="1">
                <a:solidFill>
                  <a:srgbClr val="C00000"/>
                </a:solidFill>
                <a:latin typeface="Roboto"/>
              </a:rPr>
              <a:t>написання</a:t>
            </a:r>
            <a:r>
              <a:rPr lang="ru-RU" sz="3200" i="1" dirty="0">
                <a:solidFill>
                  <a:srgbClr val="C00000"/>
                </a:solidFill>
                <a:latin typeface="Roboto"/>
              </a:rPr>
              <a:t> </a:t>
            </a:r>
            <a:r>
              <a:rPr lang="ru-RU" sz="3200" i="1" dirty="0" err="1">
                <a:solidFill>
                  <a:srgbClr val="C00000"/>
                </a:solidFill>
                <a:latin typeface="Roboto"/>
              </a:rPr>
              <a:t>твору</a:t>
            </a:r>
            <a:r>
              <a:rPr lang="ru-RU" sz="3200" dirty="0">
                <a:solidFill>
                  <a:srgbClr val="C00000"/>
                </a:solidFill>
                <a:latin typeface="Roboto"/>
              </a:rPr>
              <a:t>.</a:t>
            </a:r>
          </a:p>
          <a:p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Лепкий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дитинства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полюбив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казки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няня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Яницька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казок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знала силу-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силенну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вихованець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захоплено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приймав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свою душу. Ставши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письменником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написав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казок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молодого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біографію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назвав «Казка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мойого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Події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творі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розгортаються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Першої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світової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Всюди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холод, голод,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непорозуміння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війна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застала родину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Лепких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Яремчі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відпочинку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Готель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 жила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сім'я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злетів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Письменник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бачив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спустошені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села,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голодних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людей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тому й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розповідає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творі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хоче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люди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вирощували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хліб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засівали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землю снарядами і злобою.</a:t>
            </a:r>
            <a:endParaRPr lang="ru-RU" sz="24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Фоторепортаж: Німеччина у 1945 році | Новини й аналітика зі світу політики:  оцінки, прогнози, коментарі з Німеччини та Європи | DW | 09.05.2019">
            <a:extLst>
              <a:ext uri="{FF2B5EF4-FFF2-40B4-BE49-F238E27FC236}">
                <a16:creationId xmlns:a16="http://schemas.microsoft.com/office/drawing/2014/main" id="{D0C6777B-1B46-904C-AC0B-95708D041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188" y="4733919"/>
            <a:ext cx="3008812" cy="209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Штрафник | Союз Добровольцев Донбасса">
            <a:extLst>
              <a:ext uri="{FF2B5EF4-FFF2-40B4-BE49-F238E27FC236}">
                <a16:creationId xmlns:a16="http://schemas.microsoft.com/office/drawing/2014/main" id="{97F3F634-3984-6549-BFA4-FF1F5703B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9678" y="2380273"/>
            <a:ext cx="3542322" cy="230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Селянська реформа 1861 року: свобода, яку довелося відробляти">
            <a:extLst>
              <a:ext uri="{FF2B5EF4-FFF2-40B4-BE49-F238E27FC236}">
                <a16:creationId xmlns:a16="http://schemas.microsoft.com/office/drawing/2014/main" id="{67EF5FFA-D082-4D47-AECE-9263625A2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920" y="26627"/>
            <a:ext cx="3688080" cy="230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775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E85249-FF20-AE40-B506-98200051D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922" y="0"/>
            <a:ext cx="5282453" cy="6858000"/>
          </a:xfrm>
          <a:prstGeom prst="rect">
            <a:avLst/>
          </a:prstGeom>
        </p:spPr>
      </p:pic>
      <p:pic>
        <p:nvPicPr>
          <p:cNvPr id="8194" name="Picture 2" descr="Богдан Лепкий &quot;Мишка&quot;">
            <a:extLst>
              <a:ext uri="{FF2B5EF4-FFF2-40B4-BE49-F238E27FC236}">
                <a16:creationId xmlns:a16="http://schemas.microsoft.com/office/drawing/2014/main" id="{7C7A2D29-CAEC-7F43-BF14-07B6042E00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1" b="4143"/>
          <a:stretch/>
        </p:blipFill>
        <p:spPr bwMode="auto">
          <a:xfrm>
            <a:off x="6612878" y="1365068"/>
            <a:ext cx="5282454" cy="4127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992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8B47E1-9C00-B44B-A621-8EBEF7C04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Проблематика </a:t>
            </a:r>
            <a:r>
              <a:rPr lang="ru-RU" dirty="0" err="1"/>
              <a:t>твору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3DF70D-AD15-8045-B537-AC8597C71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613647"/>
            <a:ext cx="10178322" cy="4265945"/>
          </a:xfrm>
        </p:spPr>
        <p:txBody>
          <a:bodyPr/>
          <a:lstStyle/>
          <a:p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війна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мир;</a:t>
            </a:r>
          </a:p>
          <a:p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життєві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 і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захланність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гріх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покарання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цінності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істинні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фальшиві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родина і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9218" name="Picture 2" descr="лепкий мишка: казки та оповідання книга купити ціна купить цена &quot;Знання&quot;  Ціна (цена) 90.00грн. | придбати купити (купить) лепкий мишка: казки та  оповідання книга купити ціна купить цена &quot;Знання&quot; доставка по украине,">
            <a:extLst>
              <a:ext uri="{FF2B5EF4-FFF2-40B4-BE49-F238E27FC236}">
                <a16:creationId xmlns:a16="http://schemas.microsoft.com/office/drawing/2014/main" id="{1C4DF12F-A483-0645-B9AC-5D2C46F5AD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000"/>
          <a:stretch/>
        </p:blipFill>
        <p:spPr bwMode="auto">
          <a:xfrm>
            <a:off x="6765880" y="1227909"/>
            <a:ext cx="4486275" cy="288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лепкий мишка: казки та оповідання книга купити ціна купить цена &quot;Знання&quot;  Ціна (цена) 90.00грн. | придбати купити (купить) лепкий мишка: казки та  оповідання книга купити ціна купить цена &quot;Знання&quot; доставка по украине,">
            <a:extLst>
              <a:ext uri="{FF2B5EF4-FFF2-40B4-BE49-F238E27FC236}">
                <a16:creationId xmlns:a16="http://schemas.microsoft.com/office/drawing/2014/main" id="{7BFC6982-85B6-B948-A9CF-EEDA25CF5F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1" t="54612" b="9682"/>
          <a:stretch/>
        </p:blipFill>
        <p:spPr bwMode="auto">
          <a:xfrm>
            <a:off x="2847703" y="4545874"/>
            <a:ext cx="4055745" cy="231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558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360990-0D84-824A-9ECB-3892070704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3811" y="1098388"/>
            <a:ext cx="5257801" cy="4280436"/>
          </a:xfrm>
        </p:spPr>
        <p:txBody>
          <a:bodyPr/>
          <a:lstStyle/>
          <a:p>
            <a:r>
              <a:rPr lang="ru-RU" dirty="0"/>
              <a:t>Мишка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BE3331E8-E9ED-D142-893A-829828A539E1}"/>
              </a:ext>
            </a:extLst>
          </p:cNvPr>
          <p:cNvSpPr/>
          <p:nvPr/>
        </p:nvSpPr>
        <p:spPr>
          <a:xfrm>
            <a:off x="8054789" y="413360"/>
            <a:ext cx="2998694" cy="1627365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Співчуття</a:t>
            </a: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D49DCD51-D282-FC4A-BC03-F5B565D923FD}"/>
              </a:ext>
            </a:extLst>
          </p:cNvPr>
          <p:cNvSpPr/>
          <p:nvPr/>
        </p:nvSpPr>
        <p:spPr>
          <a:xfrm>
            <a:off x="9009528" y="2548217"/>
            <a:ext cx="2998694" cy="1761565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>
                <a:solidFill>
                  <a:srgbClr val="7030A0"/>
                </a:solidFill>
              </a:rPr>
              <a:t>Чуйність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683E4074-2628-834D-9A76-4805D1AB14E9}"/>
              </a:ext>
            </a:extLst>
          </p:cNvPr>
          <p:cNvSpPr/>
          <p:nvPr/>
        </p:nvSpPr>
        <p:spPr>
          <a:xfrm>
            <a:off x="1102657" y="346261"/>
            <a:ext cx="2891117" cy="1761565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7030A0"/>
                </a:solidFill>
              </a:rPr>
              <a:t>Добро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A62072DF-6022-7840-822C-170ADEFF9638}"/>
              </a:ext>
            </a:extLst>
          </p:cNvPr>
          <p:cNvSpPr/>
          <p:nvPr/>
        </p:nvSpPr>
        <p:spPr>
          <a:xfrm>
            <a:off x="1411940" y="4982051"/>
            <a:ext cx="2891117" cy="1761565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чесність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5ADB198D-5BB3-7642-8EB3-556310C08E6B}"/>
              </a:ext>
            </a:extLst>
          </p:cNvPr>
          <p:cNvSpPr/>
          <p:nvPr/>
        </p:nvSpPr>
        <p:spPr>
          <a:xfrm>
            <a:off x="7781366" y="4986322"/>
            <a:ext cx="2998694" cy="17615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Зневага до </a:t>
            </a:r>
            <a:r>
              <a:rPr lang="ru-RU" sz="2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жадібності</a:t>
            </a: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</a:p>
          <a:p>
            <a:pPr algn="ctr"/>
            <a:r>
              <a:rPr lang="ru-RU" sz="2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брехні</a:t>
            </a:r>
            <a:endParaRPr lang="ru-RU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8F57F301-879D-194E-B95E-BFE21E355FD6}"/>
              </a:ext>
            </a:extLst>
          </p:cNvPr>
          <p:cNvSpPr/>
          <p:nvPr/>
        </p:nvSpPr>
        <p:spPr>
          <a:xfrm>
            <a:off x="295836" y="2688488"/>
            <a:ext cx="3307975" cy="195104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Справедливість</a:t>
            </a:r>
            <a:endParaRPr lang="ru-RU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44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877E7C5-2CE0-E74C-95A9-6C5786F6F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13" y="489203"/>
            <a:ext cx="10178322" cy="5153451"/>
          </a:xfrm>
        </p:spPr>
        <p:txBody>
          <a:bodyPr/>
          <a:lstStyle/>
          <a:p>
            <a:r>
              <a:rPr lang="ru-RU" dirty="0"/>
              <a:t> 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3427E59-A6A2-C742-8172-EBE84DF60C1A}"/>
              </a:ext>
            </a:extLst>
          </p:cNvPr>
          <p:cNvSpPr/>
          <p:nvPr/>
        </p:nvSpPr>
        <p:spPr>
          <a:xfrm>
            <a:off x="4747925" y="2881263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Roboto"/>
              </a:rPr>
              <a:t> </a:t>
            </a:r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094C5A5-DCFB-9D4C-9C53-0396B690C2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717054"/>
              </p:ext>
            </p:extLst>
          </p:nvPr>
        </p:nvGraphicFramePr>
        <p:xfrm>
          <a:off x="1385047" y="489203"/>
          <a:ext cx="10178322" cy="5642654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5089161">
                  <a:extLst>
                    <a:ext uri="{9D8B030D-6E8A-4147-A177-3AD203B41FA5}">
                      <a16:colId xmlns:a16="http://schemas.microsoft.com/office/drawing/2014/main" val="2091880323"/>
                    </a:ext>
                  </a:extLst>
                </a:gridCol>
                <a:gridCol w="5089161">
                  <a:extLst>
                    <a:ext uri="{9D8B030D-6E8A-4147-A177-3AD203B41FA5}">
                      <a16:colId xmlns:a16="http://schemas.microsoft.com/office/drawing/2014/main" val="3676869630"/>
                    </a:ext>
                  </a:extLst>
                </a:gridCol>
              </a:tblGrid>
              <a:tr h="857112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4682B4"/>
                          </a:solidFill>
                          <a:effectLst/>
                        </a:rPr>
                        <a:t>Добро</a:t>
                      </a:r>
                      <a:endParaRPr lang="ru-RU" sz="28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4682B4"/>
                          </a:solidFill>
                          <a:effectLst/>
                        </a:rPr>
                        <a:t>Зло</a:t>
                      </a:r>
                      <a:endParaRPr lang="ru-RU" sz="28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8261486"/>
                  </a:ext>
                </a:extLst>
              </a:tr>
              <a:tr h="4785542">
                <a:tc>
                  <a:txBody>
                    <a:bodyPr/>
                    <a:lstStyle/>
                    <a:p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1635388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4B55F119-04B1-7D4B-9367-7B137DBB06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8600" y="2879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59220" y="-34017"/>
            <a:ext cx="11229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 завдання. Заповніть табличку «добро» та «зло» в творі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714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3A3CBB-5537-254A-885E-26BF6187B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909" y="509451"/>
            <a:ext cx="8565777" cy="4942573"/>
          </a:xfrm>
          <a:prstGeom prst="rect">
            <a:avLst/>
          </a:prstGeom>
        </p:spPr>
      </p:pic>
      <p:pic>
        <p:nvPicPr>
          <p:cNvPr id="14340" name="Picture 4" descr="Богдан Лепкий. &quot;Мишка&quot;.">
            <a:extLst>
              <a:ext uri="{FF2B5EF4-FFF2-40B4-BE49-F238E27FC236}">
                <a16:creationId xmlns:a16="http://schemas.microsoft.com/office/drawing/2014/main" id="{74125A31-66CD-3B46-AFC7-5FF0E6F2E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7512" y="509451"/>
            <a:ext cx="2327174" cy="27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290392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136</TotalTime>
  <Words>103</Words>
  <Application>Microsoft Office PowerPoint</Application>
  <PresentationFormat>Широкоэкранный</PresentationFormat>
  <Paragraphs>36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Corbel</vt:lpstr>
      <vt:lpstr>Gill Sans MT</vt:lpstr>
      <vt:lpstr>Impact</vt:lpstr>
      <vt:lpstr>Roboto</vt:lpstr>
      <vt:lpstr>Times New Roman</vt:lpstr>
      <vt:lpstr>Badge</vt:lpstr>
      <vt:lpstr>  Богдан Лепкий. «Мишка (Казка для дітей: для малих і великих)». Актуальні морально-етичні проблеми у творі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Проблематика твору</vt:lpstr>
      <vt:lpstr>Мишка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Nastia Kolesnikova</dc:creator>
  <cp:lastModifiedBy>Пользователь Windows</cp:lastModifiedBy>
  <cp:revision>34</cp:revision>
  <dcterms:created xsi:type="dcterms:W3CDTF">2021-01-29T11:06:52Z</dcterms:created>
  <dcterms:modified xsi:type="dcterms:W3CDTF">2022-01-22T16:22:28Z</dcterms:modified>
</cp:coreProperties>
</file>