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07" r:id="rId2"/>
    <p:sldId id="319" r:id="rId3"/>
    <p:sldId id="324" r:id="rId4"/>
    <p:sldId id="325" r:id="rId5"/>
    <p:sldId id="326" r:id="rId6"/>
    <p:sldId id="327" r:id="rId7"/>
    <p:sldId id="328" r:id="rId8"/>
    <p:sldId id="330" r:id="rId9"/>
    <p:sldId id="342" r:id="rId10"/>
    <p:sldId id="334" r:id="rId11"/>
    <p:sldId id="338" r:id="rId12"/>
    <p:sldId id="332" r:id="rId13"/>
    <p:sldId id="339" r:id="rId14"/>
    <p:sldId id="340" r:id="rId15"/>
    <p:sldId id="341" r:id="rId1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00FF"/>
    <a:srgbClr val="FFCC99"/>
    <a:srgbClr val="FFFF99"/>
    <a:srgbClr val="D0D8E8"/>
    <a:srgbClr val="FFFFCC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3" autoAdjust="0"/>
    <p:restoredTop sz="92652" autoAdjust="0"/>
  </p:normalViewPr>
  <p:slideViewPr>
    <p:cSldViewPr>
      <p:cViewPr>
        <p:scale>
          <a:sx n="96" d="100"/>
          <a:sy n="96" d="100"/>
        </p:scale>
        <p:origin x="-1056" y="-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0A4FB44-86EE-443B-B8BD-27E16616616E}" type="datetimeFigureOut">
              <a:rPr lang="uk-UA"/>
              <a:pPr>
                <a:defRPr/>
              </a:pPr>
              <a:t>24.01.2022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4CF18-77A8-4E9C-8B88-4F270B1C725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41817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5AD3C557-ABF4-4F4C-AF91-CEEACBA1BE2F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18AD3-1446-4252-A0D4-E73D0AA2B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52009-D834-4D7E-BCCE-F7135A8A2CA9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5F216-2CC5-4392-96EE-598FA94B8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B78459EF-E455-47D3-9A60-72BFD8C42E3C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9C881CCF-407C-42C8-AE2E-9361F6DF9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504FF-5CD2-4BD1-B70C-CDEF4B5F4C32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44AB-F342-4292-B003-2FCAC9CC0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0D63F-A6B0-4CED-9FB8-21E2FFFC826A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A227A-21FA-496B-99F3-440A371CA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31FFC-CC8B-4AFE-91B7-080B4997024F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4520B-A412-4E2F-9D47-23D8E7492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C18F2-0B72-406C-9573-0DB91A454EF1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8B58-0F1B-4E45-9A50-78FEFA396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7874D-A9F2-4803-88D7-455742F74B04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1B0E-624A-49D6-AD4E-264498945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0A83CB2F-990A-4A04-AEDE-0C876307EEE8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CEF3F94E-9BF8-42DE-838F-ADCB38A34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36982-11C8-4ADA-981D-B97125C42888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223F-6336-4834-AFD4-D54768EFD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E239F-0456-4908-A855-07A0B19F2C8E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67CE-4BE6-4C73-9F01-64635E7C2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E1604-2B36-48D2-A674-2A6015C0805D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60BB-84A9-4389-91FD-2E11D40D0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fld id="{7C95574D-FA87-4A82-ACBD-B0F3CC766FDC}" type="datetimeFigureOut">
              <a:rPr lang="ru-RU"/>
              <a:pPr>
                <a:defRPr/>
              </a:pPr>
              <a:t>24.01.2022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fld id="{6771B3F2-9BE3-4988-849D-02E1291EA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13" r:id="rId2"/>
    <p:sldLayoutId id="2147483836" r:id="rId3"/>
    <p:sldLayoutId id="2147483812" r:id="rId4"/>
    <p:sldLayoutId id="2147483811" r:id="rId5"/>
    <p:sldLayoutId id="2147483837" r:id="rId6"/>
    <p:sldLayoutId id="2147483838" r:id="rId7"/>
    <p:sldLayoutId id="2147483839" r:id="rId8"/>
    <p:sldLayoutId id="2147483840" r:id="rId9"/>
    <p:sldLayoutId id="2147483810" r:id="rId10"/>
    <p:sldLayoutId id="2147483841" r:id="rId11"/>
    <p:sldLayoutId id="214748380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CE116B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763688" y="-1541591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  <a:p>
            <a:pPr lvl="0" algn="ctr">
              <a:defRPr/>
            </a:pP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  <a:p>
            <a:pPr lvl="0" algn="ctr">
              <a:defRPr/>
            </a:pPr>
            <a:endParaRPr lang="ru-RU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  <a:p>
            <a:pPr lvl="0" algn="ctr">
              <a:defRPr/>
            </a:pP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  <a:p>
            <a:pPr lvl="0" algn="ctr">
              <a:defRPr/>
            </a:pPr>
            <a:endParaRPr lang="ru-RU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  <a:p>
            <a:pPr lvl="0" algn="ctr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  Богдан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Лепкий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. «Мишка». (Казка для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дітей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, для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малих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 і великих).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Збереження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загальнолюдських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цінностей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–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неоюхідна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умова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життя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в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суспільстві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.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Трагічна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й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комічна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ситуації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,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їхня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роль у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розкритті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  </a:t>
            </a:r>
            <a:r>
              <a:rPr lang="ru-RU" sz="2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головної</a:t>
            </a:r>
            <a:r>
              <a:rPr lang="ru-RU" sz="2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думки,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моралі</a:t>
            </a: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Рисунок 5" descr="3935486-thum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4"/>
            <a:ext cx="2877592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84438" y="836712"/>
            <a:ext cx="61920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3200" b="1" i="1" dirty="0" smtClean="0">
                <a:solidFill>
                  <a:srgbClr val="0000CC"/>
                </a:solidFill>
              </a:rPr>
              <a:t>Епіграф</a:t>
            </a:r>
            <a:endParaRPr lang="uk-UA" sz="3200" b="1" i="1" dirty="0">
              <a:solidFill>
                <a:srgbClr val="0000CC"/>
              </a:solidFill>
            </a:endParaRPr>
          </a:p>
          <a:p>
            <a:endParaRPr lang="ru-RU" sz="3200" b="1" i="1" dirty="0"/>
          </a:p>
          <a:p>
            <a:r>
              <a:rPr lang="ru-RU" sz="3200" b="1" i="1" dirty="0" err="1" smtClean="0">
                <a:solidFill>
                  <a:srgbClr val="0000FF"/>
                </a:solidFill>
              </a:rPr>
              <a:t>Кожна</a:t>
            </a:r>
            <a:r>
              <a:rPr lang="ru-RU" sz="3200" b="1" i="1" dirty="0" smtClean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людина</a:t>
            </a:r>
            <a:r>
              <a:rPr lang="ru-RU" sz="3200" b="1" i="1" dirty="0">
                <a:solidFill>
                  <a:srgbClr val="0000FF"/>
                </a:solidFill>
              </a:rPr>
              <a:t> – </a:t>
            </a:r>
            <a:r>
              <a:rPr lang="ru-RU" sz="3200" b="1" i="1" dirty="0" err="1">
                <a:solidFill>
                  <a:srgbClr val="0000FF"/>
                </a:solidFill>
              </a:rPr>
              <a:t>відображення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свого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внутрішнього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світу</a:t>
            </a:r>
            <a:r>
              <a:rPr lang="ru-RU" sz="3200" b="1" i="1" dirty="0">
                <a:solidFill>
                  <a:srgbClr val="0000FF"/>
                </a:solidFill>
              </a:rPr>
              <a:t>. Як </a:t>
            </a:r>
            <a:r>
              <a:rPr lang="ru-RU" sz="3200" b="1" i="1" dirty="0" err="1">
                <a:solidFill>
                  <a:srgbClr val="0000FF"/>
                </a:solidFill>
              </a:rPr>
              <a:t>людина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мислить</a:t>
            </a:r>
            <a:r>
              <a:rPr lang="ru-RU" sz="3200" b="1" i="1" dirty="0">
                <a:solidFill>
                  <a:srgbClr val="0000FF"/>
                </a:solidFill>
              </a:rPr>
              <a:t>, </a:t>
            </a:r>
            <a:r>
              <a:rPr lang="ru-RU" sz="3200" b="1" i="1" dirty="0" smtClean="0">
                <a:solidFill>
                  <a:srgbClr val="0000FF"/>
                </a:solidFill>
              </a:rPr>
              <a:t>такою вона </a:t>
            </a:r>
            <a:r>
              <a:rPr lang="ru-RU" sz="3200" b="1" i="1" dirty="0">
                <a:solidFill>
                  <a:srgbClr val="0000FF"/>
                </a:solidFill>
              </a:rPr>
              <a:t>і є </a:t>
            </a:r>
            <a:r>
              <a:rPr lang="ru-RU" sz="3200" b="1" i="1" dirty="0" smtClean="0">
                <a:solidFill>
                  <a:srgbClr val="0000FF"/>
                </a:solidFill>
              </a:rPr>
              <a:t>в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житті</a:t>
            </a:r>
            <a:r>
              <a:rPr lang="ru-RU" sz="3200" b="1" i="1" dirty="0" smtClean="0">
                <a:solidFill>
                  <a:srgbClr val="0000FF"/>
                </a:solidFill>
              </a:rPr>
              <a:t>. </a:t>
            </a:r>
          </a:p>
          <a:p>
            <a:pPr algn="r"/>
            <a:r>
              <a:rPr lang="ru-RU" sz="3200" b="1" i="1" dirty="0" smtClean="0">
                <a:solidFill>
                  <a:srgbClr val="0000FF"/>
                </a:solidFill>
              </a:rPr>
              <a:t>Марк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Туллій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16704" y="188640"/>
            <a:ext cx="64757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solidFill>
                  <a:srgbClr val="0000FF"/>
                </a:solidFill>
              </a:rPr>
              <a:t>Аналіз твору</a:t>
            </a: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Тема</a:t>
            </a:r>
            <a:r>
              <a:rPr lang="ru-RU" sz="3600" b="1" dirty="0">
                <a:solidFill>
                  <a:srgbClr val="C00000"/>
                </a:solidFill>
              </a:rPr>
              <a:t>: </a:t>
            </a:r>
            <a:r>
              <a:rPr lang="ru-RU" sz="3600" b="1" dirty="0" err="1">
                <a:solidFill>
                  <a:srgbClr val="C00000"/>
                </a:solidFill>
              </a:rPr>
              <a:t>відтворення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спостережень</a:t>
            </a:r>
            <a:r>
              <a:rPr lang="ru-RU" sz="3600" b="1" dirty="0">
                <a:solidFill>
                  <a:srgbClr val="C00000"/>
                </a:solidFill>
              </a:rPr>
              <a:t> мишки за </a:t>
            </a:r>
            <a:r>
              <a:rPr lang="ru-RU" sz="3600" b="1" dirty="0" err="1">
                <a:solidFill>
                  <a:srgbClr val="C00000"/>
                </a:solidFill>
              </a:rPr>
              <a:t>життям</a:t>
            </a:r>
            <a:r>
              <a:rPr lang="ru-RU" sz="3600" b="1" dirty="0">
                <a:solidFill>
                  <a:srgbClr val="C00000"/>
                </a:solidFill>
              </a:rPr>
              <a:t> людей </a:t>
            </a:r>
            <a:r>
              <a:rPr lang="ru-RU" sz="3600" b="1" dirty="0" err="1">
                <a:solidFill>
                  <a:srgbClr val="C00000"/>
                </a:solidFill>
              </a:rPr>
              <a:t>різного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соціального</a:t>
            </a:r>
            <a:r>
              <a:rPr lang="ru-RU" sz="3600" b="1" dirty="0">
                <a:solidFill>
                  <a:srgbClr val="C00000"/>
                </a:solidFill>
              </a:rPr>
              <a:t> становища (</a:t>
            </a:r>
            <a:r>
              <a:rPr lang="ru-RU" sz="3600" b="1" dirty="0" err="1">
                <a:solidFill>
                  <a:srgbClr val="C00000"/>
                </a:solidFill>
              </a:rPr>
              <a:t>багатих</a:t>
            </a:r>
            <a:r>
              <a:rPr lang="ru-RU" sz="3600" b="1" dirty="0">
                <a:solidFill>
                  <a:srgbClr val="C00000"/>
                </a:solidFill>
              </a:rPr>
              <a:t> і </a:t>
            </a:r>
            <a:r>
              <a:rPr lang="ru-RU" sz="3600" b="1" dirty="0" err="1">
                <a:solidFill>
                  <a:srgbClr val="C00000"/>
                </a:solidFill>
              </a:rPr>
              <a:t>бідних</a:t>
            </a:r>
            <a:r>
              <a:rPr lang="ru-RU" sz="3600" b="1" dirty="0">
                <a:solidFill>
                  <a:srgbClr val="C00000"/>
                </a:solidFill>
              </a:rPr>
              <a:t>) </a:t>
            </a:r>
            <a:r>
              <a:rPr lang="ru-RU" sz="3600" b="1" dirty="0" err="1">
                <a:solidFill>
                  <a:srgbClr val="C00000"/>
                </a:solidFill>
              </a:rPr>
              <a:t>під</a:t>
            </a:r>
            <a:r>
              <a:rPr lang="ru-RU" sz="3600" b="1" dirty="0">
                <a:solidFill>
                  <a:srgbClr val="C00000"/>
                </a:solidFill>
              </a:rPr>
              <a:t> час </a:t>
            </a:r>
            <a:r>
              <a:rPr lang="ru-RU" sz="3600" b="1" dirty="0" err="1">
                <a:solidFill>
                  <a:srgbClr val="C00000"/>
                </a:solidFill>
              </a:rPr>
              <a:t>війни</a:t>
            </a:r>
            <a:r>
              <a:rPr lang="ru-RU" sz="36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28781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0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84438" y="61962"/>
            <a:ext cx="65520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solidFill>
                <a:srgbClr val="C00000"/>
              </a:solidFill>
            </a:endParaRPr>
          </a:p>
          <a:p>
            <a:r>
              <a:rPr lang="ru-RU" sz="3200" b="1" dirty="0" err="1" smtClean="0">
                <a:solidFill>
                  <a:srgbClr val="C00000"/>
                </a:solidFill>
              </a:rPr>
              <a:t>Ідея</a:t>
            </a:r>
            <a:r>
              <a:rPr lang="ru-RU" sz="3200" b="1" dirty="0">
                <a:solidFill>
                  <a:srgbClr val="C00000"/>
                </a:solidFill>
              </a:rPr>
              <a:t>: </a:t>
            </a:r>
            <a:r>
              <a:rPr lang="ru-RU" sz="3200" b="1" dirty="0" err="1">
                <a:solidFill>
                  <a:srgbClr val="C00000"/>
                </a:solidFill>
              </a:rPr>
              <a:t>возвеличення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доброти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порядності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співчуття</a:t>
            </a:r>
            <a:r>
              <a:rPr lang="ru-RU" sz="3200" b="1" dirty="0">
                <a:solidFill>
                  <a:srgbClr val="C00000"/>
                </a:solidFill>
              </a:rPr>
              <a:t> до горя </a:t>
            </a:r>
            <a:r>
              <a:rPr lang="ru-RU" sz="3200" b="1" dirty="0" err="1">
                <a:solidFill>
                  <a:srgbClr val="C00000"/>
                </a:solidFill>
              </a:rPr>
              <a:t>інших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взаєморозуміння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щирість,милосердя;засудження,жадності</a:t>
            </a:r>
            <a:r>
              <a:rPr lang="ru-RU" sz="3200" b="1" dirty="0">
                <a:solidFill>
                  <a:srgbClr val="C00000"/>
                </a:solidFill>
              </a:rPr>
              <a:t>,</a:t>
            </a:r>
          </a:p>
          <a:p>
            <a:r>
              <a:rPr lang="ru-RU" sz="3200" b="1" dirty="0" err="1">
                <a:solidFill>
                  <a:srgbClr val="C00000"/>
                </a:solidFill>
              </a:rPr>
              <a:t>брехні,пихатості,жорстокості,війни</a:t>
            </a:r>
            <a:r>
              <a:rPr lang="ru-RU" sz="3200" b="1" dirty="0">
                <a:solidFill>
                  <a:srgbClr val="C00000"/>
                </a:solidFill>
              </a:rPr>
              <a:t>, яка </a:t>
            </a:r>
            <a:r>
              <a:rPr lang="ru-RU" sz="3200" b="1" dirty="0" err="1">
                <a:solidFill>
                  <a:srgbClr val="C00000"/>
                </a:solidFill>
              </a:rPr>
              <a:t>знищує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людські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чесноти</a:t>
            </a:r>
            <a:r>
              <a:rPr lang="ru-RU" sz="3200" b="1" dirty="0">
                <a:solidFill>
                  <a:srgbClr val="C00000"/>
                </a:solidFill>
              </a:rPr>
              <a:t>; </a:t>
            </a:r>
            <a:r>
              <a:rPr lang="ru-RU" sz="3200" b="1" dirty="0" err="1">
                <a:solidFill>
                  <a:srgbClr val="C00000"/>
                </a:solidFill>
              </a:rPr>
              <a:t>байдужості</a:t>
            </a:r>
            <a:r>
              <a:rPr lang="ru-RU" sz="3200" b="1" dirty="0">
                <a:solidFill>
                  <a:srgbClr val="C00000"/>
                </a:solidFill>
              </a:rPr>
              <a:t> до </a:t>
            </a:r>
            <a:r>
              <a:rPr lang="ru-RU" sz="3200" b="1" dirty="0" err="1">
                <a:solidFill>
                  <a:srgbClr val="C00000"/>
                </a:solidFill>
              </a:rPr>
              <a:t>всього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окрім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прибутку</a:t>
            </a:r>
            <a:r>
              <a:rPr lang="ru-RU" sz="3200" b="1" dirty="0">
                <a:solidFill>
                  <a:srgbClr val="C00000"/>
                </a:solidFill>
              </a:rPr>
              <a:t>, грошей. </a:t>
            </a:r>
          </a:p>
        </p:txBody>
      </p:sp>
    </p:spTree>
    <p:extLst>
      <p:ext uri="{BB962C8B-B14F-4D97-AF65-F5344CB8AC3E}">
        <p14:creationId xmlns:p14="http://schemas.microsoft.com/office/powerpoint/2010/main" val="298570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84438" y="46798"/>
            <a:ext cx="64080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solidFill>
                <a:srgbClr val="C00000"/>
              </a:solidFill>
            </a:endParaRPr>
          </a:p>
          <a:p>
            <a:r>
              <a:rPr lang="ru-RU" sz="3200" b="1" dirty="0" err="1" smtClean="0">
                <a:solidFill>
                  <a:srgbClr val="C00000"/>
                </a:solidFill>
              </a:rPr>
              <a:t>Основна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думка: «</a:t>
            </a:r>
            <a:r>
              <a:rPr lang="ru-RU" sz="3200" b="1" dirty="0" err="1">
                <a:solidFill>
                  <a:srgbClr val="C00000"/>
                </a:solidFill>
              </a:rPr>
              <a:t>Одні</a:t>
            </a:r>
            <a:r>
              <a:rPr lang="ru-RU" sz="3200" b="1" dirty="0">
                <a:solidFill>
                  <a:srgbClr val="C00000"/>
                </a:solidFill>
              </a:rPr>
              <a:t> з голоду гинуть, а </a:t>
            </a:r>
            <a:r>
              <a:rPr lang="ru-RU" sz="3200" b="1" dirty="0" err="1">
                <a:solidFill>
                  <a:srgbClr val="C00000"/>
                </a:solidFill>
              </a:rPr>
              <a:t>другі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папір</a:t>
            </a:r>
            <a:r>
              <a:rPr lang="ru-RU" sz="3200" b="1" dirty="0">
                <a:solidFill>
                  <a:srgbClr val="C00000"/>
                </a:solidFill>
              </a:rPr>
              <a:t> у ящик </a:t>
            </a:r>
            <a:r>
              <a:rPr lang="ru-RU" sz="3200" b="1" dirty="0" err="1">
                <a:solidFill>
                  <a:srgbClr val="C00000"/>
                </a:solidFill>
              </a:rPr>
              <a:t>ховають</a:t>
            </a:r>
            <a:r>
              <a:rPr lang="ru-RU" sz="3200" b="1" dirty="0">
                <a:solidFill>
                  <a:srgbClr val="C00000"/>
                </a:solidFill>
              </a:rPr>
              <a:t>. </a:t>
            </a:r>
            <a:r>
              <a:rPr lang="ru-RU" sz="3200" b="1" dirty="0" err="1">
                <a:solidFill>
                  <a:srgbClr val="C00000"/>
                </a:solidFill>
              </a:rPr>
              <a:t>Хіба</a:t>
            </a:r>
            <a:r>
              <a:rPr lang="ru-RU" sz="3200" b="1" dirty="0">
                <a:solidFill>
                  <a:srgbClr val="C00000"/>
                </a:solidFill>
              </a:rPr>
              <a:t> ж </a:t>
            </a:r>
            <a:r>
              <a:rPr lang="ru-RU" sz="3200" b="1" dirty="0" err="1">
                <a:solidFill>
                  <a:srgbClr val="C00000"/>
                </a:solidFill>
              </a:rPr>
              <a:t>папір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важніший</a:t>
            </a:r>
            <a:r>
              <a:rPr lang="ru-RU" sz="3200" b="1" dirty="0">
                <a:solidFill>
                  <a:srgbClr val="C00000"/>
                </a:solidFill>
              </a:rPr>
              <a:t> за </a:t>
            </a:r>
            <a:r>
              <a:rPr lang="ru-RU" sz="3200" b="1" dirty="0" err="1">
                <a:solidFill>
                  <a:srgbClr val="C00000"/>
                </a:solidFill>
              </a:rPr>
              <a:t>життя</a:t>
            </a:r>
            <a:r>
              <a:rPr lang="ru-RU" sz="3200" b="1" dirty="0">
                <a:solidFill>
                  <a:srgbClr val="C00000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8264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97262" y="0"/>
            <a:ext cx="646722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C00000"/>
                </a:solidFill>
              </a:rPr>
              <a:t>Соціально-побутова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казка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</a:p>
          <a:p>
            <a:endParaRPr lang="ru-RU" sz="24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Б. </a:t>
            </a:r>
            <a:r>
              <a:rPr lang="ru-RU" sz="2400" b="1" dirty="0" err="1">
                <a:solidFill>
                  <a:srgbClr val="C00000"/>
                </a:solidFill>
              </a:rPr>
              <a:t>Лепкий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обрав</a:t>
            </a:r>
            <a:r>
              <a:rPr lang="ru-RU" sz="2400" b="1" dirty="0">
                <a:solidFill>
                  <a:srgbClr val="C00000"/>
                </a:solidFill>
              </a:rPr>
              <a:t> форму </a:t>
            </a:r>
            <a:r>
              <a:rPr lang="ru-RU" sz="2400" b="1" dirty="0" err="1">
                <a:solidFill>
                  <a:srgbClr val="C00000"/>
                </a:solidFill>
              </a:rPr>
              <a:t>казки</a:t>
            </a:r>
            <a:r>
              <a:rPr lang="ru-RU" sz="2400" b="1" dirty="0">
                <a:solidFill>
                  <a:srgbClr val="C00000"/>
                </a:solidFill>
              </a:rPr>
              <a:t> тому, </a:t>
            </a:r>
            <a:r>
              <a:rPr lang="ru-RU" sz="2400" b="1" dirty="0" err="1">
                <a:solidFill>
                  <a:srgbClr val="C00000"/>
                </a:solidFill>
              </a:rPr>
              <a:t>що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такі</a:t>
            </a:r>
            <a:r>
              <a:rPr lang="ru-RU" sz="2400" b="1" dirty="0">
                <a:solidFill>
                  <a:srgbClr val="C00000"/>
                </a:solidFill>
              </a:rPr>
              <a:t> твори </a:t>
            </a:r>
            <a:r>
              <a:rPr lang="ru-RU" sz="2400" b="1" dirty="0" err="1">
                <a:solidFill>
                  <a:srgbClr val="C00000"/>
                </a:solidFill>
              </a:rPr>
              <a:t>мають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повчальний</a:t>
            </a:r>
            <a:r>
              <a:rPr lang="ru-RU" sz="2400" b="1" dirty="0">
                <a:solidFill>
                  <a:srgbClr val="C00000"/>
                </a:solidFill>
              </a:rPr>
              <a:t> характер. У них </a:t>
            </a:r>
            <a:r>
              <a:rPr lang="ru-RU" sz="2400" b="1" dirty="0" err="1">
                <a:solidFill>
                  <a:srgbClr val="C00000"/>
                </a:solidFill>
              </a:rPr>
              <a:t>завжди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зрозуміло</a:t>
            </a:r>
            <a:r>
              <a:rPr lang="ru-RU" sz="2400" b="1" dirty="0">
                <a:solidFill>
                  <a:srgbClr val="C00000"/>
                </a:solidFill>
              </a:rPr>
              <a:t>, </a:t>
            </a:r>
            <a:r>
              <a:rPr lang="ru-RU" sz="2400" b="1" dirty="0" err="1">
                <a:solidFill>
                  <a:srgbClr val="C00000"/>
                </a:solidFill>
              </a:rPr>
              <a:t>що</a:t>
            </a:r>
            <a:r>
              <a:rPr lang="ru-RU" sz="2400" b="1" dirty="0">
                <a:solidFill>
                  <a:srgbClr val="C00000"/>
                </a:solidFill>
              </a:rPr>
              <a:t> добре, а </a:t>
            </a:r>
            <a:r>
              <a:rPr lang="ru-RU" sz="2400" b="1" dirty="0" err="1">
                <a:solidFill>
                  <a:srgbClr val="C00000"/>
                </a:solidFill>
              </a:rPr>
              <a:t>що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погане</a:t>
            </a:r>
            <a:r>
              <a:rPr lang="ru-RU" sz="2400" b="1" dirty="0">
                <a:solidFill>
                  <a:srgbClr val="C00000"/>
                </a:solidFill>
              </a:rPr>
              <a:t>, </a:t>
            </a:r>
            <a:r>
              <a:rPr lang="ru-RU" sz="2400" b="1" dirty="0" err="1">
                <a:solidFill>
                  <a:srgbClr val="C00000"/>
                </a:solidFill>
              </a:rPr>
              <a:t>торжествує</a:t>
            </a:r>
            <a:r>
              <a:rPr lang="ru-RU" sz="2400" b="1" dirty="0">
                <a:solidFill>
                  <a:srgbClr val="C00000"/>
                </a:solidFill>
              </a:rPr>
              <a:t> правда і </a:t>
            </a:r>
            <a:r>
              <a:rPr lang="ru-RU" sz="2400" b="1" dirty="0" err="1">
                <a:solidFill>
                  <a:srgbClr val="C00000"/>
                </a:solidFill>
              </a:rPr>
              <a:t>справедливість</a:t>
            </a:r>
            <a:r>
              <a:rPr lang="ru-RU" sz="2400" b="1" dirty="0">
                <a:solidFill>
                  <a:srgbClr val="C00000"/>
                </a:solidFill>
              </a:rPr>
              <a:t>, а </a:t>
            </a:r>
            <a:r>
              <a:rPr lang="ru-RU" sz="2400" b="1" dirty="0" err="1">
                <a:solidFill>
                  <a:srgbClr val="C00000"/>
                </a:solidFill>
              </a:rPr>
              <a:t>негідники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зазнають</a:t>
            </a:r>
            <a:r>
              <a:rPr lang="ru-RU" sz="2400" b="1" dirty="0">
                <a:solidFill>
                  <a:srgbClr val="C00000"/>
                </a:solidFill>
              </a:rPr>
              <a:t> справедливого </a:t>
            </a:r>
            <a:r>
              <a:rPr lang="ru-RU" sz="2400" b="1" dirty="0" err="1">
                <a:solidFill>
                  <a:srgbClr val="C00000"/>
                </a:solidFill>
              </a:rPr>
              <a:t>покарання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>
                <a:solidFill>
                  <a:srgbClr val="C00000"/>
                </a:solidFill>
              </a:rPr>
              <a:t>Саме</a:t>
            </a:r>
            <a:r>
              <a:rPr lang="ru-RU" sz="2400" b="1" dirty="0">
                <a:solidFill>
                  <a:srgbClr val="C00000"/>
                </a:solidFill>
              </a:rPr>
              <a:t> у </a:t>
            </a:r>
            <a:r>
              <a:rPr lang="ru-RU" sz="2400" b="1" dirty="0" err="1">
                <a:solidFill>
                  <a:srgbClr val="C00000"/>
                </a:solidFill>
              </a:rPr>
              <a:t>казковому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творі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людина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може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побачити</a:t>
            </a:r>
            <a:r>
              <a:rPr lang="ru-RU" sz="2400" b="1" dirty="0">
                <a:solidFill>
                  <a:srgbClr val="C00000"/>
                </a:solidFill>
              </a:rPr>
              <a:t> себе </a:t>
            </a:r>
            <a:r>
              <a:rPr lang="ru-RU" sz="2400" b="1" dirty="0" err="1">
                <a:solidFill>
                  <a:srgbClr val="C00000"/>
                </a:solidFill>
              </a:rPr>
              <a:t>ніби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збоку</a:t>
            </a:r>
            <a:r>
              <a:rPr lang="ru-RU" sz="2400" b="1" dirty="0">
                <a:solidFill>
                  <a:srgbClr val="C00000"/>
                </a:solidFill>
              </a:rPr>
              <a:t>, чужими </a:t>
            </a:r>
            <a:r>
              <a:rPr lang="ru-RU" sz="2400" b="1" dirty="0" err="1">
                <a:solidFill>
                  <a:srgbClr val="C00000"/>
                </a:solidFill>
              </a:rPr>
              <a:t>очима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>
                <a:solidFill>
                  <a:srgbClr val="C00000"/>
                </a:solidFill>
              </a:rPr>
              <a:t>Письменник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мав</a:t>
            </a:r>
            <a:r>
              <a:rPr lang="ru-RU" sz="2400" b="1" dirty="0">
                <a:solidFill>
                  <a:srgbClr val="C00000"/>
                </a:solidFill>
              </a:rPr>
              <a:t> на </a:t>
            </a:r>
            <a:r>
              <a:rPr lang="ru-RU" sz="2400" b="1" dirty="0" err="1">
                <a:solidFill>
                  <a:srgbClr val="C00000"/>
                </a:solidFill>
              </a:rPr>
              <a:t>увазі</a:t>
            </a:r>
            <a:r>
              <a:rPr lang="ru-RU" sz="2400" b="1" dirty="0">
                <a:solidFill>
                  <a:srgbClr val="C00000"/>
                </a:solidFill>
              </a:rPr>
              <a:t> не </a:t>
            </a:r>
            <a:r>
              <a:rPr lang="ru-RU" sz="2400" b="1" dirty="0" err="1">
                <a:solidFill>
                  <a:srgbClr val="C00000"/>
                </a:solidFill>
              </a:rPr>
              <a:t>малих</a:t>
            </a:r>
            <a:r>
              <a:rPr lang="ru-RU" sz="2400" b="1" dirty="0">
                <a:solidFill>
                  <a:srgbClr val="C00000"/>
                </a:solidFill>
              </a:rPr>
              <a:t> і великих </a:t>
            </a:r>
            <a:r>
              <a:rPr lang="ru-RU" sz="2400" b="1" dirty="0" err="1">
                <a:solidFill>
                  <a:srgbClr val="C00000"/>
                </a:solidFill>
              </a:rPr>
              <a:t>дітей</a:t>
            </a:r>
            <a:r>
              <a:rPr lang="ru-RU" sz="2400" b="1" dirty="0">
                <a:solidFill>
                  <a:srgbClr val="C00000"/>
                </a:solidFill>
              </a:rPr>
              <a:t>, а </a:t>
            </a:r>
            <a:r>
              <a:rPr lang="ru-RU" sz="2400" b="1" dirty="0" err="1">
                <a:solidFill>
                  <a:srgbClr val="C00000"/>
                </a:solidFill>
              </a:rPr>
              <a:t>дітей</a:t>
            </a:r>
            <a:r>
              <a:rPr lang="ru-RU" sz="2400" b="1" dirty="0">
                <a:solidFill>
                  <a:srgbClr val="C00000"/>
                </a:solidFill>
              </a:rPr>
              <a:t> і </a:t>
            </a:r>
            <a:r>
              <a:rPr lang="ru-RU" sz="2400" b="1" dirty="0" err="1">
                <a:solidFill>
                  <a:srgbClr val="C00000"/>
                </a:solidFill>
              </a:rPr>
              <a:t>дорослих</a:t>
            </a:r>
            <a:r>
              <a:rPr lang="ru-RU" sz="2400" b="1" dirty="0">
                <a:solidFill>
                  <a:srgbClr val="C00000"/>
                </a:solidFill>
              </a:rPr>
              <a:t>. І </a:t>
            </a:r>
            <a:r>
              <a:rPr lang="ru-RU" sz="2400" b="1" dirty="0" err="1">
                <a:solidFill>
                  <a:srgbClr val="C00000"/>
                </a:solidFill>
              </a:rPr>
              <a:t>ті</a:t>
            </a:r>
            <a:r>
              <a:rPr lang="ru-RU" sz="2400" b="1" dirty="0">
                <a:solidFill>
                  <a:srgbClr val="C00000"/>
                </a:solidFill>
              </a:rPr>
              <a:t>, й </a:t>
            </a:r>
            <a:r>
              <a:rPr lang="ru-RU" sz="2400" b="1" dirty="0" err="1">
                <a:solidFill>
                  <a:srgbClr val="C00000"/>
                </a:solidFill>
              </a:rPr>
              <a:t>інші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повинні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вчитися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жити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по-людськи</a:t>
            </a:r>
            <a:r>
              <a:rPr lang="ru-RU" sz="2400" b="1" dirty="0">
                <a:solidFill>
                  <a:srgbClr val="C00000"/>
                </a:solidFill>
              </a:rPr>
              <a:t>, </a:t>
            </a:r>
            <a:r>
              <a:rPr lang="ru-RU" sz="2400" b="1" dirty="0" err="1">
                <a:solidFill>
                  <a:srgbClr val="C00000"/>
                </a:solidFill>
              </a:rPr>
              <a:t>розділяти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справжні</a:t>
            </a:r>
            <a:r>
              <a:rPr lang="ru-RU" sz="2400" b="1" dirty="0">
                <a:solidFill>
                  <a:srgbClr val="C00000"/>
                </a:solidFill>
              </a:rPr>
              <a:t> і </a:t>
            </a:r>
            <a:r>
              <a:rPr lang="ru-RU" sz="2400" b="1" dirty="0" err="1">
                <a:solidFill>
                  <a:srgbClr val="C00000"/>
                </a:solidFill>
              </a:rPr>
              <a:t>несправжні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цінності</a:t>
            </a:r>
            <a:r>
              <a:rPr lang="ru-RU" sz="2400" b="1" dirty="0">
                <a:solidFill>
                  <a:srgbClr val="C00000"/>
                </a:solidFill>
              </a:rPr>
              <a:t>). </a:t>
            </a:r>
            <a:r>
              <a:rPr lang="ru-RU" sz="2400" b="1" dirty="0" err="1">
                <a:solidFill>
                  <a:srgbClr val="C00000"/>
                </a:solidFill>
              </a:rPr>
              <a:t>Твір</a:t>
            </a:r>
            <a:r>
              <a:rPr lang="ru-RU" sz="2400" b="1" dirty="0">
                <a:solidFill>
                  <a:srgbClr val="C00000"/>
                </a:solidFill>
              </a:rPr>
              <a:t> — </a:t>
            </a:r>
            <a:r>
              <a:rPr lang="ru-RU" sz="2400" b="1" dirty="0" err="1">
                <a:solidFill>
                  <a:srgbClr val="C00000"/>
                </a:solidFill>
              </a:rPr>
              <a:t>пересторога</a:t>
            </a:r>
            <a:r>
              <a:rPr lang="ru-RU" sz="2400" b="1" dirty="0">
                <a:solidFill>
                  <a:srgbClr val="C00000"/>
                </a:solidFill>
              </a:rPr>
              <a:t> людям: </a:t>
            </a:r>
            <a:r>
              <a:rPr lang="ru-RU" sz="2400" b="1" dirty="0" err="1">
                <a:solidFill>
                  <a:srgbClr val="C00000"/>
                </a:solidFill>
              </a:rPr>
              <a:t>вчіться</a:t>
            </a:r>
            <a:r>
              <a:rPr lang="ru-RU" sz="2400" b="1" dirty="0">
                <a:solidFill>
                  <a:srgbClr val="C00000"/>
                </a:solidFill>
              </a:rPr>
              <a:t> мирно </a:t>
            </a:r>
            <a:r>
              <a:rPr lang="ru-RU" sz="2400" b="1" dirty="0" err="1">
                <a:solidFill>
                  <a:srgbClr val="C00000"/>
                </a:solidFill>
              </a:rPr>
              <a:t>вирішувати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проблеми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3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86000" y="66764"/>
            <a:ext cx="6678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Проблематика</a:t>
            </a:r>
          </a:p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 “Мишка”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Богдан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Лепкий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війна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і мир;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життєві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потреби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захланність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;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гріх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покарання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за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нього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;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·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цінності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істинні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фальшиві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;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·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родина і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виховання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дітей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4597" y="-324798"/>
            <a:ext cx="10633181" cy="797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62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200" b="1" dirty="0" err="1">
                <a:solidFill>
                  <a:srgbClr val="FF0000"/>
                </a:solidFill>
              </a:rPr>
              <a:t>Асоціативний</a:t>
            </a:r>
            <a:r>
              <a:rPr lang="ru-RU" sz="4200" b="1" dirty="0">
                <a:solidFill>
                  <a:srgbClr val="FF0000"/>
                </a:solidFill>
              </a:rPr>
              <a:t> </a:t>
            </a:r>
            <a:r>
              <a:rPr lang="ru-RU" sz="4200" b="1" dirty="0" smtClean="0">
                <a:solidFill>
                  <a:srgbClr val="FF0000"/>
                </a:solidFill>
              </a:rPr>
              <a:t>кущ</a:t>
            </a:r>
            <a:br>
              <a:rPr lang="ru-RU" sz="4200" b="1" dirty="0" smtClean="0">
                <a:solidFill>
                  <a:srgbClr val="FF0000"/>
                </a:solidFill>
              </a:rPr>
            </a:br>
            <a:r>
              <a:rPr lang="ru-RU" sz="4200" b="1" dirty="0" smtClean="0">
                <a:solidFill>
                  <a:srgbClr val="FF0000"/>
                </a:solidFill>
              </a:rPr>
              <a:t>до слова «мишка»</a:t>
            </a:r>
            <a:endParaRPr lang="ru-RU" sz="42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sz="2000" b="1" dirty="0" err="1">
                <a:solidFill>
                  <a:srgbClr val="FF0000"/>
                </a:solidFill>
              </a:rPr>
              <a:t>Співчуття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Милосердя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Прагнення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допомогти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іншим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Любляча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мати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Справедливість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Нетерпимість</a:t>
            </a:r>
            <a:r>
              <a:rPr lang="ru-RU" sz="2000" b="1" dirty="0">
                <a:solidFill>
                  <a:srgbClr val="FF0000"/>
                </a:solidFill>
              </a:rPr>
              <a:t> до </a:t>
            </a:r>
            <a:r>
              <a:rPr lang="ru-RU" sz="2000" b="1" dirty="0" err="1">
                <a:solidFill>
                  <a:srgbClr val="FF0000"/>
                </a:solidFill>
              </a:rPr>
              <a:t>кривди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err="1">
                <a:solidFill>
                  <a:srgbClr val="FF0000"/>
                </a:solidFill>
              </a:rPr>
              <a:t>Сміливість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3888432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8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86000" y="404664"/>
            <a:ext cx="660648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>
                <a:solidFill>
                  <a:schemeClr val="accent2">
                    <a:lumMod val="75000"/>
                  </a:schemeClr>
                </a:solidFill>
              </a:rPr>
              <a:t>Недописані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75000"/>
                  </a:schemeClr>
                </a:solidFill>
              </a:rPr>
              <a:t>фрази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Твір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3600" smtClean="0">
                <a:solidFill>
                  <a:schemeClr val="accent2">
                    <a:lumMod val="75000"/>
                  </a:schemeClr>
                </a:solidFill>
              </a:rPr>
              <a:t>Мишка» </a:t>
            </a:r>
            <a:r>
              <a:rPr lang="ru-RU" sz="3600">
                <a:solidFill>
                  <a:schemeClr val="accent2">
                    <a:lumMod val="75000"/>
                  </a:schemeClr>
                </a:solidFill>
              </a:rPr>
              <a:t>за </a:t>
            </a:r>
            <a:r>
              <a:rPr lang="ru-RU" sz="3600" smtClean="0">
                <a:solidFill>
                  <a:schemeClr val="accent2">
                    <a:lumMod val="75000"/>
                  </a:schemeClr>
                </a:solidFill>
              </a:rPr>
              <a:t>жанром…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Чому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письменник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змалював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мишку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Чи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випадково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</a:rPr>
              <a:t>підзаголовку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стоїть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крапка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з комою?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Хто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протиставляється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цьому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сюжеті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076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59605"/>
            <a:ext cx="6858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err="1">
                <a:solidFill>
                  <a:srgbClr val="663300"/>
                </a:solidFill>
              </a:rPr>
              <a:t>Пам’ятаймо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що</a:t>
            </a:r>
            <a:r>
              <a:rPr lang="ru-RU" sz="3600" b="1" dirty="0">
                <a:solidFill>
                  <a:srgbClr val="663300"/>
                </a:solidFill>
              </a:rPr>
              <a:t> </a:t>
            </a:r>
            <a:r>
              <a:rPr lang="ru-RU" sz="3600" b="1" dirty="0" err="1">
                <a:solidFill>
                  <a:srgbClr val="663300"/>
                </a:solidFill>
              </a:rPr>
              <a:t>існують</a:t>
            </a:r>
            <a:r>
              <a:rPr lang="ru-RU" sz="3600" b="1" dirty="0">
                <a:solidFill>
                  <a:srgbClr val="663300"/>
                </a:solidFill>
              </a:rPr>
              <a:t> </a:t>
            </a:r>
            <a:r>
              <a:rPr lang="ru-RU" sz="3600" b="1" dirty="0" err="1">
                <a:solidFill>
                  <a:srgbClr val="663300"/>
                </a:solidFill>
              </a:rPr>
              <a:t>найсвятіші</a:t>
            </a:r>
            <a:r>
              <a:rPr lang="ru-RU" sz="3600" b="1" dirty="0">
                <a:solidFill>
                  <a:srgbClr val="663300"/>
                </a:solidFill>
              </a:rPr>
              <a:t> </a:t>
            </a:r>
            <a:r>
              <a:rPr lang="ru-RU" sz="3600" b="1" dirty="0" err="1">
                <a:solidFill>
                  <a:srgbClr val="663300"/>
                </a:solidFill>
              </a:rPr>
              <a:t>людські</a:t>
            </a:r>
            <a:r>
              <a:rPr lang="ru-RU" sz="3600" b="1" dirty="0">
                <a:solidFill>
                  <a:srgbClr val="663300"/>
                </a:solidFill>
              </a:rPr>
              <a:t> </a:t>
            </a:r>
            <a:r>
              <a:rPr lang="ru-RU" sz="3600" b="1" dirty="0" err="1">
                <a:solidFill>
                  <a:srgbClr val="663300"/>
                </a:solidFill>
              </a:rPr>
              <a:t>почуття</a:t>
            </a:r>
            <a:r>
              <a:rPr lang="ru-RU" sz="3600" b="1" dirty="0">
                <a:solidFill>
                  <a:srgbClr val="663300"/>
                </a:solidFill>
              </a:rPr>
              <a:t>: </a:t>
            </a:r>
            <a:r>
              <a:rPr lang="ru-RU" sz="3600" b="1" dirty="0" err="1">
                <a:solidFill>
                  <a:srgbClr val="663300"/>
                </a:solidFill>
              </a:rPr>
              <a:t>щирість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прощення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любов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милосердя</a:t>
            </a:r>
            <a:r>
              <a:rPr lang="ru-RU" sz="3600" b="1" dirty="0">
                <a:solidFill>
                  <a:srgbClr val="663300"/>
                </a:solidFill>
              </a:rPr>
              <a:t>. </a:t>
            </a:r>
            <a:r>
              <a:rPr lang="ru-RU" sz="3600" b="1" dirty="0" err="1">
                <a:solidFill>
                  <a:srgbClr val="663300"/>
                </a:solidFill>
              </a:rPr>
              <a:t>Їх</a:t>
            </a:r>
            <a:r>
              <a:rPr lang="ru-RU" sz="3600" b="1" dirty="0">
                <a:solidFill>
                  <a:srgbClr val="663300"/>
                </a:solidFill>
              </a:rPr>
              <a:t> не </a:t>
            </a:r>
            <a:r>
              <a:rPr lang="ru-RU" sz="3600" b="1" dirty="0" err="1">
                <a:solidFill>
                  <a:srgbClr val="663300"/>
                </a:solidFill>
              </a:rPr>
              <a:t>купиш</a:t>
            </a:r>
            <a:r>
              <a:rPr lang="ru-RU" sz="3600" b="1" dirty="0">
                <a:solidFill>
                  <a:srgbClr val="663300"/>
                </a:solidFill>
              </a:rPr>
              <a:t> у </a:t>
            </a:r>
            <a:r>
              <a:rPr lang="ru-RU" sz="3600" b="1" dirty="0" err="1">
                <a:solidFill>
                  <a:srgbClr val="663300"/>
                </a:solidFill>
              </a:rPr>
              <a:t>магазині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ні</a:t>
            </a:r>
            <a:r>
              <a:rPr lang="ru-RU" sz="3600" b="1" dirty="0">
                <a:solidFill>
                  <a:srgbClr val="663300"/>
                </a:solidFill>
              </a:rPr>
              <a:t> в кого не </a:t>
            </a:r>
            <a:r>
              <a:rPr lang="ru-RU" sz="3600" b="1" dirty="0" err="1">
                <a:solidFill>
                  <a:srgbClr val="663300"/>
                </a:solidFill>
              </a:rPr>
              <a:t>позичиш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їх</a:t>
            </a:r>
            <a:r>
              <a:rPr lang="ru-RU" sz="3600" b="1" dirty="0">
                <a:solidFill>
                  <a:srgbClr val="663300"/>
                </a:solidFill>
              </a:rPr>
              <a:t> просто </a:t>
            </a:r>
            <a:r>
              <a:rPr lang="ru-RU" sz="3600" b="1" dirty="0" err="1">
                <a:solidFill>
                  <a:srgbClr val="663300"/>
                </a:solidFill>
              </a:rPr>
              <a:t>можна</a:t>
            </a:r>
            <a:r>
              <a:rPr lang="ru-RU" sz="3600" b="1" dirty="0">
                <a:solidFill>
                  <a:srgbClr val="663300"/>
                </a:solidFill>
              </a:rPr>
              <a:t> набути, </a:t>
            </a:r>
            <a:r>
              <a:rPr lang="ru-RU" sz="3600" b="1" dirty="0" err="1">
                <a:solidFill>
                  <a:srgbClr val="663300"/>
                </a:solidFill>
              </a:rPr>
              <a:t>навчити</a:t>
            </a:r>
            <a:r>
              <a:rPr lang="ru-RU" sz="3600" b="1" dirty="0">
                <a:solidFill>
                  <a:srgbClr val="663300"/>
                </a:solidFill>
              </a:rPr>
              <a:t> себе бути </a:t>
            </a:r>
            <a:r>
              <a:rPr lang="ru-RU" sz="3600" b="1" dirty="0" err="1">
                <a:solidFill>
                  <a:srgbClr val="663300"/>
                </a:solidFill>
              </a:rPr>
              <a:t>людяним</a:t>
            </a:r>
            <a:r>
              <a:rPr lang="ru-RU" sz="3600" b="1" dirty="0">
                <a:solidFill>
                  <a:srgbClr val="663300"/>
                </a:solidFill>
              </a:rPr>
              <a:t>, </a:t>
            </a:r>
            <a:r>
              <a:rPr lang="ru-RU" sz="3600" b="1" dirty="0" err="1">
                <a:solidFill>
                  <a:srgbClr val="663300"/>
                </a:solidFill>
              </a:rPr>
              <a:t>намагатися</a:t>
            </a:r>
            <a:r>
              <a:rPr lang="ru-RU" sz="3600" b="1" dirty="0">
                <a:solidFill>
                  <a:srgbClr val="663300"/>
                </a:solidFill>
              </a:rPr>
              <a:t> не </a:t>
            </a:r>
            <a:r>
              <a:rPr lang="ru-RU" sz="3600" b="1" dirty="0" err="1">
                <a:solidFill>
                  <a:srgbClr val="663300"/>
                </a:solidFill>
              </a:rPr>
              <a:t>витрачати</a:t>
            </a:r>
            <a:r>
              <a:rPr lang="ru-RU" sz="3600" b="1" dirty="0">
                <a:solidFill>
                  <a:srgbClr val="663300"/>
                </a:solidFill>
              </a:rPr>
              <a:t> себе на </a:t>
            </a:r>
            <a:r>
              <a:rPr lang="ru-RU" sz="3600" b="1" dirty="0" err="1">
                <a:solidFill>
                  <a:srgbClr val="663300"/>
                </a:solidFill>
              </a:rPr>
              <a:t>скороминущі</a:t>
            </a:r>
            <a:r>
              <a:rPr lang="ru-RU" sz="3600" b="1" dirty="0">
                <a:solidFill>
                  <a:srgbClr val="663300"/>
                </a:solidFill>
              </a:rPr>
              <a:t> </a:t>
            </a:r>
            <a:r>
              <a:rPr lang="ru-RU" sz="3600" b="1" dirty="0" err="1">
                <a:solidFill>
                  <a:srgbClr val="663300"/>
                </a:solidFill>
              </a:rPr>
              <a:t>дрібниці</a:t>
            </a:r>
            <a:r>
              <a:rPr lang="ru-RU" sz="3600" b="1" dirty="0">
                <a:solidFill>
                  <a:srgbClr val="66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05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86000" y="2739"/>
            <a:ext cx="6858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Запам’ятайте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слова </a:t>
            </a:r>
            <a:endParaRPr lang="ru-RU" sz="34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</a:rPr>
              <a:t>М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. Стельмаха: «От і проживи,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чоловіче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свій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вік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щоб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твоя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дитина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щоб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чиясь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сирота,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щоб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люди тебе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людиною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назвали...». А й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справді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щасливий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той, з ким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інші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щасливі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. Тому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вчіться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розрізняти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справжні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і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фальшиві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цінності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. «Копай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всередині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себе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колодязь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тієї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води, яка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зросить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і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твій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дім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, і </a:t>
            </a:r>
            <a:r>
              <a:rPr lang="ru-RU" sz="3400" dirty="0" err="1">
                <a:solidFill>
                  <a:schemeClr val="bg2">
                    <a:lumMod val="10000"/>
                  </a:schemeClr>
                </a:solidFill>
              </a:rPr>
              <a:t>сусідські</a:t>
            </a:r>
            <a:r>
              <a:rPr lang="ru-RU" sz="3400" dirty="0">
                <a:solidFill>
                  <a:schemeClr val="bg2">
                    <a:lumMod val="10000"/>
                  </a:schemeClr>
                </a:solidFill>
              </a:rPr>
              <a:t>» </a:t>
            </a:r>
            <a:endParaRPr lang="ru-RU" sz="34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r"/>
            <a:r>
              <a:rPr lang="ru-RU" sz="3400" i="1" dirty="0" smtClean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ru-RU" sz="3400" i="1" dirty="0">
                <a:solidFill>
                  <a:schemeClr val="bg2">
                    <a:lumMod val="10000"/>
                  </a:schemeClr>
                </a:solidFill>
              </a:rPr>
              <a:t>Г. Сковорода).</a:t>
            </a:r>
            <a:endParaRPr lang="ru-RU" sz="3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11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195736" y="6648"/>
            <a:ext cx="694826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/>
              <a:t>Рефлексія</a:t>
            </a:r>
            <a:endParaRPr lang="ru-RU" sz="4400" b="1" dirty="0" smtClean="0"/>
          </a:p>
          <a:p>
            <a:endParaRPr lang="uk-UA" sz="4000" b="1" dirty="0"/>
          </a:p>
          <a:p>
            <a:r>
              <a:rPr lang="ru-RU" sz="4000" b="1" dirty="0" smtClean="0"/>
              <a:t>-</a:t>
            </a:r>
            <a:r>
              <a:rPr lang="ru-RU" sz="4000" b="1" dirty="0" err="1" smtClean="0"/>
              <a:t>Після</a:t>
            </a:r>
            <a:r>
              <a:rPr lang="ru-RU" sz="4000" b="1" dirty="0" smtClean="0"/>
              <a:t> </a:t>
            </a:r>
            <a:r>
              <a:rPr lang="ru-RU" sz="4000" b="1" dirty="0" err="1"/>
              <a:t>сьогоднішнього</a:t>
            </a:r>
            <a:r>
              <a:rPr lang="ru-RU" sz="4000" b="1" dirty="0"/>
              <a:t> уроку я думаю</a:t>
            </a:r>
            <a:r>
              <a:rPr lang="ru-RU" sz="4000" b="1" dirty="0" smtClean="0"/>
              <a:t>…</a:t>
            </a:r>
          </a:p>
          <a:p>
            <a:endParaRPr lang="ru-RU" sz="4000" b="1" dirty="0"/>
          </a:p>
          <a:p>
            <a:pPr marL="571500" indent="-571500">
              <a:buFontTx/>
              <a:buChar char="-"/>
            </a:pPr>
            <a:r>
              <a:rPr lang="ru-RU" sz="4000" b="1" dirty="0" err="1" smtClean="0"/>
              <a:t>Прочитаний</a:t>
            </a:r>
            <a:r>
              <a:rPr lang="ru-RU" sz="4000" b="1" dirty="0" smtClean="0"/>
              <a:t> </a:t>
            </a:r>
            <a:r>
              <a:rPr lang="ru-RU" sz="4000" b="1" dirty="0" err="1"/>
              <a:t>твір</a:t>
            </a:r>
            <a:r>
              <a:rPr lang="ru-RU" sz="4000" b="1" dirty="0"/>
              <a:t> </a:t>
            </a:r>
            <a:r>
              <a:rPr lang="ru-RU" sz="4000" b="1" dirty="0" err="1"/>
              <a:t>змусив</a:t>
            </a:r>
            <a:r>
              <a:rPr lang="ru-RU" sz="4000" b="1" dirty="0"/>
              <a:t> мене </a:t>
            </a:r>
            <a:r>
              <a:rPr lang="ru-RU" sz="4000" b="1" dirty="0" err="1"/>
              <a:t>задуматись</a:t>
            </a:r>
            <a:r>
              <a:rPr lang="ru-RU" sz="4000" b="1" dirty="0"/>
              <a:t> над</a:t>
            </a:r>
            <a:r>
              <a:rPr lang="ru-RU" sz="4000" b="1" dirty="0" smtClean="0"/>
              <a:t>…</a:t>
            </a:r>
          </a:p>
          <a:p>
            <a:pPr marL="571500" indent="-571500">
              <a:buFontTx/>
              <a:buChar char="-"/>
            </a:pPr>
            <a:endParaRPr lang="ru-RU" sz="4000" b="1" dirty="0"/>
          </a:p>
          <a:p>
            <a:r>
              <a:rPr lang="ru-RU" sz="4000" b="1" dirty="0"/>
              <a:t>- Зараз я </a:t>
            </a:r>
            <a:r>
              <a:rPr lang="ru-RU" sz="4000" b="1" dirty="0" err="1"/>
              <a:t>відчуваю</a:t>
            </a:r>
            <a:r>
              <a:rPr lang="ru-RU" sz="4000" b="1" dirty="0"/>
              <a:t>…</a:t>
            </a:r>
          </a:p>
          <a:p>
            <a:endParaRPr lang="uk-UA" dirty="0" smtClean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06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67744" y="176918"/>
            <a:ext cx="65520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 </a:t>
            </a:r>
            <a:r>
              <a:rPr lang="ru-RU" sz="3600" b="1" dirty="0" err="1"/>
              <a:t>Домашнє</a:t>
            </a:r>
            <a:r>
              <a:rPr lang="ru-RU" sz="3600" b="1" dirty="0"/>
              <a:t> </a:t>
            </a:r>
            <a:r>
              <a:rPr lang="ru-RU" sz="3600" b="1" dirty="0" err="1" smtClean="0"/>
              <a:t>завдання</a:t>
            </a:r>
            <a:endParaRPr lang="ru-RU" sz="3600" b="1" dirty="0" smtClean="0"/>
          </a:p>
          <a:p>
            <a:endParaRPr lang="uk-UA" sz="3600" b="1" dirty="0"/>
          </a:p>
          <a:p>
            <a:r>
              <a:rPr lang="ru-RU" sz="3600" dirty="0" err="1" smtClean="0"/>
              <a:t>Прочитати</a:t>
            </a:r>
            <a:r>
              <a:rPr lang="ru-RU" sz="3600" dirty="0" smtClean="0"/>
              <a:t> </a:t>
            </a:r>
            <a:r>
              <a:rPr lang="ru-RU" sz="3600" dirty="0" err="1" smtClean="0"/>
              <a:t>повість</a:t>
            </a:r>
            <a:r>
              <a:rPr lang="ru-RU" sz="3600" dirty="0" smtClean="0"/>
              <a:t> «</a:t>
            </a:r>
            <a:r>
              <a:rPr lang="ru-RU" sz="3600" dirty="0" err="1" smtClean="0"/>
              <a:t>Щедрий</a:t>
            </a:r>
            <a:r>
              <a:rPr lang="ru-RU" sz="3600" dirty="0" smtClean="0"/>
              <a:t> </a:t>
            </a:r>
            <a:r>
              <a:rPr lang="ru-RU" sz="3600" dirty="0" err="1" smtClean="0"/>
              <a:t>вечір</a:t>
            </a:r>
            <a:r>
              <a:rPr lang="ru-RU" sz="3600" dirty="0" smtClean="0"/>
              <a:t>» </a:t>
            </a:r>
            <a:r>
              <a:rPr lang="ru-RU" sz="3600" dirty="0" err="1" smtClean="0"/>
              <a:t>Михайла</a:t>
            </a:r>
            <a:r>
              <a:rPr lang="ru-RU" sz="3600" dirty="0" smtClean="0"/>
              <a:t> Стельмаха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391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81037"/>
            <a:ext cx="709228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18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334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Асоціативний кущ до слова «мишка»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Словосполучення</dc:title>
  <dc:creator>pc</dc:creator>
  <cp:lastModifiedBy>TPCUSer</cp:lastModifiedBy>
  <cp:revision>231</cp:revision>
  <dcterms:created xsi:type="dcterms:W3CDTF">2016-02-10T18:47:11Z</dcterms:created>
  <dcterms:modified xsi:type="dcterms:W3CDTF">2022-01-24T11:50:42Z</dcterms:modified>
</cp:coreProperties>
</file>