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3"/>
  </p:notesMasterIdLst>
  <p:sldIdLst>
    <p:sldId id="310" r:id="rId2"/>
    <p:sldId id="299" r:id="rId3"/>
    <p:sldId id="300" r:id="rId4"/>
    <p:sldId id="308" r:id="rId5"/>
    <p:sldId id="303" r:id="rId6"/>
    <p:sldId id="311" r:id="rId7"/>
    <p:sldId id="316" r:id="rId8"/>
    <p:sldId id="312" r:id="rId9"/>
    <p:sldId id="313" r:id="rId10"/>
    <p:sldId id="314" r:id="rId11"/>
    <p:sldId id="31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31BB4-0625-465B-8710-C482D87341E5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A7CA5-76E3-4B4E-AFBE-39D58F749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3445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697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8126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37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5564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35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42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366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682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313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466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39F0074-BD2B-40F5-9554-63361C2246B3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635D67E7-9F4F-41D8-968D-6105F38F3A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699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5915000" cy="5445224"/>
          </a:xfrm>
          <a:noFill/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1"/>
                </a:solidFill>
                <a:effectLst/>
              </a:rPr>
              <a:t>Урок </a:t>
            </a:r>
            <a:r>
              <a:rPr lang="ru-RU" sz="4000" i="1" dirty="0" err="1">
                <a:solidFill>
                  <a:schemeClr val="tx1"/>
                </a:solidFill>
                <a:effectLst/>
              </a:rPr>
              <a:t>позакласного</a:t>
            </a:r>
            <a:r>
              <a:rPr lang="ru-RU" sz="4000" i="1" dirty="0">
                <a:solidFill>
                  <a:schemeClr val="tx1"/>
                </a:solidFill>
                <a:effectLst/>
              </a:rPr>
              <a:t> </a:t>
            </a:r>
            <a:r>
              <a:rPr lang="ru-RU" sz="4000" i="1" dirty="0" err="1">
                <a:solidFill>
                  <a:schemeClr val="tx1"/>
                </a:solidFill>
                <a:effectLst/>
              </a:rPr>
              <a:t>читання</a:t>
            </a:r>
            <a:r>
              <a:rPr lang="ru-RU" sz="4000" i="1" dirty="0">
                <a:solidFill>
                  <a:schemeClr val="tx1"/>
                </a:solidFill>
                <a:effectLst/>
              </a:rPr>
              <a:t> №3. </a:t>
            </a:r>
            <a:r>
              <a:rPr lang="ru-RU" sz="4000" dirty="0" err="1">
                <a:solidFill>
                  <a:schemeClr val="tx1"/>
                </a:solidFill>
                <a:effectLst/>
              </a:rPr>
              <a:t>М.Стельмах</a:t>
            </a:r>
            <a:r>
              <a:rPr lang="ru-RU" sz="4000" dirty="0">
                <a:solidFill>
                  <a:schemeClr val="tx1"/>
                </a:solidFill>
                <a:effectLst/>
              </a:rPr>
              <a:t>. «</a:t>
            </a:r>
            <a:r>
              <a:rPr lang="ru-RU" sz="4000" dirty="0" err="1">
                <a:solidFill>
                  <a:schemeClr val="tx1"/>
                </a:solidFill>
                <a:effectLst/>
              </a:rPr>
              <a:t>Щедрий</a:t>
            </a:r>
            <a:r>
              <a:rPr lang="ru-RU" sz="4000" dirty="0">
                <a:solidFill>
                  <a:schemeClr val="tx1"/>
                </a:solidFill>
                <a:effectLst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</a:rPr>
              <a:t>вечір</a:t>
            </a:r>
            <a:r>
              <a:rPr lang="ru-RU" sz="4000" dirty="0">
                <a:solidFill>
                  <a:schemeClr val="tx1"/>
                </a:solidFill>
                <a:effectLst/>
              </a:rPr>
              <a:t>»</a:t>
            </a:r>
            <a:endParaRPr lang="uk-UA" sz="40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3789040"/>
            <a:ext cx="4968552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3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214290"/>
            <a:ext cx="4572032" cy="747698"/>
          </a:xfrm>
        </p:spPr>
        <p:txBody>
          <a:bodyPr>
            <a:normAutofit fontScale="90000"/>
          </a:bodyPr>
          <a:lstStyle/>
          <a:p>
            <a:r>
              <a:rPr lang="uk-UA" i="1" dirty="0" smtClean="0"/>
              <a:t/>
            </a:r>
            <a:br>
              <a:rPr lang="uk-UA" i="1" dirty="0" smtClean="0"/>
            </a:br>
            <a:r>
              <a:rPr lang="uk-UA" b="1" i="1" dirty="0" smtClean="0"/>
              <a:t>Святий вечір</a:t>
            </a:r>
            <a:endParaRPr lang="ru-RU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928670"/>
            <a:ext cx="7972452" cy="1643074"/>
          </a:xfrm>
        </p:spPr>
        <p:txBody>
          <a:bodyPr>
            <a:noAutofit/>
          </a:bodyPr>
          <a:lstStyle/>
          <a:p>
            <a:r>
              <a:rPr lang="vi-VN" sz="2400" dirty="0" smtClean="0">
                <a:solidFill>
                  <a:srgbClr val="002060"/>
                </a:solidFill>
              </a:rPr>
              <a:t>Святи́й Ве́чір — Святве́чір — Багатий Вечір — Багата Кутя — Вілія — одне з найурочистіших християнських і православних свят. Його відзначають напередодні Різдва, 6 січня (за григоріанським календарем святкується 24 грудня).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c63aadf548_1910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928934"/>
            <a:ext cx="8572560" cy="3929066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714612" y="214290"/>
            <a:ext cx="3986210" cy="500066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chemeClr val="tx1"/>
                </a:solidFill>
              </a:rPr>
              <a:t>Святковий стіл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13" name="Рисунок 12" descr="kuty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54" r="165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>
          <a:xfrm>
            <a:off x="2000232" y="5286388"/>
            <a:ext cx="5114932" cy="1733544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В цей день готували вечерю з 12 страв рослинного походження. Не сідали за стіл, поки не зійде перша зірка.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14348" y="5357826"/>
            <a:ext cx="7772400" cy="1202424"/>
          </a:xfrm>
        </p:spPr>
        <p:txBody>
          <a:bodyPr/>
          <a:lstStyle/>
          <a:p>
            <a:r>
              <a:rPr lang="uk-UA" sz="2800" dirty="0" smtClean="0">
                <a:solidFill>
                  <a:srgbClr val="002060"/>
                </a:solidFill>
              </a:rPr>
              <a:t>   Малеча ходила із хати до хати і колядувала.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1231462747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t="12332" b="1233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0"/>
            <a:ext cx="5214974" cy="1104888"/>
          </a:xfrm>
        </p:spPr>
        <p:txBody>
          <a:bodyPr/>
          <a:lstStyle/>
          <a:p>
            <a:r>
              <a:rPr lang="uk-UA" b="1" i="1" dirty="0" smtClean="0"/>
              <a:t>Щедрий вечір</a:t>
            </a:r>
            <a:endParaRPr lang="ru-RU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785794"/>
            <a:ext cx="8784976" cy="2643206"/>
          </a:xfrm>
        </p:spPr>
        <p:txBody>
          <a:bodyPr>
            <a:noAutofit/>
          </a:bodyPr>
          <a:lstStyle/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err="1" smtClean="0">
                <a:solidFill>
                  <a:schemeClr val="tx1"/>
                </a:solidFill>
              </a:rPr>
              <a:t>Святкування</a:t>
            </a:r>
            <a:r>
              <a:rPr lang="ru-RU" dirty="0" smtClean="0">
                <a:solidFill>
                  <a:schemeClr val="tx1"/>
                </a:solidFill>
              </a:rPr>
              <a:t>  Щедрого  </a:t>
            </a:r>
            <a:r>
              <a:rPr lang="ru-RU" dirty="0" err="1" smtClean="0">
                <a:solidFill>
                  <a:schemeClr val="tx1"/>
                </a:solidFill>
              </a:rPr>
              <a:t>вечора</a:t>
            </a:r>
            <a:r>
              <a:rPr lang="ru-RU" dirty="0" smtClean="0">
                <a:solidFill>
                  <a:schemeClr val="tx1"/>
                </a:solidFill>
              </a:rPr>
              <a:t>  (13.01 ) походить 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стародавнього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дохристиянського</a:t>
            </a:r>
            <a:r>
              <a:rPr lang="ru-RU" sz="2400" dirty="0" smtClean="0">
                <a:solidFill>
                  <a:schemeClr val="tx1"/>
                </a:solidFill>
              </a:rPr>
              <a:t>  </a:t>
            </a:r>
            <a:r>
              <a:rPr lang="ru-RU" sz="2400" dirty="0" err="1" smtClean="0">
                <a:solidFill>
                  <a:schemeClr val="tx1"/>
                </a:solidFill>
              </a:rPr>
              <a:t>звичаю</a:t>
            </a:r>
            <a:r>
              <a:rPr lang="ru-RU" sz="2400" dirty="0" smtClean="0">
                <a:solidFill>
                  <a:schemeClr val="tx1"/>
                </a:solidFill>
              </a:rPr>
              <a:t>. За </a:t>
            </a:r>
            <a:r>
              <a:rPr lang="ru-RU" sz="2400" dirty="0" err="1" smtClean="0">
                <a:solidFill>
                  <a:schemeClr val="tx1"/>
                </a:solidFill>
              </a:rPr>
              <a:t>християнським</a:t>
            </a:r>
            <a:r>
              <a:rPr lang="ru-RU" sz="2400" dirty="0" smtClean="0">
                <a:solidFill>
                  <a:schemeClr val="tx1"/>
                </a:solidFill>
              </a:rPr>
              <a:t> календарем — </a:t>
            </a:r>
            <a:r>
              <a:rPr lang="ru-RU" sz="2400" dirty="0" err="1" smtClean="0">
                <a:solidFill>
                  <a:schemeClr val="tx1"/>
                </a:solidFill>
              </a:rPr>
              <a:t>це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також</a:t>
            </a:r>
            <a:r>
              <a:rPr lang="ru-RU" sz="2400" dirty="0" smtClean="0">
                <a:solidFill>
                  <a:schemeClr val="tx1"/>
                </a:solidFill>
              </a:rPr>
              <a:t> день </a:t>
            </a:r>
            <a:r>
              <a:rPr lang="ru-RU" sz="2400" dirty="0" err="1" smtClean="0">
                <a:solidFill>
                  <a:schemeClr val="tx1"/>
                </a:solidFill>
              </a:rPr>
              <a:t>преподобної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Меланії</a:t>
            </a:r>
            <a:r>
              <a:rPr lang="ru-RU" sz="2400" dirty="0" smtClean="0">
                <a:solidFill>
                  <a:schemeClr val="tx1"/>
                </a:solidFill>
              </a:rPr>
              <a:t> (</a:t>
            </a:r>
            <a:r>
              <a:rPr lang="ru-RU" sz="2400" dirty="0" err="1" smtClean="0">
                <a:solidFill>
                  <a:schemeClr val="tx1"/>
                </a:solidFill>
              </a:rPr>
              <a:t>Меланки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Маланки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Миланки</a:t>
            </a:r>
            <a:r>
              <a:rPr lang="ru-RU" sz="2400" dirty="0" smtClean="0">
                <a:solidFill>
                  <a:schemeClr val="tx1"/>
                </a:solidFill>
              </a:rPr>
              <a:t>). </a:t>
            </a:r>
            <a:r>
              <a:rPr lang="ru-RU" sz="2400" dirty="0" err="1" smtClean="0">
                <a:solidFill>
                  <a:schemeClr val="tx1"/>
                </a:solidFill>
              </a:rPr>
              <a:t>Меланка</a:t>
            </a:r>
            <a:r>
              <a:rPr lang="ru-RU" sz="2400" dirty="0" smtClean="0">
                <a:solidFill>
                  <a:schemeClr val="tx1"/>
                </a:solidFill>
              </a:rPr>
              <a:t>- Вода приходить на </a:t>
            </a:r>
            <a:r>
              <a:rPr lang="ru-RU" sz="2400" dirty="0" err="1" smtClean="0">
                <a:solidFill>
                  <a:schemeClr val="tx1"/>
                </a:solidFill>
              </a:rPr>
              <a:t>щедрий</a:t>
            </a:r>
            <a:r>
              <a:rPr lang="ru-RU" sz="2400" dirty="0" smtClean="0">
                <a:solidFill>
                  <a:schemeClr val="tx1"/>
                </a:solidFill>
              </a:rPr>
              <a:t>  </a:t>
            </a:r>
            <a:r>
              <a:rPr lang="ru-RU" sz="2400" dirty="0" err="1" smtClean="0">
                <a:solidFill>
                  <a:schemeClr val="tx1"/>
                </a:solidFill>
              </a:rPr>
              <a:t>вечір</a:t>
            </a:r>
            <a:r>
              <a:rPr lang="ru-RU" sz="2400" dirty="0" smtClean="0">
                <a:solidFill>
                  <a:schemeClr val="tx1"/>
                </a:solidFill>
              </a:rPr>
              <a:t> разом </a:t>
            </a:r>
            <a:r>
              <a:rPr lang="ru-RU" sz="2400" dirty="0" err="1" smtClean="0">
                <a:solidFill>
                  <a:schemeClr val="tx1"/>
                </a:solidFill>
              </a:rPr>
              <a:t>із</a:t>
            </a:r>
            <a:r>
              <a:rPr lang="ru-RU" sz="2400" dirty="0" smtClean="0">
                <a:solidFill>
                  <a:schemeClr val="tx1"/>
                </a:solidFill>
              </a:rPr>
              <a:t> Василем- </a:t>
            </a:r>
            <a:r>
              <a:rPr lang="ru-RU" sz="2400" dirty="0" err="1" smtClean="0">
                <a:solidFill>
                  <a:schemeClr val="tx1"/>
                </a:solidFill>
              </a:rPr>
              <a:t>Місяцем</a:t>
            </a:r>
            <a:r>
              <a:rPr lang="ru-RU" sz="2400" dirty="0" smtClean="0">
                <a:solidFill>
                  <a:schemeClr val="tx1"/>
                </a:solidFill>
              </a:rPr>
              <a:t>  </a:t>
            </a:r>
            <a:r>
              <a:rPr lang="ru-RU" sz="2400" dirty="0" err="1" smtClean="0">
                <a:solidFill>
                  <a:schemeClr val="tx1"/>
                </a:solidFill>
              </a:rPr>
              <a:t>сповістити</a:t>
            </a:r>
            <a:r>
              <a:rPr lang="ru-RU" sz="2400" dirty="0" smtClean="0">
                <a:solidFill>
                  <a:schemeClr val="tx1"/>
                </a:solidFill>
              </a:rPr>
              <a:t>  </a:t>
            </a:r>
            <a:r>
              <a:rPr lang="ru-RU" sz="2400" dirty="0" err="1" smtClean="0">
                <a:solidFill>
                  <a:schemeClr val="tx1"/>
                </a:solidFill>
              </a:rPr>
              <a:t>господарів</a:t>
            </a:r>
            <a:r>
              <a:rPr lang="ru-RU" sz="2400" dirty="0" smtClean="0">
                <a:solidFill>
                  <a:schemeClr val="tx1"/>
                </a:solidFill>
              </a:rPr>
              <a:t> про </a:t>
            </a:r>
            <a:r>
              <a:rPr lang="ru-RU" sz="2400" dirty="0" err="1" smtClean="0">
                <a:solidFill>
                  <a:schemeClr val="tx1"/>
                </a:solidFill>
              </a:rPr>
              <a:t>наступні</a:t>
            </a:r>
            <a:r>
              <a:rPr lang="ru-RU" sz="2400" dirty="0" smtClean="0">
                <a:solidFill>
                  <a:schemeClr val="tx1"/>
                </a:solidFill>
              </a:rPr>
              <a:t> торжества та  </a:t>
            </a:r>
            <a:r>
              <a:rPr lang="ru-RU" sz="2400" dirty="0" err="1" smtClean="0">
                <a:solidFill>
                  <a:schemeClr val="tx1"/>
                </a:solidFill>
              </a:rPr>
              <a:t>справити</a:t>
            </a:r>
            <a:r>
              <a:rPr lang="ru-RU" sz="2400" dirty="0" smtClean="0">
                <a:solidFill>
                  <a:schemeClr val="tx1"/>
                </a:solidFill>
              </a:rPr>
              <a:t>  </a:t>
            </a:r>
            <a:r>
              <a:rPr lang="ru-RU" sz="2400" dirty="0" err="1" smtClean="0">
                <a:solidFill>
                  <a:schemeClr val="tx1"/>
                </a:solidFill>
              </a:rPr>
              <a:t>гостини</a:t>
            </a:r>
            <a:r>
              <a:rPr lang="ru-RU" sz="2400" dirty="0" smtClean="0">
                <a:solidFill>
                  <a:schemeClr val="tx1"/>
                </a:solidFill>
              </a:rPr>
              <a:t>,  </a:t>
            </a:r>
            <a:r>
              <a:rPr lang="ru-RU" sz="2400" dirty="0" err="1" smtClean="0">
                <a:solidFill>
                  <a:schemeClr val="tx1"/>
                </a:solidFill>
              </a:rPr>
              <a:t>які</a:t>
            </a:r>
            <a:r>
              <a:rPr lang="ru-RU" sz="2400" dirty="0" smtClean="0">
                <a:solidFill>
                  <a:schemeClr val="tx1"/>
                </a:solidFill>
              </a:rPr>
              <a:t>  в </a:t>
            </a:r>
            <a:r>
              <a:rPr lang="ru-RU" sz="2400" dirty="0" err="1" smtClean="0">
                <a:solidFill>
                  <a:schemeClr val="tx1"/>
                </a:solidFill>
              </a:rPr>
              <a:t>народі</a:t>
            </a:r>
            <a:r>
              <a:rPr lang="ru-RU" sz="2400" dirty="0" smtClean="0">
                <a:solidFill>
                  <a:schemeClr val="tx1"/>
                </a:solidFill>
              </a:rPr>
              <a:t> так </a:t>
            </a:r>
            <a:r>
              <a:rPr lang="ru-RU" dirty="0" err="1" smtClean="0">
                <a:solidFill>
                  <a:schemeClr val="tx1"/>
                </a:solidFill>
              </a:rPr>
              <a:t>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називають</a:t>
            </a:r>
            <a:r>
              <a:rPr lang="ru-RU" dirty="0" smtClean="0">
                <a:solidFill>
                  <a:schemeClr val="tx1"/>
                </a:solidFill>
              </a:rPr>
              <a:t> — </a:t>
            </a:r>
            <a:r>
              <a:rPr lang="ru-RU" dirty="0" err="1" smtClean="0">
                <a:solidFill>
                  <a:schemeClr val="tx1"/>
                </a:solidFill>
              </a:rPr>
              <a:t>гостини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Меланки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Рисунок 3" descr="14_b.jpg"/>
          <p:cNvPicPr>
            <a:picLocks noChangeAspect="1"/>
          </p:cNvPicPr>
          <p:nvPr/>
        </p:nvPicPr>
        <p:blipFill>
          <a:blip r:embed="rId2" cstate="print"/>
          <a:srcRect l="18000" t="3676" r="15999" b="4411"/>
          <a:stretch>
            <a:fillRect/>
          </a:stretch>
        </p:blipFill>
        <p:spPr>
          <a:xfrm>
            <a:off x="571472" y="3214686"/>
            <a:ext cx="3000396" cy="3435518"/>
          </a:xfrm>
          <a:prstGeom prst="rect">
            <a:avLst/>
          </a:prstGeom>
        </p:spPr>
      </p:pic>
      <p:pic>
        <p:nvPicPr>
          <p:cNvPr id="5" name="Рисунок 4" descr="1231832487_shhedrik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3214686"/>
            <a:ext cx="5000660" cy="3500462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Autofit/>
          </a:bodyPr>
          <a:lstStyle/>
          <a:p>
            <a:pPr lvl="0" algn="ctr"/>
            <a:r>
              <a:rPr lang="uk-UA" sz="3200" b="1" dirty="0">
                <a:solidFill>
                  <a:schemeClr val="tx1"/>
                </a:solidFill>
                <a:effectLst/>
              </a:rPr>
              <a:t>Теорія літератури.  </a:t>
            </a:r>
            <a:r>
              <a:rPr lang="uk-UA" sz="3200" b="1" dirty="0" smtClean="0">
                <a:solidFill>
                  <a:schemeClr val="tx1"/>
                </a:solidFill>
                <a:effectLst/>
              </a:rPr>
              <a:t>Пригадаймо </a:t>
            </a:r>
            <a:r>
              <a:rPr lang="uk-UA" sz="2800" dirty="0">
                <a:solidFill>
                  <a:schemeClr val="tx1"/>
                </a:solidFill>
                <a:effectLst/>
              </a:rPr>
              <a:t> </a:t>
            </a:r>
            <a:br>
              <a:rPr lang="uk-UA" sz="2800" dirty="0">
                <a:solidFill>
                  <a:schemeClr val="tx1"/>
                </a:solidFill>
                <a:effectLst/>
              </a:rPr>
            </a:br>
            <a:r>
              <a:rPr lang="uk-UA" sz="2800" dirty="0">
                <a:solidFill>
                  <a:schemeClr val="tx1"/>
                </a:solidFill>
                <a:effectLst/>
              </a:rPr>
              <a:t>    </a:t>
            </a:r>
            <a:r>
              <a:rPr lang="uk-UA" sz="2800" dirty="0" smtClean="0">
                <a:solidFill>
                  <a:schemeClr val="tx1"/>
                </a:solidFill>
                <a:effectLst/>
              </a:rPr>
              <a:t/>
            </a:r>
            <a:br>
              <a:rPr lang="uk-UA" sz="2800" dirty="0" smtClean="0">
                <a:solidFill>
                  <a:schemeClr val="tx1"/>
                </a:solidFill>
                <a:effectLst/>
              </a:rPr>
            </a:br>
            <a:r>
              <a:rPr lang="uk-UA" sz="2800" b="1" dirty="0" smtClean="0">
                <a:solidFill>
                  <a:schemeClr val="tx1"/>
                </a:solidFill>
                <a:effectLst/>
              </a:rPr>
              <a:t>Повість</a:t>
            </a:r>
            <a:r>
              <a:rPr lang="uk-UA" sz="2800" dirty="0" smtClean="0">
                <a:solidFill>
                  <a:schemeClr val="tx1"/>
                </a:solidFill>
                <a:effectLst/>
              </a:rPr>
              <a:t> </a:t>
            </a:r>
            <a:r>
              <a:rPr lang="uk-UA" sz="2800" dirty="0">
                <a:solidFill>
                  <a:schemeClr val="tx1"/>
                </a:solidFill>
                <a:effectLst/>
              </a:rPr>
              <a:t>–</a:t>
            </a:r>
            <a:r>
              <a:rPr lang="ru-RU" sz="2800" dirty="0">
                <a:solidFill>
                  <a:schemeClr val="tx1"/>
                </a:solidFill>
                <a:effectLst/>
              </a:rPr>
              <a:t> </a:t>
            </a:r>
            <a:r>
              <a:rPr lang="uk-UA" sz="2800" dirty="0">
                <a:solidFill>
                  <a:schemeClr val="tx1"/>
                </a:solidFill>
                <a:effectLst/>
              </a:rPr>
              <a:t>епічний прозовий твір (рідше віршований), який визначається однолінійним сюжетом. Найчастіше це історія одного людського життя, </a:t>
            </a:r>
            <a:r>
              <a:rPr lang="uk-UA" sz="2800" dirty="0" smtClean="0">
                <a:solidFill>
                  <a:schemeClr val="tx1"/>
                </a:solidFill>
                <a:effectLst/>
              </a:rPr>
              <a:t>розказана </a:t>
            </a:r>
            <a:r>
              <a:rPr lang="uk-UA" sz="2800" dirty="0">
                <a:solidFill>
                  <a:schemeClr val="tx1"/>
                </a:solidFill>
                <a:effectLst/>
              </a:rPr>
              <a:t>від імені самого автора чи якогось героя.</a:t>
            </a:r>
            <a:br>
              <a:rPr lang="uk-UA" sz="2800" dirty="0">
                <a:solidFill>
                  <a:schemeClr val="tx1"/>
                </a:solidFill>
                <a:effectLst/>
              </a:rPr>
            </a:br>
            <a:r>
              <a:rPr lang="uk-UA" sz="2800" dirty="0">
                <a:solidFill>
                  <a:schemeClr val="tx1"/>
                </a:solidFill>
                <a:effectLst/>
              </a:rPr>
              <a:t>  </a:t>
            </a:r>
            <a:r>
              <a:rPr lang="uk-UA" sz="2800" dirty="0" smtClean="0">
                <a:solidFill>
                  <a:schemeClr val="tx1"/>
                </a:solidFill>
                <a:effectLst/>
              </a:rPr>
              <a:t/>
            </a:r>
            <a:br>
              <a:rPr lang="uk-UA" sz="2800" dirty="0" smtClean="0">
                <a:solidFill>
                  <a:schemeClr val="tx1"/>
                </a:solidFill>
                <a:effectLst/>
              </a:rPr>
            </a:br>
            <a:r>
              <a:rPr lang="ru-RU" sz="2800" b="1" dirty="0" err="1" smtClean="0">
                <a:solidFill>
                  <a:schemeClr val="tx1"/>
                </a:solidFill>
                <a:effectLst/>
              </a:rPr>
              <a:t>Дилогія</a:t>
            </a:r>
            <a:r>
              <a:rPr lang="ru-RU" sz="28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>
                <a:solidFill>
                  <a:schemeClr val="tx1"/>
                </a:solidFill>
                <a:effectLst/>
              </a:rPr>
              <a:t>- два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самостійних</a:t>
            </a:r>
            <a:r>
              <a:rPr lang="ru-RU" sz="2800" dirty="0">
                <a:solidFill>
                  <a:schemeClr val="tx1"/>
                </a:solidFill>
                <a:effectLst/>
              </a:rPr>
              <a:t> твори одного автора,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що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мають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різні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назви</a:t>
            </a:r>
            <a:r>
              <a:rPr lang="ru-RU" sz="2800" dirty="0">
                <a:solidFill>
                  <a:schemeClr val="tx1"/>
                </a:solidFill>
                <a:effectLst/>
              </a:rPr>
              <a:t> й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власні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сюжети</a:t>
            </a:r>
            <a:r>
              <a:rPr lang="ru-RU" sz="2800" dirty="0">
                <a:solidFill>
                  <a:schemeClr val="tx1"/>
                </a:solidFill>
                <a:effectLst/>
              </a:rPr>
              <a:t>, але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пов'язні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між</a:t>
            </a:r>
            <a:r>
              <a:rPr lang="ru-RU" sz="2800" dirty="0">
                <a:solidFill>
                  <a:schemeClr val="tx1"/>
                </a:solidFill>
                <a:effectLst/>
              </a:rPr>
              <a:t> собою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єдиним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ідейним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задумом</a:t>
            </a:r>
            <a:r>
              <a:rPr lang="ru-RU" sz="2800" dirty="0">
                <a:solidFill>
                  <a:schemeClr val="tx1"/>
                </a:solidFill>
                <a:effectLst/>
              </a:rPr>
              <a:t> та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головними</a:t>
            </a:r>
            <a:r>
              <a:rPr lang="ru-RU" sz="2800" dirty="0">
                <a:solidFill>
                  <a:schemeClr val="tx1"/>
                </a:solidFill>
                <a:effectLst/>
              </a:rPr>
              <a:t> персонажами. </a:t>
            </a:r>
            <a:r>
              <a:rPr lang="uk-UA" sz="2800" dirty="0">
                <a:solidFill>
                  <a:schemeClr val="tx1"/>
                </a:solidFill>
                <a:effectLst/>
              </a:rPr>
              <a:t/>
            </a:r>
            <a:br>
              <a:rPr lang="uk-UA" sz="2800" dirty="0">
                <a:solidFill>
                  <a:schemeClr val="tx1"/>
                </a:solidFill>
                <a:effectLst/>
              </a:rPr>
            </a:br>
            <a:r>
              <a:rPr lang="ru-RU" sz="2800" b="1" i="1" u="sng" dirty="0" err="1">
                <a:solidFill>
                  <a:schemeClr val="tx1"/>
                </a:solidFill>
                <a:effectLst/>
              </a:rPr>
              <a:t>Дилогія</a:t>
            </a:r>
            <a:r>
              <a:rPr lang="ru-RU" sz="2800" b="1" i="1" u="sng" dirty="0">
                <a:solidFill>
                  <a:schemeClr val="tx1"/>
                </a:solidFill>
                <a:effectLst/>
              </a:rPr>
              <a:t> М. Стельмаха :«Гуси-</a:t>
            </a:r>
            <a:r>
              <a:rPr lang="ru-RU" sz="2800" b="1" i="1" u="sng" dirty="0" err="1">
                <a:solidFill>
                  <a:schemeClr val="tx1"/>
                </a:solidFill>
                <a:effectLst/>
              </a:rPr>
              <a:t>лебеді</a:t>
            </a:r>
            <a:r>
              <a:rPr lang="ru-RU" sz="2800" b="1" i="1" u="sng" dirty="0">
                <a:solidFill>
                  <a:schemeClr val="tx1"/>
                </a:solidFill>
                <a:effectLst/>
              </a:rPr>
              <a:t> </a:t>
            </a:r>
            <a:r>
              <a:rPr lang="ru-RU" sz="2800" b="1" i="1" u="sng" dirty="0" err="1">
                <a:solidFill>
                  <a:schemeClr val="tx1"/>
                </a:solidFill>
                <a:effectLst/>
              </a:rPr>
              <a:t>летять</a:t>
            </a:r>
            <a:r>
              <a:rPr lang="ru-RU" sz="2800" b="1" i="1" u="sng" dirty="0">
                <a:solidFill>
                  <a:schemeClr val="tx1"/>
                </a:solidFill>
                <a:effectLst/>
              </a:rPr>
              <a:t>»(1964), «</a:t>
            </a:r>
            <a:r>
              <a:rPr lang="ru-RU" sz="2800" b="1" i="1" u="sng" dirty="0" err="1">
                <a:solidFill>
                  <a:schemeClr val="tx1"/>
                </a:solidFill>
                <a:effectLst/>
              </a:rPr>
              <a:t>Щедрий</a:t>
            </a:r>
            <a:r>
              <a:rPr lang="ru-RU" sz="2800" b="1" i="1" u="sng" dirty="0">
                <a:solidFill>
                  <a:schemeClr val="tx1"/>
                </a:solidFill>
                <a:effectLst/>
              </a:rPr>
              <a:t> </a:t>
            </a:r>
            <a:r>
              <a:rPr lang="ru-RU" sz="2800" b="1" i="1" u="sng" dirty="0" err="1">
                <a:solidFill>
                  <a:schemeClr val="tx1"/>
                </a:solidFill>
                <a:effectLst/>
              </a:rPr>
              <a:t>вечір</a:t>
            </a:r>
            <a:r>
              <a:rPr lang="ru-RU" sz="2800" b="1" i="1" u="sng" dirty="0">
                <a:solidFill>
                  <a:schemeClr val="tx1"/>
                </a:solidFill>
                <a:effectLst/>
              </a:rPr>
              <a:t>»(1966)</a:t>
            </a:r>
            <a:r>
              <a:rPr lang="uk-UA" sz="2800" dirty="0">
                <a:solidFill>
                  <a:schemeClr val="tx1"/>
                </a:solidFill>
                <a:effectLst/>
              </a:rPr>
              <a:t/>
            </a:r>
            <a:br>
              <a:rPr lang="uk-UA" sz="2800" dirty="0">
                <a:solidFill>
                  <a:schemeClr val="tx1"/>
                </a:solidFill>
                <a:effectLst/>
              </a:rPr>
            </a:br>
            <a:endParaRPr lang="uk-U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8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980728"/>
            <a:ext cx="7272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uk-UA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Образ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Михайлика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Михайлик — головний герой повісті М. Стельмаха "Щедрий вечір".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Він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росте в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сім'ї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Панаса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Дем'яновича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гарною,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чемною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доброю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дитиною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Хлопчик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бачить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світ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крізь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призму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казок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розповідала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йому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бабуся.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Він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любить природу в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усьому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її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розмаїтті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зорі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високому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любить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перепілку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вжиті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й стук дятла, запах жита. 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66523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479"/>
            <a:ext cx="8748464" cy="697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2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859340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  <a:r>
              <a:rPr lang="ru-RU" sz="2800" b="1" i="1" dirty="0"/>
              <a:t>Робота з </a:t>
            </a:r>
            <a:r>
              <a:rPr lang="ru-RU" sz="2800" b="1" i="1" dirty="0" smtClean="0"/>
              <a:t>текстом. </a:t>
            </a:r>
            <a:r>
              <a:rPr lang="ru-RU" sz="2800" b="1" i="1" dirty="0" err="1" smtClean="0"/>
              <a:t>Розділ</a:t>
            </a:r>
            <a:r>
              <a:rPr lang="ru-RU" sz="2800" b="1" i="1" dirty="0" smtClean="0"/>
              <a:t> </a:t>
            </a:r>
            <a:r>
              <a:rPr lang="en-US" sz="2800" b="1" i="1" dirty="0" smtClean="0"/>
              <a:t>VII-VIII</a:t>
            </a:r>
            <a:endParaRPr lang="ru-RU" sz="2800" b="1" i="1" dirty="0"/>
          </a:p>
          <a:p>
            <a:endParaRPr lang="ru-RU" sz="2800" dirty="0"/>
          </a:p>
          <a:p>
            <a:r>
              <a:rPr lang="ru-RU" sz="2800" dirty="0"/>
              <a:t>     Автор </a:t>
            </a:r>
            <a:r>
              <a:rPr lang="ru-RU" sz="2800" dirty="0" err="1"/>
              <a:t>змалював</a:t>
            </a:r>
            <a:r>
              <a:rPr lang="ru-RU" sz="2800" dirty="0"/>
              <a:t> у </a:t>
            </a:r>
            <a:r>
              <a:rPr lang="ru-RU" sz="2800" dirty="0" err="1"/>
              <a:t>творі</a:t>
            </a:r>
            <a:r>
              <a:rPr lang="ru-RU" sz="2800" dirty="0"/>
              <a:t> </a:t>
            </a:r>
            <a:r>
              <a:rPr lang="ru-RU" sz="2800" dirty="0" err="1"/>
              <a:t>народний</a:t>
            </a:r>
            <a:r>
              <a:rPr lang="ru-RU" sz="2800" dirty="0"/>
              <a:t> обряд — свят-</a:t>
            </a:r>
            <a:r>
              <a:rPr lang="ru-RU" sz="2800" dirty="0" err="1"/>
              <a:t>вечір</a:t>
            </a:r>
            <a:r>
              <a:rPr lang="ru-RU" sz="2800" dirty="0"/>
              <a:t>. </a:t>
            </a:r>
            <a:r>
              <a:rPr lang="ru-RU" sz="2800" dirty="0" err="1"/>
              <a:t>Хлопчина</a:t>
            </a:r>
            <a:r>
              <a:rPr lang="ru-RU" sz="2800" dirty="0"/>
              <a:t> </a:t>
            </a:r>
            <a:r>
              <a:rPr lang="ru-RU" sz="2800" dirty="0" err="1"/>
              <a:t>всотує</a:t>
            </a:r>
            <a:r>
              <a:rPr lang="ru-RU" sz="2800" dirty="0"/>
              <a:t> </a:t>
            </a:r>
            <a:r>
              <a:rPr lang="ru-RU" sz="2800" dirty="0" err="1"/>
              <a:t>оті</a:t>
            </a:r>
            <a:r>
              <a:rPr lang="ru-RU" sz="2800" dirty="0"/>
              <a:t> </a:t>
            </a:r>
            <a:r>
              <a:rPr lang="ru-RU" sz="2800" dirty="0" err="1"/>
              <a:t>примовляння</a:t>
            </a:r>
            <a:r>
              <a:rPr lang="ru-RU" sz="2800" dirty="0"/>
              <a:t> батька на "</a:t>
            </a:r>
            <a:r>
              <a:rPr lang="ru-RU" sz="2800" dirty="0" err="1"/>
              <a:t>хліб</a:t>
            </a:r>
            <a:r>
              <a:rPr lang="ru-RU" sz="2800" dirty="0"/>
              <a:t> </a:t>
            </a:r>
            <a:r>
              <a:rPr lang="ru-RU" sz="2800" dirty="0" err="1"/>
              <a:t>новий</a:t>
            </a:r>
            <a:r>
              <a:rPr lang="ru-RU" sz="2800" dirty="0"/>
              <a:t>, на </a:t>
            </a:r>
            <a:r>
              <a:rPr lang="ru-RU" sz="2800" dirty="0" err="1"/>
              <a:t>рій</a:t>
            </a:r>
            <a:r>
              <a:rPr lang="ru-RU" sz="2800" dirty="0"/>
              <a:t> </a:t>
            </a:r>
            <a:r>
              <a:rPr lang="ru-RU" sz="2800" dirty="0" err="1"/>
              <a:t>золотий</a:t>
            </a:r>
            <a:r>
              <a:rPr lang="ru-RU" sz="2800" dirty="0"/>
              <a:t>, на </a:t>
            </a:r>
            <a:r>
              <a:rPr lang="ru-RU" sz="2800" dirty="0" err="1"/>
              <a:t>щастя</a:t>
            </a:r>
            <a:r>
              <a:rPr lang="ru-RU" sz="2800" dirty="0"/>
              <a:t> у </a:t>
            </a:r>
            <a:r>
              <a:rPr lang="ru-RU" sz="2800" dirty="0" err="1"/>
              <a:t>дворі</a:t>
            </a:r>
            <a:r>
              <a:rPr lang="ru-RU" sz="2800" dirty="0"/>
              <a:t>, на </a:t>
            </a:r>
            <a:r>
              <a:rPr lang="ru-RU" sz="2800" dirty="0" err="1"/>
              <a:t>рогову</a:t>
            </a:r>
            <a:r>
              <a:rPr lang="ru-RU" sz="2800" dirty="0"/>
              <a:t> й </a:t>
            </a:r>
            <a:r>
              <a:rPr lang="ru-RU" sz="2800" dirty="0" err="1"/>
              <a:t>дрібну</a:t>
            </a:r>
            <a:r>
              <a:rPr lang="ru-RU" sz="2800" dirty="0"/>
              <a:t> худобу в </a:t>
            </a:r>
            <a:r>
              <a:rPr lang="ru-RU" sz="2800" dirty="0" err="1"/>
              <a:t>оборі</a:t>
            </a:r>
            <a:r>
              <a:rPr lang="ru-RU" sz="2800" dirty="0"/>
              <a:t>" й </a:t>
            </a:r>
            <a:r>
              <a:rPr lang="ru-RU" sz="2800" dirty="0" err="1"/>
              <a:t>вірить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"</a:t>
            </a:r>
            <a:r>
              <a:rPr lang="ru-RU" sz="2800" dirty="0" err="1"/>
              <a:t>настане</a:t>
            </a:r>
            <a:r>
              <a:rPr lang="ru-RU" sz="2800" dirty="0"/>
              <a:t> той час, коли </a:t>
            </a:r>
            <a:r>
              <a:rPr lang="ru-RU" sz="2800" dirty="0" err="1"/>
              <a:t>господар</a:t>
            </a:r>
            <a:r>
              <a:rPr lang="ru-RU" sz="2800" dirty="0"/>
              <a:t> на току буде </a:t>
            </a:r>
            <a:r>
              <a:rPr lang="ru-RU" sz="2800" dirty="0" err="1"/>
              <a:t>зорі</a:t>
            </a:r>
            <a:r>
              <a:rPr lang="ru-RU" sz="2800" dirty="0"/>
              <a:t> </a:t>
            </a:r>
            <a:r>
              <a:rPr lang="ru-RU" sz="2800" dirty="0" err="1"/>
              <a:t>віяти</a:t>
            </a:r>
            <a:r>
              <a:rPr lang="ru-RU" sz="2800" dirty="0"/>
              <a:t>, </a:t>
            </a:r>
            <a:r>
              <a:rPr lang="ru-RU" sz="2800" dirty="0" err="1"/>
              <a:t>господиня</a:t>
            </a:r>
            <a:r>
              <a:rPr lang="ru-RU" sz="2800" dirty="0"/>
              <a:t> в </a:t>
            </a:r>
            <a:r>
              <a:rPr lang="ru-RU" sz="2800" dirty="0" err="1"/>
              <a:t>хаті</a:t>
            </a:r>
            <a:r>
              <a:rPr lang="ru-RU" sz="2800" dirty="0"/>
              <a:t> золото трясти, а </a:t>
            </a:r>
            <a:r>
              <a:rPr lang="ru-RU" sz="2800" dirty="0" err="1"/>
              <a:t>сиві</a:t>
            </a:r>
            <a:r>
              <a:rPr lang="ru-RU" sz="2800" dirty="0"/>
              <a:t> </a:t>
            </a:r>
            <a:r>
              <a:rPr lang="ru-RU" sz="2800" dirty="0" err="1"/>
              <a:t>срібнорогі</a:t>
            </a:r>
            <a:r>
              <a:rPr lang="ru-RU" sz="2800" dirty="0"/>
              <a:t> воли </a:t>
            </a:r>
            <a:r>
              <a:rPr lang="ru-RU" sz="2800" dirty="0" err="1"/>
              <a:t>потягнуть</a:t>
            </a:r>
            <a:r>
              <a:rPr lang="ru-RU" sz="2800" dirty="0"/>
              <a:t> за собою </a:t>
            </a:r>
            <a:r>
              <a:rPr lang="ru-RU" sz="2800" dirty="0" err="1"/>
              <a:t>срібні</a:t>
            </a:r>
            <a:r>
              <a:rPr lang="ru-RU" sz="2800" dirty="0"/>
              <a:t> плуги</a:t>
            </a:r>
            <a:r>
              <a:rPr lang="ru-RU" sz="2800" dirty="0" smtClean="0"/>
              <a:t>".</a:t>
            </a:r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70116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2828836"/>
            <a:ext cx="58326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Знайдіть і зачитайте уривки з тексту, в яких розповідається про звичаї і обряди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 колядки ви знаєте?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318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</a:t>
            </a:r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2627784" y="1268760"/>
            <a:ext cx="5976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 smtClean="0"/>
              <a:t>Підготувати розповідь про Ліну Костенко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809861439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610</TotalTime>
  <Words>177</Words>
  <Application>Microsoft Office PowerPoint</Application>
  <PresentationFormat>Экран (4:3)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Corbel</vt:lpstr>
      <vt:lpstr>Times New Roman</vt:lpstr>
      <vt:lpstr>Verdana</vt:lpstr>
      <vt:lpstr>Wingdings 2</vt:lpstr>
      <vt:lpstr>Рамка</vt:lpstr>
      <vt:lpstr>Урок позакласного читання №3. М.Стельмах. «Щедрий вечір»</vt:lpstr>
      <vt:lpstr> Святий вечір</vt:lpstr>
      <vt:lpstr>Святковий стіл</vt:lpstr>
      <vt:lpstr>   Малеча ходила із хати до хати і колядувала.</vt:lpstr>
      <vt:lpstr>Щедрий вечір</vt:lpstr>
      <vt:lpstr>Теорія літератури.  Пригадаймо        Повість – епічний прозовий твір (рідше віршований), який визначається однолінійним сюжетом. Найчастіше це історія одного людського життя, розказана від імені самого автора чи якогось героя.    Дилогія - два самостійних твори одного автора, що мають різні назви й власні сюжети, але пов'язні між собою єдиним ідейним задумом та головними персонажами.  Дилогія М. Стельмаха :«Гуси-лебеді летять»(1964), «Щедрий вечір»(1966) 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66</cp:revision>
  <dcterms:created xsi:type="dcterms:W3CDTF">2011-11-24T14:20:09Z</dcterms:created>
  <dcterms:modified xsi:type="dcterms:W3CDTF">2022-01-30T12:29:15Z</dcterms:modified>
</cp:coreProperties>
</file>