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91" r:id="rId2"/>
    <p:sldId id="446" r:id="rId3"/>
    <p:sldId id="540" r:id="rId4"/>
    <p:sldId id="473" r:id="rId5"/>
    <p:sldId id="496" r:id="rId6"/>
    <p:sldId id="495" r:id="rId7"/>
    <p:sldId id="517" r:id="rId8"/>
    <p:sldId id="497" r:id="rId9"/>
    <p:sldId id="467" r:id="rId10"/>
    <p:sldId id="549" r:id="rId11"/>
    <p:sldId id="501" r:id="rId12"/>
    <p:sldId id="503" r:id="rId13"/>
    <p:sldId id="516" r:id="rId14"/>
    <p:sldId id="502" r:id="rId15"/>
    <p:sldId id="506" r:id="rId16"/>
    <p:sldId id="505" r:id="rId17"/>
    <p:sldId id="534" r:id="rId18"/>
    <p:sldId id="53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00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0FDB6-A570-43A5-9E91-3C626E7029F1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C8FF6-2B13-4C69-A9EA-D8F425A60E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189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ECC46E-738D-4A8A-B445-482CAB1ACF6E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ECC46E-738D-4A8A-B445-482CAB1ACF6E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ECC46E-738D-4A8A-B445-482CAB1ACF6E}" type="slidenum">
              <a:rPr lang="ru-RU" smtClean="0"/>
              <a:pPr eaLnBrk="1" hangingPunct="1"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ECC46E-738D-4A8A-B445-482CAB1ACF6E}" type="slidenum">
              <a:rPr lang="ru-RU" smtClean="0"/>
              <a:pPr eaLnBrk="1" hangingPunct="1"/>
              <a:t>14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90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6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8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309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15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29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56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53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85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19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78000">
              <a:srgbClr val="9CB86E"/>
            </a:gs>
            <a:gs pos="100000">
              <a:srgbClr val="156B1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C5E5F-9195-40A9-9DFB-7A549A05F31D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43D6C-BD86-46C4-BFB1-4CD51B3CF2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03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8.png"/><Relationship Id="rId7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1.wdp"/><Relationship Id="rId7" Type="http://schemas.openxmlformats.org/officeDocument/2006/relationships/image" Target="../media/image2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microsoft.com/office/2007/relationships/hdphoto" Target="../media/hdphoto2.wdp"/><Relationship Id="rId10" Type="http://schemas.openxmlformats.org/officeDocument/2006/relationships/image" Target="../media/image26.jpeg"/><Relationship Id="rId4" Type="http://schemas.openxmlformats.org/officeDocument/2006/relationships/image" Target="../media/image9.pn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 smtClean="0"/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-17145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:\Users\User\Desktop\teacher_im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3050"/>
            <a:ext cx="3276600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ÐÐ°ÑÑÐ¸Ð½ÐºÐ¸ Ð¿Ð¾ Ð·Ð°Ð¿ÑÐ¾ÑÑ ÐÑÐ´ÑÑÑÐ½Ð¸Ðº ÑÐºÑÐ°ÑÐ½ÑÑÐºÐ° Ð»ÑÑÐµÑÐ°ÑÑÑÐ° 9 ÐºÐ»Ð°Ñ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4653136"/>
            <a:ext cx="1512168" cy="19736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 descr="Описание: C:\Documents and Settings\XP\Мои документы\Смайли\356539_html_m19c2000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60" y="0"/>
            <a:ext cx="2160240" cy="163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619672" y="1628800"/>
            <a:ext cx="64087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solidFill>
                  <a:schemeClr val="bg1"/>
                </a:solidFill>
                <a:latin typeface="Arial Black" pitchFamily="34" charset="0"/>
              </a:rPr>
              <a:t>М.Гоголь</a:t>
            </a:r>
            <a:r>
              <a:rPr lang="ru-RU" sz="4000" b="1" dirty="0">
                <a:solidFill>
                  <a:schemeClr val="bg1"/>
                </a:solidFill>
                <a:latin typeface="Arial Black" pitchFamily="34" charset="0"/>
              </a:rPr>
              <a:t>. «Тарас Бульба». </a:t>
            </a:r>
            <a:r>
              <a:rPr lang="ru-RU" sz="4000" b="1" dirty="0" err="1">
                <a:solidFill>
                  <a:schemeClr val="bg1"/>
                </a:solidFill>
                <a:latin typeface="Arial Black" pitchFamily="34" charset="0"/>
              </a:rPr>
              <a:t>Піднесено-героїчний</a:t>
            </a:r>
            <a:r>
              <a:rPr lang="ru-RU" sz="4000" b="1" dirty="0">
                <a:solidFill>
                  <a:schemeClr val="bg1"/>
                </a:solidFill>
                <a:latin typeface="Arial Black" pitchFamily="34" charset="0"/>
              </a:rPr>
              <a:t> образ головного героя</a:t>
            </a:r>
            <a:endParaRPr lang="uk-UA" sz="4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C:\Users\Дом\Downloads\55001b6ce2b533228586a2c9e307da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47017"/>
            <a:ext cx="3692021" cy="2528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2" descr="http://1.bp.blogspot.com/-Qap0WypO3VI/VLAhCigKF9I/AAAAAAAAAJo/H6OC6w3bJT0/s1600/115600418_large_1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34651"/>
            <a:ext cx="2843808" cy="562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835696" y="217437"/>
            <a:ext cx="707453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dirty="0">
                <a:latin typeface="Arial Black" pitchFamily="34" charset="0"/>
              </a:rPr>
              <a:t>Н</a:t>
            </a:r>
            <a:r>
              <a:rPr lang="uk-UA" sz="2200" dirty="0" smtClean="0">
                <a:latin typeface="Arial Black" pitchFamily="34" charset="0"/>
              </a:rPr>
              <a:t>а </a:t>
            </a:r>
            <a:r>
              <a:rPr lang="uk-UA" sz="2200" dirty="0">
                <a:latin typeface="Arial Black" pitchFamily="34" charset="0"/>
              </a:rPr>
              <a:t>сьогоднішньому уроці ми зосередимо увагу на образі Тараса </a:t>
            </a:r>
            <a:r>
              <a:rPr lang="uk-UA" sz="2200" dirty="0" smtClean="0">
                <a:latin typeface="Arial Black" pitchFamily="34" charset="0"/>
              </a:rPr>
              <a:t>Бульби, спробуємо  знайти відповіді на запитання: </a:t>
            </a:r>
            <a:r>
              <a:rPr lang="uk-UA" sz="2200" dirty="0">
                <a:latin typeface="Arial Black" pitchFamily="34" charset="0"/>
              </a:rPr>
              <a:t>Хто </a:t>
            </a:r>
            <a:r>
              <a:rPr lang="uk-UA" sz="2200" dirty="0" smtClean="0">
                <a:latin typeface="Arial Black" pitchFamily="34" charset="0"/>
              </a:rPr>
              <a:t>він - безсердечний </a:t>
            </a:r>
            <a:r>
              <a:rPr lang="uk-UA" sz="2200" dirty="0">
                <a:latin typeface="Arial Black" pitchFamily="34" charset="0"/>
              </a:rPr>
              <a:t>вбивця чи народний герой</a:t>
            </a:r>
            <a:r>
              <a:rPr lang="uk-UA" sz="2200" dirty="0" smtClean="0">
                <a:latin typeface="Arial Black" pitchFamily="34" charset="0"/>
              </a:rPr>
              <a:t>?</a:t>
            </a:r>
          </a:p>
          <a:p>
            <a:pPr algn="ctr"/>
            <a:r>
              <a:rPr lang="uk-UA" sz="2200" dirty="0" smtClean="0">
                <a:latin typeface="Arial Black" pitchFamily="34" charset="0"/>
              </a:rPr>
              <a:t>Як і заради чого жив</a:t>
            </a:r>
            <a:r>
              <a:rPr lang="uk-UA" sz="2200" dirty="0">
                <a:latin typeface="Arial Black" pitchFamily="34" charset="0"/>
              </a:rPr>
              <a:t>? </a:t>
            </a:r>
            <a:endParaRPr lang="uk-UA" sz="2200" dirty="0" smtClean="0">
              <a:latin typeface="Arial Black" pitchFamily="34" charset="0"/>
            </a:endParaRPr>
          </a:p>
          <a:p>
            <a:pPr algn="ctr"/>
            <a:r>
              <a:rPr lang="uk-UA" sz="2200" dirty="0" smtClean="0">
                <a:latin typeface="Arial Black" pitchFamily="34" charset="0"/>
              </a:rPr>
              <a:t>Що </a:t>
            </a:r>
            <a:r>
              <a:rPr lang="uk-UA" sz="2200" dirty="0">
                <a:latin typeface="Arial Black" pitchFamily="34" charset="0"/>
              </a:rPr>
              <a:t>для нього було головним у житті? </a:t>
            </a:r>
            <a:endParaRPr lang="uk-UA" sz="2400" dirty="0" smtClean="0"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71700" y="5121442"/>
            <a:ext cx="7038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400" dirty="0" smtClean="0">
              <a:latin typeface="Arial Black" pitchFamily="34" charset="0"/>
            </a:endParaRPr>
          </a:p>
          <a:p>
            <a:pPr algn="ctr"/>
            <a:r>
              <a:rPr lang="uk-UA" sz="2400" dirty="0" smtClean="0">
                <a:solidFill>
                  <a:srgbClr val="0000CC"/>
                </a:solidFill>
                <a:latin typeface="Arial Black" pitchFamily="34" charset="0"/>
              </a:rPr>
              <a:t>То хто </a:t>
            </a:r>
            <a:r>
              <a:rPr lang="uk-UA" sz="2400" dirty="0">
                <a:solidFill>
                  <a:srgbClr val="0000CC"/>
                </a:solidFill>
                <a:latin typeface="Arial Black" pitchFamily="34" charset="0"/>
              </a:rPr>
              <a:t>ж то за людина </a:t>
            </a:r>
            <a:r>
              <a:rPr lang="uk-UA" sz="2400" dirty="0" smtClean="0">
                <a:solidFill>
                  <a:srgbClr val="0000CC"/>
                </a:solidFill>
                <a:latin typeface="Arial Black" pitchFamily="34" charset="0"/>
              </a:rPr>
              <a:t>Тарас Бульба, що </a:t>
            </a:r>
            <a:r>
              <a:rPr lang="uk-UA" sz="2400" dirty="0">
                <a:solidFill>
                  <a:srgbClr val="0000CC"/>
                </a:solidFill>
                <a:latin typeface="Arial Black" pitchFamily="34" charset="0"/>
              </a:rPr>
              <a:t>зумів залишив по собі слід в Україні? </a:t>
            </a:r>
            <a:r>
              <a:rPr lang="uk-UA" sz="2400" dirty="0" smtClean="0">
                <a:solidFill>
                  <a:srgbClr val="0000CC"/>
                </a:solidFill>
                <a:latin typeface="Arial Black" pitchFamily="34" charset="0"/>
              </a:rPr>
              <a:t>І який саме слід </a:t>
            </a:r>
            <a:r>
              <a:rPr lang="uk-UA" sz="2400" dirty="0">
                <a:solidFill>
                  <a:srgbClr val="0000CC"/>
                </a:solidFill>
                <a:latin typeface="Arial Black" pitchFamily="34" charset="0"/>
              </a:rPr>
              <a:t>він залишив?</a:t>
            </a:r>
          </a:p>
        </p:txBody>
      </p:sp>
      <p:pic>
        <p:nvPicPr>
          <p:cNvPr id="4098" name="Picture 2" descr="Тарас Бульба. Художник Михайло Дерегус.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558588"/>
            <a:ext cx="1828702" cy="2562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1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91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917" y="-15950"/>
            <a:ext cx="4184848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2642097" y="-518996"/>
            <a:ext cx="2124793" cy="186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3207" flipH="1">
            <a:off x="4382943" y="-426200"/>
            <a:ext cx="2178284" cy="190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277" flipH="1">
            <a:off x="3579609" y="-437111"/>
            <a:ext cx="2262068" cy="198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C:\Users\Lenovo G575\Desktop\тарас бульба\1\gogol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 flipH="1">
            <a:off x="6910225" y="404664"/>
            <a:ext cx="2190052" cy="253722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5" name="Прямоугольник 14"/>
          <p:cNvSpPr/>
          <p:nvPr/>
        </p:nvSpPr>
        <p:spPr>
          <a:xfrm>
            <a:off x="835842" y="4077072"/>
            <a:ext cx="77496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Arial Black" pitchFamily="34" charset="0"/>
              </a:rPr>
              <a:t>Серед вільного товариства запорожців-богатирів центральне місце посідає образ </a:t>
            </a:r>
            <a:r>
              <a:rPr lang="uk-UA" sz="2000" dirty="0">
                <a:solidFill>
                  <a:srgbClr val="C00000"/>
                </a:solidFill>
                <a:latin typeface="Arial Black" pitchFamily="34" charset="0"/>
              </a:rPr>
              <a:t>Тараса Бульби,</a:t>
            </a:r>
            <a:r>
              <a:rPr lang="uk-UA" sz="2000" dirty="0">
                <a:latin typeface="Arial Black" pitchFamily="34" charset="0"/>
              </a:rPr>
              <a:t> </a:t>
            </a:r>
            <a:r>
              <a:rPr lang="uk-UA" sz="2000" dirty="0" smtClean="0">
                <a:latin typeface="Arial Black" pitchFamily="34" charset="0"/>
              </a:rPr>
              <a:t>              в </a:t>
            </a:r>
            <a:r>
              <a:rPr lang="uk-UA" sz="2000" dirty="0">
                <a:latin typeface="Arial Black" pitchFamily="34" charset="0"/>
              </a:rPr>
              <a:t>якому </a:t>
            </a:r>
            <a:r>
              <a:rPr lang="en-US" sz="2000" dirty="0">
                <a:latin typeface="Arial Black" pitchFamily="34" charset="0"/>
              </a:rPr>
              <a:t> </a:t>
            </a:r>
            <a:r>
              <a:rPr lang="uk-UA" sz="2000" dirty="0" smtClean="0">
                <a:latin typeface="Arial Black" pitchFamily="34" charset="0"/>
              </a:rPr>
              <a:t>Микола Гоголь  </a:t>
            </a:r>
            <a:r>
              <a:rPr lang="uk-UA" sz="2000" dirty="0">
                <a:latin typeface="Arial Black" pitchFamily="34" charset="0"/>
              </a:rPr>
              <a:t>втілив найкращі риси запорізького козака. Й</a:t>
            </a:r>
            <a:r>
              <a:rPr lang="uk-UA" sz="2000" dirty="0" smtClean="0">
                <a:latin typeface="Arial Black" pitchFamily="34" charset="0"/>
              </a:rPr>
              <a:t>ого </a:t>
            </a:r>
            <a:r>
              <a:rPr lang="uk-UA" sz="2000" dirty="0" err="1" smtClean="0">
                <a:latin typeface="Arial Black" pitchFamily="34" charset="0"/>
              </a:rPr>
              <a:t>ім</a:t>
            </a:r>
            <a:r>
              <a:rPr lang="en-US" sz="2000" dirty="0" smtClean="0">
                <a:latin typeface="Arial Black" pitchFamily="34" charset="0"/>
              </a:rPr>
              <a:t>’</a:t>
            </a:r>
            <a:r>
              <a:rPr lang="uk-UA" sz="2000" dirty="0" smtClean="0">
                <a:latin typeface="Arial Black" pitchFamily="34" charset="0"/>
              </a:rPr>
              <a:t>я </a:t>
            </a:r>
            <a:r>
              <a:rPr lang="uk-UA" sz="2000" dirty="0">
                <a:latin typeface="Arial Black" pitchFamily="34" charset="0"/>
              </a:rPr>
              <a:t>автор </a:t>
            </a:r>
            <a:r>
              <a:rPr lang="uk-UA" sz="2000" dirty="0" smtClean="0">
                <a:latin typeface="Arial Black" pitchFamily="34" charset="0"/>
              </a:rPr>
              <a:t>виводить </a:t>
            </a:r>
            <a:r>
              <a:rPr lang="uk-UA" sz="2000" dirty="0">
                <a:latin typeface="Arial Black" pitchFamily="34" charset="0"/>
              </a:rPr>
              <a:t>у назву твору, </a:t>
            </a:r>
            <a:r>
              <a:rPr lang="uk-UA" sz="2000" dirty="0" smtClean="0">
                <a:latin typeface="Arial Black" pitchFamily="34" charset="0"/>
              </a:rPr>
              <a:t>акцентуючи на цьому увагу.</a:t>
            </a:r>
          </a:p>
          <a:p>
            <a:pPr algn="ctr"/>
            <a:r>
              <a:rPr lang="uk-UA" sz="2000" dirty="0" smtClean="0">
                <a:solidFill>
                  <a:srgbClr val="C00000"/>
                </a:solidFill>
                <a:latin typeface="Arial Black" pitchFamily="34" charset="0"/>
              </a:rPr>
              <a:t>Тарас</a:t>
            </a:r>
            <a:r>
              <a:rPr lang="uk-UA" sz="2000" dirty="0" smtClean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uk-UA" sz="2000" dirty="0" smtClean="0">
                <a:latin typeface="Arial Black" pitchFamily="34" charset="0"/>
              </a:rPr>
              <a:t> перекладається  </a:t>
            </a:r>
            <a:r>
              <a:rPr lang="uk-UA" sz="2000" dirty="0">
                <a:latin typeface="Arial Black" pitchFamily="34" charset="0"/>
              </a:rPr>
              <a:t>із грецької </a:t>
            </a:r>
            <a:r>
              <a:rPr lang="uk-UA" sz="2000" dirty="0" smtClean="0">
                <a:latin typeface="Arial Black" pitchFamily="34" charset="0"/>
              </a:rPr>
              <a:t>мови – </a:t>
            </a:r>
          </a:p>
          <a:p>
            <a:pPr algn="ctr"/>
            <a:r>
              <a:rPr lang="uk-UA" sz="2000" i="1" dirty="0" smtClean="0">
                <a:solidFill>
                  <a:srgbClr val="0000CC"/>
                </a:solidFill>
                <a:latin typeface="Arial Black" pitchFamily="34" charset="0"/>
              </a:rPr>
              <a:t>«буян</a:t>
            </a:r>
            <a:r>
              <a:rPr lang="uk-UA" sz="2000" i="1" dirty="0">
                <a:solidFill>
                  <a:srgbClr val="0000CC"/>
                </a:solidFill>
                <a:latin typeface="Arial Black" pitchFamily="34" charset="0"/>
              </a:rPr>
              <a:t>, </a:t>
            </a:r>
            <a:r>
              <a:rPr lang="uk-UA" sz="2000" i="1" dirty="0" smtClean="0">
                <a:solidFill>
                  <a:srgbClr val="0000CC"/>
                </a:solidFill>
                <a:latin typeface="Arial Black" pitchFamily="34" charset="0"/>
              </a:rPr>
              <a:t>бунтівник». </a:t>
            </a:r>
          </a:p>
          <a:p>
            <a:pPr algn="ctr"/>
            <a:r>
              <a:rPr lang="uk-UA" sz="2000" dirty="0" smtClean="0">
                <a:latin typeface="Arial Black" pitchFamily="34" charset="0"/>
              </a:rPr>
              <a:t>Саме </a:t>
            </a:r>
            <a:r>
              <a:rPr lang="uk-UA" sz="2000" dirty="0">
                <a:latin typeface="Arial Black" pitchFamily="34" charset="0"/>
              </a:rPr>
              <a:t>таким і постає він у повісті. </a:t>
            </a:r>
          </a:p>
        </p:txBody>
      </p:sp>
      <p:pic>
        <p:nvPicPr>
          <p:cNvPr id="10" name="Picture 5" descr="C:\Users\Дом\Downloads\4a5bbfd70e23eaa891766ad726471c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79" y="562154"/>
            <a:ext cx="2376263" cy="2953238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AutoShape 2" descr="Чарівники з Війська Запорозького: козацька таємниц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099" name="Picture 3" descr="C:\Users\Дом\Desktop\unnamed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500" b="99375" l="1563" r="99219">
                        <a14:foregroundMark x1="54492" y1="92500" x2="54492" y2="92500"/>
                        <a14:foregroundMark x1="46875" y1="92188" x2="46875" y2="92188"/>
                        <a14:foregroundMark x1="42383" y1="90938" x2="46289" y2="90938"/>
                        <a14:foregroundMark x1="51953" y1="90000" x2="51953" y2="90000"/>
                        <a14:foregroundMark x1="41797" y1="96250" x2="41797" y2="94375"/>
                        <a14:foregroundMark x1="37891" y1="87813" x2="36328" y2="90000"/>
                        <a14:foregroundMark x1="34570" y1="90938" x2="33398" y2="9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243" y="831680"/>
            <a:ext cx="4876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3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Картинки по запросу кліпарт ПАзлы картин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9500" y1="13833" x2="29500" y2="13833"/>
                        <a14:foregroundMark x1="73125" y1="15333" x2="73125" y2="15333"/>
                        <a14:foregroundMark x1="26875" y1="71167" x2="26875" y2="71167"/>
                        <a14:foregroundMark x1="17500" y1="76667" x2="17500" y2="76667"/>
                        <a14:foregroundMark x1="15250" y1="78833" x2="15250" y2="78833"/>
                        <a14:foregroundMark x1="13625" y1="83333" x2="13625" y2="83333"/>
                        <a14:foregroundMark x1="84750" y1="76667" x2="84750" y2="76667"/>
                        <a14:foregroundMark x1="85875" y1="81000" x2="85875" y2="81000"/>
                        <a14:foregroundMark x1="87625" y1="84000" x2="87625" y2="84000"/>
                        <a14:foregroundMark x1="15500" y1="83667" x2="15500" y2="83667"/>
                        <a14:foregroundMark x1="28625" y1="13333" x2="28625" y2="13333"/>
                        <a14:foregroundMark x1="29125" y1="14167" x2="29125" y2="14167"/>
                        <a14:foregroundMark x1="72125" y1="15000" x2="72125" y2="15000"/>
                        <a14:foregroundMark x1="73875" y1="14167" x2="73875" y2="14167"/>
                        <a14:foregroundMark x1="71000" y1="14500" x2="71000" y2="14500"/>
                        <a14:foregroundMark x1="70500" y1="75167" x2="70500" y2="75167"/>
                        <a14:foregroundMark x1="52000" y1="64833" x2="52000" y2="64833"/>
                        <a14:foregroundMark x1="31125" y1="14833" x2="31125" y2="14833"/>
                        <a14:foregroundMark x1="29125" y1="14167" x2="29125" y2="14167"/>
                        <a14:foregroundMark x1="27875" y1="14833" x2="27875" y2="14833"/>
                        <a14:foregroundMark x1="29375" y1="14833" x2="29375" y2="14833"/>
                        <a14:foregroundMark x1="72750" y1="15000" x2="72750" y2="15000"/>
                        <a14:foregroundMark x1="72500" y1="14167" x2="72500" y2="14167"/>
                        <a14:foregroundMark x1="70500" y1="15333" x2="70500" y2="15333"/>
                        <a14:foregroundMark x1="72000" y1="13833" x2="72000" y2="13833"/>
                        <a14:foregroundMark x1="30375" y1="14333" x2="30375" y2="14333"/>
                        <a14:foregroundMark x1="29500" y1="13833" x2="29500" y2="13833"/>
                        <a14:foregroundMark x1="73625" y1="14500" x2="74125" y2="14167"/>
                        <a14:foregroundMark x1="72500" y1="13667" x2="72500" y2="13667"/>
                        <a14:foregroundMark x1="71000" y1="14333" x2="71000" y2="14333"/>
                        <a14:foregroundMark x1="72500" y1="15500" x2="72500" y2="15500"/>
                        <a14:foregroundMark x1="72375" y1="17500" x2="72375" y2="17500"/>
                        <a14:foregroundMark x1="73125" y1="17333" x2="73125" y2="17333"/>
                        <a14:foregroundMark x1="72750" y1="14500" x2="72750" y2="14500"/>
                        <a14:foregroundMark x1="31125" y1="15000" x2="31125" y2="15000"/>
                        <a14:foregroundMark x1="29500" y1="13333" x2="29500" y2="13333"/>
                        <a14:foregroundMark x1="29500" y1="14333" x2="29500" y2="14333"/>
                        <a14:backgroundMark x1="41750" y1="74167" x2="41750" y2="74167"/>
                        <a14:backgroundMark x1="48125" y1="73833" x2="48125" y2="73833"/>
                        <a14:backgroundMark x1="48875" y1="70167" x2="48875" y2="70167"/>
                        <a14:backgroundMark x1="52000" y1="73667" x2="52000" y2="73667"/>
                        <a14:backgroundMark x1="44625" y1="72667" x2="44625" y2="72667"/>
                        <a14:backgroundMark x1="44625" y1="69500" x2="44625" y2="69500"/>
                        <a14:backgroundMark x1="54375" y1="71500" x2="54375" y2="71500"/>
                        <a14:backgroundMark x1="61250" y1="71000" x2="61250" y2="71000"/>
                        <a14:backgroundMark x1="56125" y1="69167" x2="56125" y2="69167"/>
                        <a14:backgroundMark x1="49125" y1="66500" x2="49125" y2="66500"/>
                        <a14:backgroundMark x1="53750" y1="68167" x2="53750" y2="68167"/>
                        <a14:backgroundMark x1="38375" y1="69667" x2="38375" y2="69667"/>
                        <a14:backgroundMark x1="64750" y1="73167" x2="64750" y2="73167"/>
                        <a14:backgroundMark x1="73625" y1="15333" x2="73625" y2="15333"/>
                        <a14:backgroundMark x1="72500" y1="12333" x2="72500" y2="12333"/>
                        <a14:backgroundMark x1="71750" y1="12333" x2="71750" y2="12333"/>
                        <a14:backgroundMark x1="29750" y1="14167" x2="29750" y2="14167"/>
                        <a14:backgroundMark x1="27875" y1="13667" x2="29125" y2="13333"/>
                        <a14:backgroundMark x1="29125" y1="13167" x2="29125" y2="13167"/>
                        <a14:backgroundMark x1="51125" y1="67667" x2="51125" y2="67667"/>
                        <a14:backgroundMark x1="46125" y1="64833" x2="46125" y2="64833"/>
                        <a14:backgroundMark x1="36500" y1="66000" x2="36500" y2="66000"/>
                        <a14:backgroundMark x1="33000" y1="72000" x2="33000" y2="72000"/>
                        <a14:backgroundMark x1="34250" y1="71167" x2="34250" y2="71167"/>
                        <a14:backgroundMark x1="43750" y1="67667" x2="43750" y2="67667"/>
                        <a14:backgroundMark x1="36875" y1="68167" x2="36875" y2="68167"/>
                        <a14:backgroundMark x1="41125" y1="64500" x2="41125" y2="645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58662" y="1772816"/>
            <a:ext cx="6113382" cy="4494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68090" y="25616"/>
            <a:ext cx="8718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bg1"/>
                </a:solidFill>
                <a:latin typeface="Arial Black" pitchFamily="34" charset="0"/>
              </a:rPr>
              <a:t>М. Гоголь не дає окремого портрета Тараса Бульби. Використовуючи текст повісті, спробуйте створити цей портрет. Зачи­тайте його.</a:t>
            </a:r>
          </a:p>
        </p:txBody>
      </p:sp>
      <p:pic>
        <p:nvPicPr>
          <p:cNvPr id="15" name="Picture 2" descr="Тарас Бульба. Художник Михайло Дерегус.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08" y="2448346"/>
            <a:ext cx="1349925" cy="18918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8091" y="610391"/>
            <a:ext cx="8702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err="1" smtClean="0">
                <a:latin typeface="Arial Black" pitchFamily="34" charset="0"/>
              </a:rPr>
              <a:t>«Тарас</a:t>
            </a:r>
            <a:r>
              <a:rPr lang="uk-UA" i="1" dirty="0" err="1">
                <a:latin typeface="Arial Black" pitchFamily="34" charset="0"/>
              </a:rPr>
              <a:t>  був  із   корінних  полк</a:t>
            </a:r>
            <a:r>
              <a:rPr lang="uk-UA" i="1" dirty="0">
                <a:latin typeface="Arial Black" pitchFamily="34" charset="0"/>
              </a:rPr>
              <a:t>овників давнього гарту: весь він удався на бойове завзяття і відзначався крицевою щирістю своєї вдачі… Тарас був один із корінних, старих полковни­ків: весь був він </a:t>
            </a:r>
            <a:r>
              <a:rPr lang="uk-UA" i="1" dirty="0" smtClean="0">
                <a:latin typeface="Arial Black" pitchFamily="34" charset="0"/>
              </a:rPr>
              <a:t>створений </a:t>
            </a:r>
            <a:r>
              <a:rPr lang="uk-UA" i="1" dirty="0">
                <a:latin typeface="Arial Black" pitchFamily="34" charset="0"/>
              </a:rPr>
              <a:t>для бойової тривоги й відзначався грубою щирістю своєї вдачі...»; 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35961" y="4340212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srgbClr val="0000CC"/>
                </a:solidFill>
                <a:latin typeface="Arial Black" pitchFamily="34" charset="0"/>
              </a:rPr>
              <a:t>Розділ І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48264" y="2476019"/>
            <a:ext cx="18916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Arial Black" pitchFamily="34" charset="0"/>
              </a:rPr>
              <a:t>«... був надзвичайно важкий і товстий</a:t>
            </a:r>
            <a:r>
              <a:rPr lang="uk-UA" i="1" dirty="0" smtClean="0">
                <a:latin typeface="Arial Black" pitchFamily="34" charset="0"/>
              </a:rPr>
              <a:t>...»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332855" y="4619412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srgbClr val="0000CC"/>
                </a:solidFill>
                <a:latin typeface="Arial Black" pitchFamily="34" charset="0"/>
              </a:rPr>
              <a:t>Розділ VIII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4935" y="5805264"/>
            <a:ext cx="84249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Arial Black" pitchFamily="34" charset="0"/>
              </a:rPr>
              <a:t>«...І насунув він ще нижче на свої очі хмурі, </a:t>
            </a:r>
            <a:r>
              <a:rPr lang="uk-UA" i="1" dirty="0" err="1">
                <a:latin typeface="Arial Black" pitchFamily="34" charset="0"/>
              </a:rPr>
              <a:t>зчорна-білі</a:t>
            </a:r>
            <a:r>
              <a:rPr lang="uk-UA" i="1" dirty="0">
                <a:latin typeface="Arial Black" pitchFamily="34" charset="0"/>
              </a:rPr>
              <a:t> бро­ви, схожі на кущі, що поросли на високому тім’ї гори, яких верхівки геть укрив голчастий північний іній</a:t>
            </a:r>
            <a:r>
              <a:rPr lang="uk-UA" i="1" dirty="0" smtClean="0">
                <a:latin typeface="Arial Black" pitchFamily="34" charset="0"/>
              </a:rPr>
              <a:t>»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8090" y="3750641"/>
            <a:ext cx="27197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Arial Black" pitchFamily="34" charset="0"/>
              </a:rPr>
              <a:t>«... так говорив гетьман і, коли скінчив мову, все ще потрясав </a:t>
            </a:r>
            <a:r>
              <a:rPr lang="uk-UA" i="1" dirty="0" err="1">
                <a:latin typeface="Arial Black" pitchFamily="34" charset="0"/>
              </a:rPr>
              <a:t>посріблою</a:t>
            </a:r>
            <a:r>
              <a:rPr lang="uk-UA" i="1" dirty="0">
                <a:latin typeface="Arial Black" pitchFamily="34" charset="0"/>
              </a:rPr>
              <a:t> в козацьких ділах головою</a:t>
            </a:r>
            <a:r>
              <a:rPr lang="uk-UA" i="1" dirty="0" smtClean="0">
                <a:latin typeface="Arial Black" pitchFamily="34" charset="0"/>
              </a:rPr>
              <a:t>...»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22623" y="4943585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srgbClr val="0000CC"/>
                </a:solidFill>
                <a:latin typeface="Arial Black" pitchFamily="34" charset="0"/>
              </a:rPr>
              <a:t>Розділ IX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05708" y="530339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srgbClr val="0000CC"/>
                </a:solidFill>
                <a:latin typeface="Arial Black" pitchFamily="34" charset="0"/>
              </a:rPr>
              <a:t>Розділ X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8090" y="3055523"/>
            <a:ext cx="3042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latin typeface="Arial Black" pitchFamily="34" charset="0"/>
              </a:rPr>
              <a:t>«... білий вус його сріблився</a:t>
            </a:r>
            <a:r>
              <a:rPr lang="uk-UA" i="1" dirty="0" smtClean="0">
                <a:latin typeface="Arial Black" pitchFamily="34" charset="0"/>
              </a:rPr>
              <a:t>...»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9404" y="2291353"/>
            <a:ext cx="2719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latin typeface="Arial Black" pitchFamily="34" charset="0"/>
              </a:rPr>
              <a:t>«... дебелий старий козак</a:t>
            </a:r>
            <a:r>
              <a:rPr lang="uk-UA" i="1" dirty="0" smtClean="0">
                <a:latin typeface="Arial Black" pitchFamily="34" charset="0"/>
              </a:rPr>
              <a:t>...»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8350" y="1986681"/>
            <a:ext cx="3482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b="1" i="1" dirty="0">
                <a:solidFill>
                  <a:srgbClr val="C00000"/>
                </a:solidFill>
                <a:latin typeface="Arial Black" pitchFamily="34" charset="0"/>
              </a:rPr>
              <a:t>Метод «</a:t>
            </a:r>
            <a:r>
              <a:rPr lang="uk-UA" sz="2400" b="1" i="1" dirty="0" err="1">
                <a:solidFill>
                  <a:srgbClr val="C00000"/>
                </a:solidFill>
                <a:latin typeface="Arial Black" pitchFamily="34" charset="0"/>
              </a:rPr>
              <a:t>Пазли</a:t>
            </a:r>
            <a:r>
              <a:rPr lang="uk-UA" sz="2400" b="1" i="1" dirty="0">
                <a:solidFill>
                  <a:srgbClr val="C00000"/>
                </a:solidFill>
                <a:latin typeface="Arial Black" pitchFamily="34" charset="0"/>
              </a:rPr>
              <a:t>»      </a:t>
            </a:r>
            <a:endParaRPr lang="uk-UA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3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7" grpId="0"/>
      <p:bldP spid="18" grpId="0"/>
      <p:bldP spid="11" grpId="0"/>
      <p:bldP spid="19" grpId="0"/>
      <p:bldP spid="21" grpId="0"/>
      <p:bldP spid="22" grpId="0"/>
      <p:bldP spid="20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браз Тараса Бульбы | ReadCa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98" y="2560980"/>
            <a:ext cx="2226292" cy="2701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AutoShape 4"/>
          <p:cNvSpPr>
            <a:spLocks noGrp="1" noChangeArrowheads="1"/>
          </p:cNvSpPr>
          <p:nvPr>
            <p:ph idx="1"/>
          </p:nvPr>
        </p:nvSpPr>
        <p:spPr bwMode="gray">
          <a:xfrm>
            <a:off x="1331128" y="260648"/>
            <a:ext cx="6626225" cy="100821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>
            <a:noAutofit/>
          </a:bodyPr>
          <a:lstStyle/>
          <a:p>
            <a:pPr lvl="0" algn="ctr">
              <a:buNone/>
              <a:defRPr/>
            </a:pP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Складання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характеристики </a:t>
            </a: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головного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героя повісті Тараса Бульби 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en-US" sz="2000" dirty="0">
              <a:solidFill>
                <a:srgbClr val="0000C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123" name="AutoShape 38"/>
          <p:cNvSpPr>
            <a:spLocks noChangeArrowheads="1"/>
          </p:cNvSpPr>
          <p:nvPr/>
        </p:nvSpPr>
        <p:spPr bwMode="gray">
          <a:xfrm rot="10800000">
            <a:off x="2555214" y="1381465"/>
            <a:ext cx="4342070" cy="1079815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5124" name="Oval 9"/>
          <p:cNvSpPr>
            <a:spLocks noChangeArrowheads="1"/>
          </p:cNvSpPr>
          <p:nvPr/>
        </p:nvSpPr>
        <p:spPr bwMode="gray">
          <a:xfrm>
            <a:off x="910705" y="4035701"/>
            <a:ext cx="2160339" cy="1109686"/>
          </a:xfrm>
          <a:prstGeom prst="ellipse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721530" y="5085184"/>
            <a:ext cx="2351508" cy="1389262"/>
            <a:chOff x="1872" y="2919"/>
            <a:chExt cx="973" cy="973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15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7" name="Oval 31"/>
          <p:cNvSpPr>
            <a:spLocks noChangeArrowheads="1"/>
          </p:cNvSpPr>
          <p:nvPr/>
        </p:nvSpPr>
        <p:spPr bwMode="gray">
          <a:xfrm>
            <a:off x="6290746" y="3529196"/>
            <a:ext cx="2406026" cy="133584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8" name="Прямоугольник 28"/>
          <p:cNvSpPr>
            <a:spLocks noChangeArrowheads="1"/>
          </p:cNvSpPr>
          <p:nvPr/>
        </p:nvSpPr>
        <p:spPr bwMode="auto">
          <a:xfrm>
            <a:off x="1059470" y="4408076"/>
            <a:ext cx="18628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безчестя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>
              <a:latin typeface="Arial Black" pitchFamily="34" charset="0"/>
            </a:endParaRPr>
          </a:p>
        </p:txBody>
      </p:sp>
      <p:sp>
        <p:nvSpPr>
          <p:cNvPr id="5129" name="Прямоугольник 29"/>
          <p:cNvSpPr>
            <a:spLocks noChangeArrowheads="1"/>
          </p:cNvSpPr>
          <p:nvPr/>
        </p:nvSpPr>
        <p:spPr bwMode="auto">
          <a:xfrm>
            <a:off x="6475983" y="4236601"/>
            <a:ext cx="1817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синів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ru-RU" sz="2000" dirty="0">
              <a:latin typeface="Arial Black" pitchFamily="34" charset="0"/>
            </a:endParaRP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5983640" y="1996555"/>
            <a:ext cx="2380190" cy="1160073"/>
            <a:chOff x="1872" y="2919"/>
            <a:chExt cx="973" cy="973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2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2"/>
          <p:cNvSpPr>
            <a:spLocks noChangeArrowheads="1"/>
          </p:cNvSpPr>
          <p:nvPr/>
        </p:nvSpPr>
        <p:spPr bwMode="auto">
          <a:xfrm>
            <a:off x="5879565" y="2339731"/>
            <a:ext cx="2035438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269875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сім’ї</a:t>
            </a:r>
          </a:p>
          <a:p>
            <a:pPr indent="269875" algn="ctr"/>
            <a:endParaRPr kumimoji="0" lang="uk-UA" sz="1700" dirty="0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  <p:grpSp>
        <p:nvGrpSpPr>
          <p:cNvPr id="28" name="Group 35"/>
          <p:cNvGrpSpPr>
            <a:grpSpLocks/>
          </p:cNvGrpSpPr>
          <p:nvPr/>
        </p:nvGrpSpPr>
        <p:grpSpPr bwMode="auto">
          <a:xfrm>
            <a:off x="467544" y="5466396"/>
            <a:ext cx="4476481" cy="1233954"/>
            <a:chOff x="1872" y="2919"/>
            <a:chExt cx="973" cy="973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grpSpPr>
        <p:sp>
          <p:nvSpPr>
            <p:cNvPr id="29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710826" y="5816100"/>
            <a:ext cx="3688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козацької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старшини</a:t>
            </a:r>
          </a:p>
        </p:txBody>
      </p:sp>
      <p:grpSp>
        <p:nvGrpSpPr>
          <p:cNvPr id="37" name="Group 35"/>
          <p:cNvGrpSpPr>
            <a:grpSpLocks/>
          </p:cNvGrpSpPr>
          <p:nvPr/>
        </p:nvGrpSpPr>
        <p:grpSpPr bwMode="auto">
          <a:xfrm>
            <a:off x="684676" y="1991652"/>
            <a:ext cx="2237602" cy="1432741"/>
            <a:chOff x="1872" y="2919"/>
            <a:chExt cx="973" cy="973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grpSpPr>
        <p:sp>
          <p:nvSpPr>
            <p:cNvPr id="38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5814762" y="5411593"/>
            <a:ext cx="21127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рядових </a:t>
            </a:r>
          </a:p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козаків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5625" y="2509439"/>
            <a:ext cx="17905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смерті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56986" y="1493865"/>
            <a:ext cx="2526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endParaRPr lang="uk-UA" dirty="0"/>
          </a:p>
        </p:txBody>
      </p:sp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750" l="10000" r="90000">
                        <a14:foregroundMark x1="44750" y1="19875" x2="44750" y2="18625"/>
                        <a14:foregroundMark x1="40125" y1="17625" x2="39625" y2="18375"/>
                        <a14:foregroundMark x1="44250" y1="13625" x2="44250" y2="13625"/>
                        <a14:foregroundMark x1="45000" y1="11875" x2="45000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800" y="1021273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750" l="10000" r="90000">
                        <a14:foregroundMark x1="44750" y1="19875" x2="44750" y2="18625"/>
                        <a14:foregroundMark x1="40125" y1="17625" x2="39625" y2="18375"/>
                        <a14:foregroundMark x1="44250" y1="13625" x2="44250" y2="13625"/>
                        <a14:foregroundMark x1="45000" y1="11875" x2="45000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151" y="2891840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29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ÐÐ°ÑÑÐ¸Ð½ÐºÐ¸ Ð¿Ð¾ Ð·Ð°Ð¿ÑÐ¾ÑÑ &quot;Ð¢Ð°ÑÐ°Ñ ÐÑÐ»ÑÐ±Ð° &quot; ÐÐ°Ñ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226" y="738936"/>
            <a:ext cx="1975338" cy="2673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6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3983476" y="513781"/>
            <a:ext cx="1353012" cy="118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7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39" y="3639692"/>
            <a:ext cx="3884800" cy="27575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AutoShape 38"/>
          <p:cNvSpPr>
            <a:spLocks noChangeArrowheads="1"/>
          </p:cNvSpPr>
          <p:nvPr/>
        </p:nvSpPr>
        <p:spPr bwMode="gray">
          <a:xfrm rot="10800000">
            <a:off x="2161939" y="18758"/>
            <a:ext cx="4996089" cy="1064533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08844" y="1"/>
            <a:ext cx="260359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</a:p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инів,</a:t>
            </a:r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 сім’ї</a:t>
            </a:r>
          </a:p>
          <a:p>
            <a:pPr algn="ctr"/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17615" y="1554390"/>
            <a:ext cx="6343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latin typeface="Arial Black" pitchFamily="34" charset="0"/>
              </a:rPr>
              <a:t>Як батько він, звичайно, </a:t>
            </a:r>
          </a:p>
          <a:p>
            <a:pPr algn="ctr"/>
            <a:r>
              <a:rPr lang="uk-UA" i="1" dirty="0" smtClean="0">
                <a:latin typeface="Arial Black" pitchFamily="34" charset="0"/>
              </a:rPr>
              <a:t>пишався своїми синами-красенями…хотів довести, що вони справжні  козаки</a:t>
            </a:r>
            <a:r>
              <a:rPr lang="uk-UA" dirty="0" smtClean="0">
                <a:latin typeface="Arial Black" pitchFamily="34" charset="0"/>
              </a:rPr>
              <a:t>.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72626" y="2477720"/>
            <a:ext cx="6802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Arial Black" pitchFamily="34" charset="0"/>
              </a:rPr>
              <a:t>Тарас із гордістю  спостерігав за їхнім становленням, помічав різні риси їхньої  натури. 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64979" y="3157307"/>
            <a:ext cx="4370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latin typeface="Arial Black" pitchFamily="34" charset="0"/>
              </a:rPr>
              <a:t>…любив </a:t>
            </a:r>
            <a:r>
              <a:rPr lang="uk-UA" i="1" dirty="0">
                <a:latin typeface="Arial Black" pitchFamily="34" charset="0"/>
              </a:rPr>
              <a:t>їх обох. Але  помічав, що з Остапа вийшов кращий козак, ніж з Андрія</a:t>
            </a:r>
            <a:r>
              <a:rPr lang="uk-UA" i="1" dirty="0" smtClean="0">
                <a:latin typeface="Arial Black" pitchFamily="34" charset="0"/>
              </a:rPr>
              <a:t>.</a:t>
            </a:r>
            <a:endParaRPr lang="uk-UA" dirty="0">
              <a:latin typeface="Arial Black" pitchFamily="34" charset="0"/>
            </a:endParaRPr>
          </a:p>
        </p:txBody>
      </p:sp>
      <p:pic>
        <p:nvPicPr>
          <p:cNvPr id="18" name="Picture 5" descr="Гл1 Ну, здорово, сынку!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678" y="4104842"/>
            <a:ext cx="3347864" cy="2510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3850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6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3983476" y="513781"/>
            <a:ext cx="1353012" cy="118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8"/>
          <p:cNvSpPr>
            <a:spLocks noChangeArrowheads="1"/>
          </p:cNvSpPr>
          <p:nvPr/>
        </p:nvSpPr>
        <p:spPr bwMode="gray">
          <a:xfrm rot="10800000">
            <a:off x="2161939" y="18758"/>
            <a:ext cx="4996089" cy="1064533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08844" y="1"/>
            <a:ext cx="260359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</a:p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инів,</a:t>
            </a:r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 сім’ї</a:t>
            </a:r>
          </a:p>
          <a:p>
            <a:pPr algn="ctr"/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9595" y="2606709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</a:rPr>
              <a:t>Тарас Бульба – мужній та відважний воїн, який уславив себе в багатьох боях. Найсвятіша для нього справа – захист віри та Вітчизни. Цьому він присвятив усе своє життя, в такому ж дусі виховував і синів. Часто він був до них надто суворий, не показував глибоко прихованої батьківської любові. Недарма першого ж дня після повернення їх </a:t>
            </a:r>
            <a:r>
              <a:rPr lang="uk-UA" dirty="0" smtClean="0">
                <a:latin typeface="Arial Black" pitchFamily="34" charset="0"/>
              </a:rPr>
              <a:t>із </a:t>
            </a:r>
            <a:r>
              <a:rPr lang="uk-UA" dirty="0">
                <a:latin typeface="Arial Black" pitchFamily="34" charset="0"/>
              </a:rPr>
              <a:t>Києва Тарас </a:t>
            </a:r>
            <a:r>
              <a:rPr lang="uk-UA" dirty="0" smtClean="0">
                <a:latin typeface="Arial Black" pitchFamily="34" charset="0"/>
              </a:rPr>
              <a:t>мовить: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5060" y="5469031"/>
            <a:ext cx="8529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Arial Black" pitchFamily="34" charset="0"/>
              </a:rPr>
              <a:t>— А от, краще, я вас на тому ж таки тижні виряджу на Запорожжя. От де наука, то наука! Там вам школа; там тільки наберетесь розуму. </a:t>
            </a:r>
            <a:endParaRPr lang="uk-UA" dirty="0">
              <a:solidFill>
                <a:srgbClr val="0000FF"/>
              </a:solidFill>
              <a:latin typeface="Arial Black" pitchFamily="34" charset="0"/>
            </a:endParaRPr>
          </a:p>
        </p:txBody>
      </p:sp>
      <p:pic>
        <p:nvPicPr>
          <p:cNvPr id="13" name="Picture 2" descr="Гл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999"/>
            <a:ext cx="2952284" cy="22142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ÐÐ°ÑÑÐ¸Ð½ÐºÐ¸ Ð¿Ð¾ Ð·Ð°Ð¿ÑÐ¾ÑÑ &quot;Ð¢Ð°ÑÐ°Ñ ÐÑÐ»ÑÐ±Ð° &quot; ÐÐ°ÑÐ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814400"/>
            <a:ext cx="3119983" cy="2075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5592175" y="3039715"/>
            <a:ext cx="3240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Arial Black" pitchFamily="34" charset="0"/>
              </a:rPr>
              <a:t>Г</a:t>
            </a:r>
            <a:r>
              <a:rPr lang="uk-UA" i="1" dirty="0" smtClean="0">
                <a:latin typeface="Arial Black" pitchFamily="34" charset="0"/>
              </a:rPr>
              <a:t>рубий у поводженні з дружиною,</a:t>
            </a:r>
            <a:r>
              <a:rPr lang="uk-UA" i="1" dirty="0">
                <a:latin typeface="Arial Black" pitchFamily="34" charset="0"/>
              </a:rPr>
              <a:t> </a:t>
            </a:r>
            <a:r>
              <a:rPr lang="uk-UA" i="1" dirty="0" smtClean="0">
                <a:latin typeface="Arial Black" pitchFamily="34" charset="0"/>
              </a:rPr>
              <a:t>називає її «</a:t>
            </a:r>
            <a:r>
              <a:rPr lang="uk-UA" i="1" dirty="0">
                <a:latin typeface="Arial Black" pitchFamily="34" charset="0"/>
              </a:rPr>
              <a:t>бабою», не </a:t>
            </a:r>
            <a:r>
              <a:rPr lang="uk-UA" i="1" dirty="0" smtClean="0">
                <a:latin typeface="Arial Black" pitchFamily="34" charset="0"/>
              </a:rPr>
              <a:t>допускає </a:t>
            </a:r>
            <a:r>
              <a:rPr lang="uk-UA" i="1" dirty="0">
                <a:latin typeface="Arial Black" pitchFamily="34" charset="0"/>
              </a:rPr>
              <a:t>пестити </a:t>
            </a:r>
            <a:r>
              <a:rPr lang="uk-UA" i="1" dirty="0" smtClean="0">
                <a:latin typeface="Arial Black" pitchFamily="34" charset="0"/>
              </a:rPr>
              <a:t>синів;</a:t>
            </a:r>
            <a:endParaRPr lang="uk-UA" i="1" dirty="0">
              <a:latin typeface="Arial Black" pitchFamily="34" charset="0"/>
            </a:endParaRPr>
          </a:p>
          <a:p>
            <a:pPr algn="ctr"/>
            <a:r>
              <a:rPr lang="uk-UA" i="1" dirty="0" smtClean="0">
                <a:latin typeface="Arial Black" pitchFamily="34" charset="0"/>
              </a:rPr>
              <a:t> впертий, владний, жорстокий</a:t>
            </a:r>
            <a:r>
              <a:rPr lang="uk-UA" dirty="0" smtClean="0">
                <a:latin typeface="Arial Black" pitchFamily="34" charset="0"/>
              </a:rPr>
              <a:t>,</a:t>
            </a:r>
            <a:r>
              <a:rPr lang="uk-UA" dirty="0" smtClean="0">
                <a:solidFill>
                  <a:srgbClr val="000066"/>
                </a:solidFill>
                <a:latin typeface="Arial Black" pitchFamily="34" charset="0"/>
              </a:rPr>
              <a:t> </a:t>
            </a:r>
            <a:r>
              <a:rPr lang="uk-UA" i="1" dirty="0" smtClean="0">
                <a:latin typeface="Arial Black" pitchFamily="34" charset="0"/>
              </a:rPr>
              <a:t>деколи деспотичний. </a:t>
            </a:r>
            <a:endParaRPr lang="uk-UA" i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59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браз Тараса Бульбы | ReadCa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98" y="2560980"/>
            <a:ext cx="2226292" cy="2701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AutoShape 4"/>
          <p:cNvSpPr>
            <a:spLocks noGrp="1" noChangeArrowheads="1"/>
          </p:cNvSpPr>
          <p:nvPr>
            <p:ph idx="1"/>
          </p:nvPr>
        </p:nvSpPr>
        <p:spPr bwMode="gray">
          <a:xfrm>
            <a:off x="1331128" y="260648"/>
            <a:ext cx="6626225" cy="100821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>
            <a:noAutofit/>
          </a:bodyPr>
          <a:lstStyle/>
          <a:p>
            <a:pPr lvl="0" algn="ctr">
              <a:buNone/>
              <a:defRPr/>
            </a:pP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Складання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характеристики </a:t>
            </a: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головного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героя повісті Тараса Бульби 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en-US" sz="2000" dirty="0">
              <a:solidFill>
                <a:srgbClr val="0000C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123" name="AutoShape 38"/>
          <p:cNvSpPr>
            <a:spLocks noChangeArrowheads="1"/>
          </p:cNvSpPr>
          <p:nvPr/>
        </p:nvSpPr>
        <p:spPr bwMode="gray">
          <a:xfrm rot="10800000">
            <a:off x="2555214" y="1381465"/>
            <a:ext cx="4342070" cy="1079815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5124" name="Oval 9"/>
          <p:cNvSpPr>
            <a:spLocks noChangeArrowheads="1"/>
          </p:cNvSpPr>
          <p:nvPr/>
        </p:nvSpPr>
        <p:spPr bwMode="gray">
          <a:xfrm>
            <a:off x="910705" y="4035701"/>
            <a:ext cx="2160339" cy="1109686"/>
          </a:xfrm>
          <a:prstGeom prst="ellipse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211193" y="5262214"/>
            <a:ext cx="2924974" cy="1389262"/>
            <a:chOff x="1872" y="2919"/>
            <a:chExt cx="973" cy="973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15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7" name="Oval 31"/>
          <p:cNvSpPr>
            <a:spLocks noChangeArrowheads="1"/>
          </p:cNvSpPr>
          <p:nvPr/>
        </p:nvSpPr>
        <p:spPr bwMode="gray">
          <a:xfrm>
            <a:off x="6290746" y="3529196"/>
            <a:ext cx="2406026" cy="133584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8" name="Прямоугольник 28"/>
          <p:cNvSpPr>
            <a:spLocks noChangeArrowheads="1"/>
          </p:cNvSpPr>
          <p:nvPr/>
        </p:nvSpPr>
        <p:spPr bwMode="auto">
          <a:xfrm>
            <a:off x="1059470" y="4408076"/>
            <a:ext cx="18628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безчестя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>
              <a:latin typeface="Arial Black" pitchFamily="34" charset="0"/>
            </a:endParaRPr>
          </a:p>
        </p:txBody>
      </p:sp>
      <p:sp>
        <p:nvSpPr>
          <p:cNvPr id="5129" name="Прямоугольник 29"/>
          <p:cNvSpPr>
            <a:spLocks noChangeArrowheads="1"/>
          </p:cNvSpPr>
          <p:nvPr/>
        </p:nvSpPr>
        <p:spPr bwMode="auto">
          <a:xfrm>
            <a:off x="6475983" y="4236601"/>
            <a:ext cx="1817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синів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ru-RU" sz="2000" dirty="0">
              <a:latin typeface="Arial Black" pitchFamily="34" charset="0"/>
            </a:endParaRP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5983640" y="1996555"/>
            <a:ext cx="2380190" cy="1160073"/>
            <a:chOff x="1872" y="2919"/>
            <a:chExt cx="973" cy="973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2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2"/>
          <p:cNvSpPr>
            <a:spLocks noChangeArrowheads="1"/>
          </p:cNvSpPr>
          <p:nvPr/>
        </p:nvSpPr>
        <p:spPr bwMode="auto">
          <a:xfrm>
            <a:off x="5879565" y="2339731"/>
            <a:ext cx="2035438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269875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сім’ї</a:t>
            </a:r>
          </a:p>
          <a:p>
            <a:pPr indent="269875" algn="ctr"/>
            <a:endParaRPr kumimoji="0" lang="uk-UA" sz="1700" dirty="0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  <p:grpSp>
        <p:nvGrpSpPr>
          <p:cNvPr id="28" name="Group 35"/>
          <p:cNvGrpSpPr>
            <a:grpSpLocks/>
          </p:cNvGrpSpPr>
          <p:nvPr/>
        </p:nvGrpSpPr>
        <p:grpSpPr bwMode="auto">
          <a:xfrm>
            <a:off x="467545" y="5466396"/>
            <a:ext cx="3528392" cy="1233954"/>
            <a:chOff x="1872" y="2919"/>
            <a:chExt cx="973" cy="973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grpSpPr>
        <p:sp>
          <p:nvSpPr>
            <p:cNvPr id="29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7936" y="5800250"/>
            <a:ext cx="3688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козацької </a:t>
            </a:r>
          </a:p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старшини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</p:txBody>
      </p:sp>
      <p:grpSp>
        <p:nvGrpSpPr>
          <p:cNvPr id="37" name="Group 35"/>
          <p:cNvGrpSpPr>
            <a:grpSpLocks/>
          </p:cNvGrpSpPr>
          <p:nvPr/>
        </p:nvGrpSpPr>
        <p:grpSpPr bwMode="auto">
          <a:xfrm>
            <a:off x="684676" y="1991652"/>
            <a:ext cx="2237602" cy="1432741"/>
            <a:chOff x="1872" y="2919"/>
            <a:chExt cx="973" cy="973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grpSpPr>
        <p:sp>
          <p:nvSpPr>
            <p:cNvPr id="38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5425023" y="5662212"/>
            <a:ext cx="21127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рядових </a:t>
            </a:r>
          </a:p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козаків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5625" y="2509439"/>
            <a:ext cx="1875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смерті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56986" y="1493865"/>
            <a:ext cx="2526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endParaRPr lang="uk-UA" dirty="0"/>
          </a:p>
        </p:txBody>
      </p:sp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750" l="10000" r="90000">
                        <a14:foregroundMark x1="44750" y1="19875" x2="44750" y2="18625"/>
                        <a14:foregroundMark x1="40125" y1="17625" x2="39625" y2="18375"/>
                        <a14:foregroundMark x1="44250" y1="13625" x2="44250" y2="13625"/>
                        <a14:foregroundMark x1="45000" y1="11875" x2="45000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067" y="4762112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750" l="10000" r="90000">
                        <a14:foregroundMark x1="44750" y1="19875" x2="44750" y2="18625"/>
                        <a14:foregroundMark x1="40125" y1="17625" x2="39625" y2="18375"/>
                        <a14:foregroundMark x1="44250" y1="13625" x2="44250" y2="13625"/>
                        <a14:foregroundMark x1="45000" y1="11875" x2="45000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98" y="4739073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25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47000">
              <a:srgbClr val="85C2FF"/>
            </a:gs>
            <a:gs pos="59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2906279" y="-263297"/>
            <a:ext cx="2124793" cy="186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3207" flipH="1">
            <a:off x="4104976" y="-262469"/>
            <a:ext cx="2178284" cy="190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277" flipH="1">
            <a:off x="3579609" y="-159143"/>
            <a:ext cx="2262068" cy="198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49878" y="1859420"/>
            <a:ext cx="85689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</a:rPr>
              <a:t>Він уже немолодий, займає певне положення на Січі: </a:t>
            </a:r>
            <a:r>
              <a:rPr lang="uk-UA" i="1" dirty="0">
                <a:latin typeface="Arial Black" pitchFamily="34" charset="0"/>
              </a:rPr>
              <a:t>«А наказним отаманом, коли хочете послухати старої голови, повинен бути не хто, як Тарас Бульба. Нема з нас нікого, хто зрівнявся б із ним </a:t>
            </a:r>
            <a:r>
              <a:rPr lang="uk-UA" i="1" dirty="0" smtClean="0">
                <a:latin typeface="Arial Black" pitchFamily="34" charset="0"/>
              </a:rPr>
              <a:t>відвагою».</a:t>
            </a:r>
          </a:p>
          <a:p>
            <a:pPr algn="ctr"/>
            <a:r>
              <a:rPr lang="uk-UA" dirty="0" smtClean="0">
                <a:latin typeface="Arial Black" pitchFamily="34" charset="0"/>
              </a:rPr>
              <a:t> </a:t>
            </a:r>
            <a:r>
              <a:rPr lang="uk-UA" dirty="0">
                <a:latin typeface="Arial Black" pitchFamily="34" charset="0"/>
              </a:rPr>
              <a:t>В епізодах застілля з приводу повернення синів з бурси, в сценах битви з поляками видно, що Тараса Бульбу поважають, до його порад прислухаються. Навіть ті, хто лише недавно прийшов на Січ, бачать в Бульбі мудрого і справедливого воїна. Для Тараса Бульби на першому місці стояла Січ і доля своєї Вітчизни: </a:t>
            </a:r>
            <a:r>
              <a:rPr lang="uk-UA" i="1" dirty="0">
                <a:latin typeface="Arial Black" pitchFamily="34" charset="0"/>
              </a:rPr>
              <a:t>«І поміж тими козаками, поміж тими </a:t>
            </a:r>
            <a:r>
              <a:rPr lang="uk-UA" i="1" dirty="0" err="1">
                <a:latin typeface="Arial Black" pitchFamily="34" charset="0"/>
              </a:rPr>
              <a:t>всімома</a:t>
            </a:r>
            <a:r>
              <a:rPr lang="uk-UA" i="1" dirty="0">
                <a:latin typeface="Arial Black" pitchFamily="34" charset="0"/>
              </a:rPr>
              <a:t> полками </a:t>
            </a:r>
            <a:r>
              <a:rPr lang="uk-UA" i="1" dirty="0" err="1">
                <a:latin typeface="Arial Black" pitchFamily="34" charset="0"/>
              </a:rPr>
              <a:t>найвиборніший</a:t>
            </a:r>
            <a:r>
              <a:rPr lang="uk-UA" i="1" dirty="0">
                <a:latin typeface="Arial Black" pitchFamily="34" charset="0"/>
              </a:rPr>
              <a:t> був один полк, і вів його Тарас Бульба. Все давало йому перевагу над іншими: і його літа, і </a:t>
            </a:r>
            <a:r>
              <a:rPr lang="uk-UA" i="1" dirty="0" err="1">
                <a:latin typeface="Arial Black" pitchFamily="34" charset="0"/>
              </a:rPr>
              <a:t>бувалість</a:t>
            </a:r>
            <a:r>
              <a:rPr lang="uk-UA" i="1" dirty="0">
                <a:latin typeface="Arial Black" pitchFamily="34" charset="0"/>
              </a:rPr>
              <a:t>, і вміння керувати своїм військом, і величезна ненависть до ворога. Навіть самим козакам здавалась аж завеликою його нещадна лють і жорстокість. Тільки вогонь та шибеницю призначала його сива голова, і слово його на військовій раді дихало самим тільки </a:t>
            </a:r>
            <a:r>
              <a:rPr lang="uk-UA" i="1" dirty="0" smtClean="0">
                <a:latin typeface="Arial Black" pitchFamily="34" charset="0"/>
              </a:rPr>
              <a:t>знищенням».</a:t>
            </a:r>
            <a:endParaRPr lang="uk-UA" i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13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452" y="-25954"/>
            <a:ext cx="3970211" cy="187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2906279" y="-263297"/>
            <a:ext cx="2124793" cy="186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3207" flipH="1">
            <a:off x="4066389" y="-262468"/>
            <a:ext cx="2178284" cy="190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277" flipH="1">
            <a:off x="3579609" y="-159143"/>
            <a:ext cx="2262068" cy="198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ÐÐ°ÑÑÐ¸Ð½ÐºÐ¸ Ð¿Ð¾ Ð·Ð°Ð¿ÑÐ¾ÑÑ ÐÐ¸ÐºÐ¾Ð»Ð° ÐÐÐ³Ð¾Ð»Ñ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095493" y="102897"/>
            <a:ext cx="1738298" cy="1741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Users\User\Desktop\156794_image_large.jpg"/>
          <p:cNvPicPr>
            <a:picLocks noChangeAspect="1" noChangeArrowheads="1"/>
          </p:cNvPicPr>
          <p:nvPr/>
        </p:nvPicPr>
        <p:blipFill rotWithShape="1">
          <a:blip r:embed="rId7" cstate="print"/>
          <a:srcRect l="12858" r="18419"/>
          <a:stretch/>
        </p:blipFill>
        <p:spPr bwMode="auto">
          <a:xfrm>
            <a:off x="251520" y="146444"/>
            <a:ext cx="1840904" cy="179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ÐÐ°ÑÑÐ¸Ð½ÐºÐ¸ Ð¿Ð¾ Ð·Ð°Ð¿ÑÐ¾ÑÑ Ð¿Ð¾Ð²ÑÑÑÑ Â«Ð¢Ð°ÑÐ°Ñ ÐÑÐ»ÑÐ±Ð°Â»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68675" y="180296"/>
            <a:ext cx="1091458" cy="14485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AutoShape 38"/>
          <p:cNvSpPr>
            <a:spLocks noChangeArrowheads="1"/>
          </p:cNvSpPr>
          <p:nvPr/>
        </p:nvSpPr>
        <p:spPr bwMode="gray">
          <a:xfrm rot="10800000">
            <a:off x="4317" y="2092134"/>
            <a:ext cx="2498654" cy="647978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CC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1173" y="2130776"/>
            <a:ext cx="1184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6600"/>
                </a:solidFill>
                <a:latin typeface="Arial Black" pitchFamily="34" charset="0"/>
              </a:rPr>
              <a:t>у</a:t>
            </a:r>
            <a:r>
              <a:rPr lang="uk-UA" sz="2400" b="1" dirty="0" smtClean="0">
                <a:solidFill>
                  <a:srgbClr val="006600"/>
                </a:solidFill>
                <a:latin typeface="Arial Black" pitchFamily="34" charset="0"/>
              </a:rPr>
              <a:t> бою</a:t>
            </a:r>
            <a:endParaRPr lang="uk-UA" sz="2400" dirty="0">
              <a:solidFill>
                <a:srgbClr val="0066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8469" y="2894515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Козак</a:t>
            </a: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Полковник</a:t>
            </a: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Патріот</a:t>
            </a: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Енергійний</a:t>
            </a:r>
          </a:p>
          <a:p>
            <a:r>
              <a:rPr lang="uk-UA" dirty="0" smtClean="0">
                <a:solidFill>
                  <a:srgbClr val="0000CC"/>
                </a:solidFill>
                <a:latin typeface="Arial Black" pitchFamily="34" charset="0"/>
              </a:rPr>
              <a:t>Хоробрий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Впливовий</a:t>
            </a: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Запальний</a:t>
            </a: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Хитрий</a:t>
            </a:r>
          </a:p>
          <a:p>
            <a:r>
              <a:rPr lang="uk-UA" dirty="0">
                <a:solidFill>
                  <a:srgbClr val="0000CC"/>
                </a:solidFill>
                <a:latin typeface="Arial Black" pitchFamily="34" charset="0"/>
              </a:rPr>
              <a:t>Далекоглядний</a:t>
            </a:r>
          </a:p>
          <a:p>
            <a:r>
              <a:rPr lang="ru-RU" dirty="0" err="1">
                <a:solidFill>
                  <a:srgbClr val="0000CC"/>
                </a:solidFill>
                <a:latin typeface="Arial Black" pitchFamily="34" charset="0"/>
              </a:rPr>
              <a:t>Товариський</a:t>
            </a:r>
            <a:endParaRPr lang="uk-UA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16532" y="1635550"/>
            <a:ext cx="69199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</a:rPr>
              <a:t>Для Тараса товариство — осередок козацького війська та </a:t>
            </a:r>
            <a:r>
              <a:rPr lang="uk-UA" dirty="0" smtClean="0">
                <a:latin typeface="Arial Black" pitchFamily="34" charset="0"/>
              </a:rPr>
              <a:t>Січі. Він завжди повчав, що потрібно </a:t>
            </a:r>
            <a:r>
              <a:rPr lang="uk-UA" dirty="0">
                <a:latin typeface="Arial Black" pitchFamily="34" charset="0"/>
              </a:rPr>
              <a:t>допомагати товаришам, </a:t>
            </a:r>
            <a:r>
              <a:rPr lang="uk-UA" dirty="0" smtClean="0">
                <a:latin typeface="Arial Black" pitchFamily="34" charset="0"/>
              </a:rPr>
              <a:t>які  </a:t>
            </a:r>
            <a:r>
              <a:rPr lang="uk-UA" dirty="0">
                <a:latin typeface="Arial Black" pitchFamily="34" charset="0"/>
              </a:rPr>
              <a:t>потрапили в біду. Завдяки таким дружнім стосункам військо стане могутнішим.</a:t>
            </a:r>
          </a:p>
          <a:p>
            <a:pPr algn="ctr"/>
            <a:r>
              <a:rPr lang="uk-UA" dirty="0">
                <a:latin typeface="Arial Black" pitchFamily="34" charset="0"/>
              </a:rPr>
              <a:t>Козаки обрали Тараса отаманом, вбачаючи в ньому відважність </a:t>
            </a:r>
            <a:r>
              <a:rPr lang="uk-UA" dirty="0" smtClean="0">
                <a:latin typeface="Arial Black" pitchFamily="34" charset="0"/>
              </a:rPr>
              <a:t>воїна, тому </a:t>
            </a:r>
            <a:r>
              <a:rPr lang="uk-UA" dirty="0">
                <a:latin typeface="Arial Black" pitchFamily="34" charset="0"/>
              </a:rPr>
              <a:t>організували похід на Польщу під його проводом. У битвах Тарас більше турбується про своїх козаків, як про себе</a:t>
            </a:r>
            <a:r>
              <a:rPr lang="uk-UA" dirty="0" smtClean="0">
                <a:latin typeface="Arial Black" pitchFamily="34" charset="0"/>
              </a:rPr>
              <a:t>.</a:t>
            </a:r>
            <a:endParaRPr lang="uk-UA" dirty="0">
              <a:latin typeface="Arial Black" pitchFamily="34" charset="0"/>
            </a:endParaRPr>
          </a:p>
        </p:txBody>
      </p:sp>
      <p:pic>
        <p:nvPicPr>
          <p:cNvPr id="16" name="Picture 2" descr="Гл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054" y="4261999"/>
            <a:ext cx="3097026" cy="2322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8" name="Picture 2" descr="Гл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971" y="4312313"/>
            <a:ext cx="3097025" cy="2322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23406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браз Тараса Бульбы | ReadCa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98" y="2560980"/>
            <a:ext cx="2226292" cy="2701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AutoShape 4"/>
          <p:cNvSpPr>
            <a:spLocks noGrp="1" noChangeArrowheads="1"/>
          </p:cNvSpPr>
          <p:nvPr>
            <p:ph idx="1"/>
          </p:nvPr>
        </p:nvSpPr>
        <p:spPr bwMode="gray">
          <a:xfrm>
            <a:off x="1331128" y="260648"/>
            <a:ext cx="6626225" cy="100821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>
            <a:noAutofit/>
          </a:bodyPr>
          <a:lstStyle/>
          <a:p>
            <a:pPr lvl="0" algn="ctr">
              <a:buNone/>
              <a:defRPr/>
            </a:pP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Складання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характеристики </a:t>
            </a: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головного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героя повісті Тараса Бульби 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en-US" sz="2000" dirty="0">
              <a:solidFill>
                <a:srgbClr val="0000C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123" name="AutoShape 38"/>
          <p:cNvSpPr>
            <a:spLocks noChangeArrowheads="1"/>
          </p:cNvSpPr>
          <p:nvPr/>
        </p:nvSpPr>
        <p:spPr bwMode="gray">
          <a:xfrm rot="10800000">
            <a:off x="2555214" y="1381465"/>
            <a:ext cx="4342070" cy="1079815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5124" name="Oval 9"/>
          <p:cNvSpPr>
            <a:spLocks noChangeArrowheads="1"/>
          </p:cNvSpPr>
          <p:nvPr/>
        </p:nvSpPr>
        <p:spPr bwMode="gray">
          <a:xfrm>
            <a:off x="394875" y="4093901"/>
            <a:ext cx="2160339" cy="1109686"/>
          </a:xfrm>
          <a:prstGeom prst="ellipse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211193" y="5262214"/>
            <a:ext cx="2924974" cy="1389262"/>
            <a:chOff x="1872" y="2919"/>
            <a:chExt cx="973" cy="973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15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7" name="Oval 31"/>
          <p:cNvSpPr>
            <a:spLocks noChangeArrowheads="1"/>
          </p:cNvSpPr>
          <p:nvPr/>
        </p:nvSpPr>
        <p:spPr bwMode="gray">
          <a:xfrm>
            <a:off x="6290746" y="3529196"/>
            <a:ext cx="2406026" cy="133584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8" name="Прямоугольник 28"/>
          <p:cNvSpPr>
            <a:spLocks noChangeArrowheads="1"/>
          </p:cNvSpPr>
          <p:nvPr/>
        </p:nvSpPr>
        <p:spPr bwMode="auto">
          <a:xfrm>
            <a:off x="394875" y="4526491"/>
            <a:ext cx="18628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безчестя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>
              <a:latin typeface="Arial Black" pitchFamily="34" charset="0"/>
            </a:endParaRPr>
          </a:p>
        </p:txBody>
      </p:sp>
      <p:sp>
        <p:nvSpPr>
          <p:cNvPr id="5129" name="Прямоугольник 29"/>
          <p:cNvSpPr>
            <a:spLocks noChangeArrowheads="1"/>
          </p:cNvSpPr>
          <p:nvPr/>
        </p:nvSpPr>
        <p:spPr bwMode="auto">
          <a:xfrm>
            <a:off x="6475983" y="4236601"/>
            <a:ext cx="1817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синів</a:t>
            </a:r>
          </a:p>
          <a:p>
            <a:pPr algn="ctr"/>
            <a:endParaRPr lang="ru-RU" sz="2000" dirty="0">
              <a:latin typeface="Arial Black" pitchFamily="34" charset="0"/>
            </a:endParaRP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5983640" y="1996555"/>
            <a:ext cx="2380190" cy="1160073"/>
            <a:chOff x="1872" y="2919"/>
            <a:chExt cx="973" cy="973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2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2"/>
          <p:cNvSpPr>
            <a:spLocks noChangeArrowheads="1"/>
          </p:cNvSpPr>
          <p:nvPr/>
        </p:nvSpPr>
        <p:spPr bwMode="auto">
          <a:xfrm>
            <a:off x="5879565" y="2339731"/>
            <a:ext cx="2035438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269875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сім’ї</a:t>
            </a:r>
          </a:p>
          <a:p>
            <a:pPr indent="269875" algn="ctr"/>
            <a:endParaRPr kumimoji="0" lang="uk-UA" sz="1700" dirty="0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  <p:grpSp>
        <p:nvGrpSpPr>
          <p:cNvPr id="28" name="Group 35"/>
          <p:cNvGrpSpPr>
            <a:grpSpLocks/>
          </p:cNvGrpSpPr>
          <p:nvPr/>
        </p:nvGrpSpPr>
        <p:grpSpPr bwMode="auto">
          <a:xfrm>
            <a:off x="467544" y="5466396"/>
            <a:ext cx="4476481" cy="1233954"/>
            <a:chOff x="1872" y="2919"/>
            <a:chExt cx="973" cy="973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grpSpPr>
        <p:sp>
          <p:nvSpPr>
            <p:cNvPr id="29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0" y="5745696"/>
            <a:ext cx="3688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козацької</a:t>
            </a:r>
          </a:p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старшини</a:t>
            </a:r>
          </a:p>
        </p:txBody>
      </p:sp>
      <p:grpSp>
        <p:nvGrpSpPr>
          <p:cNvPr id="37" name="Group 35"/>
          <p:cNvGrpSpPr>
            <a:grpSpLocks/>
          </p:cNvGrpSpPr>
          <p:nvPr/>
        </p:nvGrpSpPr>
        <p:grpSpPr bwMode="auto">
          <a:xfrm>
            <a:off x="684676" y="1991652"/>
            <a:ext cx="2237602" cy="1432741"/>
            <a:chOff x="1872" y="2919"/>
            <a:chExt cx="973" cy="973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grpSpPr>
        <p:sp>
          <p:nvSpPr>
            <p:cNvPr id="38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5382543" y="5662212"/>
            <a:ext cx="21977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рядових </a:t>
            </a:r>
            <a:endParaRPr lang="uk-UA" sz="2000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козаків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5625" y="2509439"/>
            <a:ext cx="1875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смерті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56986" y="1493865"/>
            <a:ext cx="2526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endParaRPr lang="uk-UA" dirty="0"/>
          </a:p>
        </p:txBody>
      </p:sp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750" l="10000" r="90000">
                        <a14:foregroundMark x1="44750" y1="19875" x2="44750" y2="18625"/>
                        <a14:foregroundMark x1="40125" y1="17625" x2="39625" y2="18375"/>
                        <a14:foregroundMark x1="44250" y1="13625" x2="44250" y2="13625"/>
                        <a14:foregroundMark x1="45000" y1="11875" x2="45000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698" y="3193801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27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6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3983476" y="513781"/>
            <a:ext cx="1353012" cy="118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8"/>
          <p:cNvSpPr>
            <a:spLocks noChangeArrowheads="1"/>
          </p:cNvSpPr>
          <p:nvPr/>
        </p:nvSpPr>
        <p:spPr bwMode="gray">
          <a:xfrm rot="10800000">
            <a:off x="1907704" y="18756"/>
            <a:ext cx="5400600" cy="1181573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08844" y="1"/>
            <a:ext cx="26035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</a:p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безчестя</a:t>
            </a:r>
          </a:p>
          <a:p>
            <a:pPr algn="ctr"/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6231" y="2132856"/>
            <a:ext cx="5310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Arial Black" pitchFamily="34" charset="0"/>
              </a:rPr>
              <a:t>Як Тарас переживав новину про те, що Андрій із власної волі перейшов на бік поляків?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45399" y="378904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i="1" dirty="0">
                <a:latin typeface="Arial Black" pitchFamily="34" charset="0"/>
              </a:rPr>
              <a:t>Він похилив свою сиву голову. Сором і біль проймали його душу. Та все не хотів вірити, «щоб могло статися таке ганебне діло і щоб рідний  син його продав віру й душу»</a:t>
            </a:r>
            <a:r>
              <a:rPr lang="uk-UA" sz="2000" dirty="0">
                <a:latin typeface="Arial Black" pitchFamily="34" charset="0"/>
              </a:rPr>
              <a:t>.</a:t>
            </a:r>
          </a:p>
        </p:txBody>
      </p:sp>
      <p:pic>
        <p:nvPicPr>
          <p:cNvPr id="10" name="Picture 2" descr="ÐÐ°ÑÑÐ¸Ð½ÐºÐ¸ Ð¿Ð¾ Ð·Ð°Ð¿ÑÐ¾ÑÑ ÐÑÑÑÐ¼ ÐÐ°ÐºÑÑÐ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316" y="3645024"/>
            <a:ext cx="2464776" cy="29111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Г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9" y="1340768"/>
            <a:ext cx="2841542" cy="21311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10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 descr="Г. Киянчен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028" y="399168"/>
            <a:ext cx="1766520" cy="2357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2"/>
            <a:ext cx="4211960" cy="14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4262616" y="457220"/>
            <a:ext cx="999693" cy="87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898049" y="1457912"/>
            <a:ext cx="41609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</a:rPr>
              <a:t>Вбивство </a:t>
            </a:r>
            <a:r>
              <a:rPr lang="uk-UA" b="1" dirty="0">
                <a:solidFill>
                  <a:srgbClr val="C00000"/>
                </a:solidFill>
                <a:latin typeface="Arial Black" pitchFamily="34" charset="0"/>
              </a:rPr>
              <a:t>Тарасом свого </a:t>
            </a:r>
            <a:r>
              <a:rPr lang="uk-UA" b="1" dirty="0" smtClean="0">
                <a:solidFill>
                  <a:srgbClr val="C00000"/>
                </a:solidFill>
                <a:latin typeface="Arial Black" pitchFamily="34" charset="0"/>
              </a:rPr>
              <a:t>          сина Андрія </a:t>
            </a:r>
            <a:r>
              <a:rPr lang="uk-UA" dirty="0" smtClean="0">
                <a:latin typeface="Arial Black" pitchFamily="34" charset="0"/>
              </a:rPr>
              <a:t>є найбільшим </a:t>
            </a:r>
            <a:r>
              <a:rPr lang="uk-UA" dirty="0">
                <a:latin typeface="Arial Black" pitchFamily="34" charset="0"/>
              </a:rPr>
              <a:t>сюжетним переворотом у </a:t>
            </a:r>
            <a:r>
              <a:rPr lang="uk-UA" dirty="0" smtClean="0">
                <a:latin typeface="Arial Black" pitchFamily="34" charset="0"/>
              </a:rPr>
              <a:t>повісті, адже батько </a:t>
            </a:r>
            <a:r>
              <a:rPr lang="uk-UA" dirty="0">
                <a:latin typeface="Arial Black" pitchFamily="34" charset="0"/>
              </a:rPr>
              <a:t>міг би по-іншому вчинити із сином</a:t>
            </a:r>
            <a:r>
              <a:rPr lang="uk-UA" dirty="0" smtClean="0">
                <a:latin typeface="Arial Black" pitchFamily="34" charset="0"/>
              </a:rPr>
              <a:t>: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1769" y="4269289"/>
            <a:ext cx="823277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</a:rPr>
              <a:t>Тарас </a:t>
            </a:r>
            <a:r>
              <a:rPr lang="uk-UA" dirty="0">
                <a:latin typeface="Arial Black" pitchFamily="34" charset="0"/>
              </a:rPr>
              <a:t>Бульба не </a:t>
            </a:r>
            <a:r>
              <a:rPr lang="uk-UA" dirty="0" smtClean="0">
                <a:latin typeface="Arial Black" pitchFamily="34" charset="0"/>
              </a:rPr>
              <a:t>дотримується </a:t>
            </a:r>
            <a:r>
              <a:rPr lang="uk-UA" dirty="0">
                <a:latin typeface="Arial Black" pitchFamily="34" charset="0"/>
              </a:rPr>
              <a:t>християнських заповідей в повісті.  </a:t>
            </a:r>
            <a:r>
              <a:rPr lang="uk-UA" dirty="0">
                <a:solidFill>
                  <a:srgbClr val="C00000"/>
                </a:solidFill>
                <a:latin typeface="Arial Black" pitchFamily="34" charset="0"/>
              </a:rPr>
              <a:t>«Не вбивай» </a:t>
            </a:r>
            <a:r>
              <a:rPr lang="uk-UA" dirty="0">
                <a:latin typeface="Arial Black" pitchFamily="34" charset="0"/>
              </a:rPr>
              <a:t>- ця християнська заповідь «пройшла повз» його свідомість. І не тільки вбивство власного сина свідчення цьому. Єврейський погром, описаний так детально, викликає жах. Вбивства, безглузді і непотрібні, з точки зору захисту Батьківщини. І це теж не відповідає християнській моралі, навіть того часу. Але таким він створений, цей образ. З одного боку героїчний, з іншого боку жорстокий і безкомпромісний.</a:t>
            </a:r>
          </a:p>
        </p:txBody>
      </p:sp>
      <p:sp>
        <p:nvSpPr>
          <p:cNvPr id="13" name="AutoShape 38"/>
          <p:cNvSpPr>
            <a:spLocks noChangeArrowheads="1"/>
          </p:cNvSpPr>
          <p:nvPr/>
        </p:nvSpPr>
        <p:spPr bwMode="gray">
          <a:xfrm rot="10800000">
            <a:off x="2161939" y="18758"/>
            <a:ext cx="4996089" cy="1064533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58184" y="60347"/>
            <a:ext cx="260359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</a:p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инів,</a:t>
            </a:r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 сім’ї</a:t>
            </a:r>
          </a:p>
          <a:p>
            <a:pPr algn="ctr"/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51249" y="3068960"/>
            <a:ext cx="87732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</a:rPr>
              <a:t>помилувати</a:t>
            </a:r>
            <a:r>
              <a:rPr lang="uk-UA" dirty="0">
                <a:latin typeface="Arial Black" pitchFamily="34" charset="0"/>
              </a:rPr>
              <a:t>; взяти в полон чи ще будь-що, варіантів можна було б придумати багато, але справедливість, рішучість не зупинила Тараса. Мужність, віра в ідеали народу таки пересилює його: він стріляє в Андрія.</a:t>
            </a:r>
          </a:p>
        </p:txBody>
      </p:sp>
      <p:pic>
        <p:nvPicPr>
          <p:cNvPr id="1026" name="Picture 2" descr="События фильма &quot;Тарас Бульба&quot; искажают историю - мнение - РИА Новости,  08.04.200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49" y="557169"/>
            <a:ext cx="3090504" cy="20706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0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браз Тараса Бульбы | ReadCa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98" y="2560980"/>
            <a:ext cx="2226292" cy="2701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AutoShape 4"/>
          <p:cNvSpPr>
            <a:spLocks noGrp="1" noChangeArrowheads="1"/>
          </p:cNvSpPr>
          <p:nvPr>
            <p:ph idx="1"/>
          </p:nvPr>
        </p:nvSpPr>
        <p:spPr bwMode="gray">
          <a:xfrm>
            <a:off x="1331128" y="260648"/>
            <a:ext cx="6626225" cy="100821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>
            <a:noAutofit/>
          </a:bodyPr>
          <a:lstStyle/>
          <a:p>
            <a:pPr lvl="0" algn="ctr">
              <a:buNone/>
              <a:defRPr/>
            </a:pP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Складання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характеристики </a:t>
            </a:r>
            <a:endParaRPr lang="uk-UA" sz="2000" b="1" i="1" dirty="0" smtClean="0">
              <a:solidFill>
                <a:srgbClr val="0000CC"/>
              </a:solidFill>
              <a:latin typeface="Arial Black" pitchFamily="34" charset="0"/>
              <a:cs typeface="Times New Roman" pitchFamily="18" charset="0"/>
            </a:endParaRPr>
          </a:p>
          <a:p>
            <a:pPr lvl="0" algn="ctr">
              <a:buNone/>
              <a:defRPr/>
            </a:pPr>
            <a:r>
              <a:rPr lang="uk-UA" sz="2000" b="1" i="1" dirty="0" smtClean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головного </a:t>
            </a:r>
            <a:r>
              <a:rPr lang="uk-UA" sz="2000" b="1" i="1" dirty="0">
                <a:solidFill>
                  <a:srgbClr val="0000CC"/>
                </a:solidFill>
                <a:latin typeface="Arial Black" pitchFamily="34" charset="0"/>
                <a:cs typeface="Times New Roman" pitchFamily="18" charset="0"/>
              </a:rPr>
              <a:t>героя повісті Тараса Бульби </a:t>
            </a:r>
            <a:endParaRPr lang="uk-UA" sz="2000" dirty="0">
              <a:latin typeface="Arial Black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en-US" sz="2000" dirty="0">
              <a:solidFill>
                <a:srgbClr val="0000C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123" name="AutoShape 38"/>
          <p:cNvSpPr>
            <a:spLocks noChangeArrowheads="1"/>
          </p:cNvSpPr>
          <p:nvPr/>
        </p:nvSpPr>
        <p:spPr bwMode="gray">
          <a:xfrm rot="10800000">
            <a:off x="2555214" y="1381465"/>
            <a:ext cx="4342070" cy="1079815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5124" name="Oval 9"/>
          <p:cNvSpPr>
            <a:spLocks noChangeArrowheads="1"/>
          </p:cNvSpPr>
          <p:nvPr/>
        </p:nvSpPr>
        <p:spPr bwMode="gray">
          <a:xfrm>
            <a:off x="394875" y="4093901"/>
            <a:ext cx="2160339" cy="1109686"/>
          </a:xfrm>
          <a:prstGeom prst="ellipse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211193" y="5262214"/>
            <a:ext cx="2924974" cy="1389262"/>
            <a:chOff x="1872" y="2919"/>
            <a:chExt cx="973" cy="973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15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7" name="Oval 31"/>
          <p:cNvSpPr>
            <a:spLocks noChangeArrowheads="1"/>
          </p:cNvSpPr>
          <p:nvPr/>
        </p:nvSpPr>
        <p:spPr bwMode="gray">
          <a:xfrm>
            <a:off x="6290746" y="3529196"/>
            <a:ext cx="2406026" cy="133584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8" name="Прямоугольник 28"/>
          <p:cNvSpPr>
            <a:spLocks noChangeArrowheads="1"/>
          </p:cNvSpPr>
          <p:nvPr/>
        </p:nvSpPr>
        <p:spPr bwMode="auto">
          <a:xfrm>
            <a:off x="394875" y="4526491"/>
            <a:ext cx="18628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безчестя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>
              <a:latin typeface="Arial Black" pitchFamily="34" charset="0"/>
            </a:endParaRPr>
          </a:p>
        </p:txBody>
      </p:sp>
      <p:sp>
        <p:nvSpPr>
          <p:cNvPr id="5129" name="Прямоугольник 29"/>
          <p:cNvSpPr>
            <a:spLocks noChangeArrowheads="1"/>
          </p:cNvSpPr>
          <p:nvPr/>
        </p:nvSpPr>
        <p:spPr bwMode="auto">
          <a:xfrm>
            <a:off x="6475983" y="4236601"/>
            <a:ext cx="1817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синів</a:t>
            </a:r>
          </a:p>
          <a:p>
            <a:pPr algn="ctr"/>
            <a:endParaRPr lang="ru-RU" sz="2000" dirty="0">
              <a:latin typeface="Arial Black" pitchFamily="34" charset="0"/>
            </a:endParaRP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5983640" y="1996555"/>
            <a:ext cx="2380190" cy="1160073"/>
            <a:chOff x="1872" y="2919"/>
            <a:chExt cx="973" cy="973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2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2"/>
          <p:cNvSpPr>
            <a:spLocks noChangeArrowheads="1"/>
          </p:cNvSpPr>
          <p:nvPr/>
        </p:nvSpPr>
        <p:spPr bwMode="auto">
          <a:xfrm>
            <a:off x="5879565" y="2339731"/>
            <a:ext cx="2035438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269875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сім’ї</a:t>
            </a:r>
          </a:p>
          <a:p>
            <a:pPr indent="269875" algn="ctr"/>
            <a:endParaRPr kumimoji="0" lang="uk-UA" sz="1700" dirty="0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  <p:grpSp>
        <p:nvGrpSpPr>
          <p:cNvPr id="28" name="Group 35"/>
          <p:cNvGrpSpPr>
            <a:grpSpLocks/>
          </p:cNvGrpSpPr>
          <p:nvPr/>
        </p:nvGrpSpPr>
        <p:grpSpPr bwMode="auto">
          <a:xfrm>
            <a:off x="467544" y="5466396"/>
            <a:ext cx="4476481" cy="1233954"/>
            <a:chOff x="1872" y="2919"/>
            <a:chExt cx="973" cy="973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grpSpPr>
        <p:sp>
          <p:nvSpPr>
            <p:cNvPr id="29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0" y="5745696"/>
            <a:ext cx="3688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козацької</a:t>
            </a:r>
          </a:p>
          <a:p>
            <a:pPr algn="ctr">
              <a:defRPr/>
            </a:pPr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старшини</a:t>
            </a:r>
          </a:p>
        </p:txBody>
      </p:sp>
      <p:grpSp>
        <p:nvGrpSpPr>
          <p:cNvPr id="37" name="Group 35"/>
          <p:cNvGrpSpPr>
            <a:grpSpLocks/>
          </p:cNvGrpSpPr>
          <p:nvPr/>
        </p:nvGrpSpPr>
        <p:grpSpPr bwMode="auto">
          <a:xfrm>
            <a:off x="313200" y="2175469"/>
            <a:ext cx="2237602" cy="1432741"/>
            <a:chOff x="1872" y="2919"/>
            <a:chExt cx="973" cy="973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grpSpPr>
        <p:sp>
          <p:nvSpPr>
            <p:cNvPr id="38" name="Oval 15"/>
            <p:cNvSpPr>
              <a:spLocks noChangeArrowheads="1"/>
            </p:cNvSpPr>
            <p:nvPr/>
          </p:nvSpPr>
          <p:spPr bwMode="gray">
            <a:xfrm>
              <a:off x="1872" y="2919"/>
              <a:ext cx="973" cy="973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16"/>
            <p:cNvSpPr>
              <a:spLocks noChangeArrowheads="1"/>
            </p:cNvSpPr>
            <p:nvPr/>
          </p:nvSpPr>
          <p:spPr bwMode="gray">
            <a:xfrm>
              <a:off x="1893" y="2942"/>
              <a:ext cx="928" cy="9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gray">
            <a:xfrm>
              <a:off x="1929" y="2976"/>
              <a:ext cx="839" cy="83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5382543" y="5662212"/>
            <a:ext cx="21977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рядових </a:t>
            </a:r>
            <a:endParaRPr lang="uk-UA" sz="2000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marL="45085" indent="270510" algn="ctr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козаків</a:t>
            </a:r>
            <a:endParaRPr lang="uk-UA" sz="2000" dirty="0">
              <a:latin typeface="Arial Black" pitchFamily="34" charset="0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812235"/>
            <a:ext cx="1875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" indent="270510"/>
            <a:r>
              <a:rPr lang="uk-UA" sz="2000" dirty="0" smtClean="0">
                <a:latin typeface="Arial Black" pitchFamily="34" charset="0"/>
                <a:ea typeface="Times New Roman"/>
                <a:cs typeface="Times New Roman"/>
              </a:rPr>
              <a:t>…  </a:t>
            </a:r>
            <a:r>
              <a:rPr lang="uk-UA" sz="2000" dirty="0">
                <a:latin typeface="Arial Black" pitchFamily="34" charset="0"/>
                <a:ea typeface="Times New Roman"/>
                <a:cs typeface="Times New Roman"/>
              </a:rPr>
              <a:t>смерті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56986" y="1493865"/>
            <a:ext cx="2526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endParaRPr lang="uk-UA" dirty="0"/>
          </a:p>
        </p:txBody>
      </p:sp>
      <p:pic>
        <p:nvPicPr>
          <p:cNvPr id="44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750" l="10000" r="90000">
                        <a14:foregroundMark x1="44750" y1="19875" x2="44750" y2="18625"/>
                        <a14:foregroundMark x1="40125" y1="17625" x2="39625" y2="18375"/>
                        <a14:foregroundMark x1="44250" y1="13625" x2="44250" y2="13625"/>
                        <a14:foregroundMark x1="45000" y1="11875" x2="45000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26" y="1677683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98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C:\Users\Дом\Desktop\f89974d1986ef6d6871eb5765c90bc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9" y="860485"/>
            <a:ext cx="2377040" cy="3420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6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4136060" y="482864"/>
            <a:ext cx="1159880" cy="101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8"/>
          <p:cNvSpPr>
            <a:spLocks noChangeArrowheads="1"/>
          </p:cNvSpPr>
          <p:nvPr/>
        </p:nvSpPr>
        <p:spPr bwMode="gray">
          <a:xfrm rot="10800000">
            <a:off x="1907704" y="18756"/>
            <a:ext cx="5400600" cy="1181573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08844" y="1"/>
            <a:ext cx="26035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atin typeface="Arial Black" pitchFamily="34" charset="0"/>
                <a:ea typeface="Times New Roman"/>
                <a:cs typeface="Times New Roman"/>
              </a:rPr>
              <a:t>Ставлення </a:t>
            </a:r>
            <a:endParaRPr lang="uk-UA" dirty="0" smtClean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r>
              <a:rPr lang="uk-UA" dirty="0" smtClean="0">
                <a:latin typeface="Arial Black" pitchFamily="34" charset="0"/>
                <a:cs typeface="Times New Roman"/>
              </a:rPr>
              <a:t>Тараса Бульби до</a:t>
            </a:r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 </a:t>
            </a:r>
          </a:p>
          <a:p>
            <a:pPr algn="ctr"/>
            <a:r>
              <a:rPr lang="uk-UA" dirty="0" smtClean="0">
                <a:latin typeface="Arial Black" pitchFamily="34" charset="0"/>
              </a:rPr>
              <a:t>смерті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60325" y="1884457"/>
            <a:ext cx="6120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latin typeface="Arial Black" pitchFamily="34" charset="0"/>
              </a:rPr>
              <a:t>Тут </a:t>
            </a:r>
            <a:r>
              <a:rPr lang="uk-UA" i="1" dirty="0">
                <a:latin typeface="Arial Black" pitchFamily="34" charset="0"/>
              </a:rPr>
              <a:t>весь Тарас з непохитною стійкістю, </a:t>
            </a:r>
            <a:r>
              <a:rPr lang="uk-UA" i="1" dirty="0" smtClean="0">
                <a:latin typeface="Arial Black" pitchFamily="34" charset="0"/>
              </a:rPr>
              <a:t>із </a:t>
            </a:r>
            <a:r>
              <a:rPr lang="uk-UA" i="1" dirty="0">
                <a:latin typeface="Arial Black" pitchFamily="34" charset="0"/>
              </a:rPr>
              <a:t>презирством до смерті: «думаєте, </a:t>
            </a:r>
            <a:r>
              <a:rPr lang="uk-UA" i="1" dirty="0" smtClean="0">
                <a:latin typeface="Arial Black" pitchFamily="34" charset="0"/>
              </a:rPr>
              <a:t>є            </a:t>
            </a:r>
            <a:r>
              <a:rPr lang="uk-UA" i="1" dirty="0">
                <a:latin typeface="Arial Black" pitchFamily="34" charset="0"/>
              </a:rPr>
              <a:t>що-небудь на світі, чого б побоявся козак? Постійте ж, прийде час, буде час, дізнаєтеся ви, що таке православна віра</a:t>
            </a:r>
            <a:r>
              <a:rPr lang="uk-UA" i="1" dirty="0" smtClean="0">
                <a:latin typeface="Arial Black" pitchFamily="34" charset="0"/>
              </a:rPr>
              <a:t>!</a:t>
            </a:r>
            <a:r>
              <a:rPr lang="uk-UA" b="1" i="1" dirty="0" smtClean="0">
                <a:latin typeface="Arial Black" pitchFamily="34" charset="0"/>
              </a:rPr>
              <a:t>»</a:t>
            </a:r>
            <a:endParaRPr lang="uk-UA" i="1" dirty="0">
              <a:latin typeface="Arial Black" pitchFamily="34" charset="0"/>
            </a:endParaRPr>
          </a:p>
          <a:p>
            <a:endParaRPr lang="uk-UA" dirty="0">
              <a:effectLst/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25516" y="3641611"/>
            <a:ext cx="6447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0000FF"/>
                </a:solidFill>
                <a:latin typeface="Arial Black" pitchFamily="34" charset="0"/>
              </a:rPr>
              <a:t>– </a:t>
            </a:r>
            <a:r>
              <a:rPr lang="uk-UA" dirty="0">
                <a:solidFill>
                  <a:srgbClr val="0000FF"/>
                </a:solidFill>
                <a:latin typeface="Arial Black" pitchFamily="34" charset="0"/>
              </a:rPr>
              <a:t>Чи можна назвати Тараса Бульбу </a:t>
            </a:r>
            <a:endParaRPr lang="uk-UA" dirty="0" smtClean="0">
              <a:solidFill>
                <a:srgbClr val="0000FF"/>
              </a:solidFill>
              <a:latin typeface="Arial Black" pitchFamily="34" charset="0"/>
            </a:endParaRPr>
          </a:p>
          <a:p>
            <a:r>
              <a:rPr lang="uk-UA" dirty="0" smtClean="0">
                <a:solidFill>
                  <a:srgbClr val="0000FF"/>
                </a:solidFill>
                <a:latin typeface="Arial Black" pitchFamily="34" charset="0"/>
              </a:rPr>
              <a:t>народним </a:t>
            </a:r>
            <a:r>
              <a:rPr lang="uk-UA" dirty="0">
                <a:solidFill>
                  <a:srgbClr val="0000FF"/>
                </a:solidFill>
                <a:latin typeface="Arial Black" pitchFamily="34" charset="0"/>
              </a:rPr>
              <a:t>героєм?</a:t>
            </a:r>
            <a:r>
              <a:rPr lang="uk-UA" i="1" dirty="0">
                <a:solidFill>
                  <a:srgbClr val="0000FF"/>
                </a:solidFill>
                <a:latin typeface="Arial Black" pitchFamily="34" charset="0"/>
              </a:rPr>
              <a:t> </a:t>
            </a:r>
            <a:endParaRPr lang="uk-UA" dirty="0">
              <a:solidFill>
                <a:srgbClr val="0000FF"/>
              </a:solidFill>
              <a:effectLst/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5400" y="4235390"/>
            <a:ext cx="86356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latin typeface="Arial Black" pitchFamily="34" charset="0"/>
              </a:rPr>
              <a:t>В </a:t>
            </a:r>
            <a:r>
              <a:rPr lang="uk-UA" i="1" dirty="0">
                <a:latin typeface="Arial Black" pitchFamily="34" charset="0"/>
              </a:rPr>
              <a:t>образі Тараса Гоголь втілив найяскравіші, найсильніші риси національної вдачі: високе, безкорисливе кохання до батьківщини, вірність православній вірі, готовність до подвигу, відданість товариству і широту душі, кращі риси народу. </a:t>
            </a:r>
            <a:r>
              <a:rPr lang="uk-UA" i="1" dirty="0" smtClean="0">
                <a:latin typeface="Arial Black" pitchFamily="34" charset="0"/>
              </a:rPr>
              <a:t>                 Тарас </a:t>
            </a:r>
            <a:r>
              <a:rPr lang="uk-UA" i="1" dirty="0">
                <a:latin typeface="Arial Black" pitchFamily="34" charset="0"/>
              </a:rPr>
              <a:t>Бульба - народний герой</a:t>
            </a:r>
            <a:r>
              <a:rPr lang="uk-UA" i="1" dirty="0" smtClean="0">
                <a:latin typeface="Arial Black" pitchFamily="34" charset="0"/>
              </a:rPr>
              <a:t>.</a:t>
            </a:r>
            <a:endParaRPr lang="uk-UA" dirty="0"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1099" y="5679878"/>
            <a:ext cx="84969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00FF"/>
                </a:solidFill>
                <a:latin typeface="Arial Black" pitchFamily="34" charset="0"/>
              </a:rPr>
              <a:t>– </a:t>
            </a:r>
            <a:r>
              <a:rPr lang="uk-UA" dirty="0">
                <a:solidFill>
                  <a:srgbClr val="0000FF"/>
                </a:solidFill>
                <a:latin typeface="Arial Black" pitchFamily="34" charset="0"/>
              </a:rPr>
              <a:t>Утіленням яких головних ідей повісті є образ Тараса Бульби? </a:t>
            </a:r>
            <a:endParaRPr lang="uk-UA" dirty="0">
              <a:solidFill>
                <a:srgbClr val="0000FF"/>
              </a:solidFill>
              <a:effectLst/>
              <a:latin typeface="Arial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4198" y="6049210"/>
            <a:ext cx="8496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Arial Black" pitchFamily="34" charset="0"/>
              </a:rPr>
              <a:t>– </a:t>
            </a:r>
            <a:r>
              <a:rPr lang="uk-UA" i="1" dirty="0" smtClean="0">
                <a:latin typeface="Arial Black" pitchFamily="34" charset="0"/>
              </a:rPr>
              <a:t>Тарас </a:t>
            </a:r>
            <a:r>
              <a:rPr lang="uk-UA" i="1" dirty="0">
                <a:latin typeface="Arial Black" pitchFamily="34" charset="0"/>
              </a:rPr>
              <a:t>Бульба є втіленням ідеї волелюбності, патріотизму,  відданості й вірності вітчизні та християнській вірі</a:t>
            </a:r>
            <a:r>
              <a:rPr lang="uk-UA" dirty="0">
                <a:latin typeface="Arial Black" pitchFamily="34" charset="0"/>
              </a:rPr>
              <a:t>. </a:t>
            </a:r>
            <a:endParaRPr lang="uk-UA" dirty="0"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6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3983476" y="513781"/>
            <a:ext cx="1353012" cy="118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8"/>
          <p:cNvSpPr>
            <a:spLocks noChangeArrowheads="1"/>
          </p:cNvSpPr>
          <p:nvPr/>
        </p:nvSpPr>
        <p:spPr bwMode="gray">
          <a:xfrm rot="10800000">
            <a:off x="233043" y="1508106"/>
            <a:ext cx="3706205" cy="1128806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7624" y="1529328"/>
            <a:ext cx="15937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Позитивні </a:t>
            </a:r>
          </a:p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риси</a:t>
            </a:r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10" name="AutoShape 38"/>
          <p:cNvSpPr>
            <a:spLocks noChangeArrowheads="1"/>
          </p:cNvSpPr>
          <p:nvPr/>
        </p:nvSpPr>
        <p:spPr bwMode="gray">
          <a:xfrm rot="10800000">
            <a:off x="5256925" y="1565296"/>
            <a:ext cx="3706205" cy="1128806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38022" y="1631853"/>
            <a:ext cx="15440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Негативні </a:t>
            </a:r>
          </a:p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риси</a:t>
            </a:r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pic>
        <p:nvPicPr>
          <p:cNvPr id="14" name="Picture 2" descr="C:\Users\Natalia\Downloads\1349035777_426001_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6" b="100000" l="1569" r="898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94102"/>
            <a:ext cx="2810812" cy="360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5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3000">
              <a:srgbClr val="85C2FF"/>
            </a:gs>
            <a:gs pos="77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1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out-ukraine.com/userfiles/image/%D0%9C%D1%96%D1%84%D0%BE%D0%BB%D0%BE%D0%B3%D1%96%D1%8F/%D0%BA%D0%B0%D0%BB%D0%B8%D0%BD%D0%B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7896" y1="45907" x2="87896" y2="45907"/>
                        <a14:backgroundMark x1="84150" y1="42705" x2="84150" y2="42705"/>
                        <a14:backgroundMark x1="77522" y1="39502" x2="77522" y2="39502"/>
                        <a14:backgroundMark x1="77233" y1="33452" x2="77233" y2="33452"/>
                        <a14:backgroundMark x1="79251" y1="34520" x2="79251" y2="34520"/>
                        <a14:backgroundMark x1="74928" y1="32028" x2="74928" y2="32028"/>
                        <a14:backgroundMark x1="78674" y1="31673" x2="78674" y2="31673"/>
                        <a14:backgroundMark x1="66859" y1="41993" x2="66859" y2="41993"/>
                        <a14:backgroundMark x1="62248" y1="35587" x2="62248" y2="35587"/>
                        <a14:backgroundMark x1="60807" y1="29181" x2="60807" y2="29181"/>
                        <a14:backgroundMark x1="59654" y1="58363" x2="59654" y2="58363"/>
                        <a14:backgroundMark x1="51873" y1="53025" x2="51873" y2="53025"/>
                        <a14:backgroundMark x1="59654" y1="69751" x2="59654" y2="69751"/>
                        <a14:backgroundMark x1="64841" y1="81495" x2="64841" y2="81495"/>
                        <a14:backgroundMark x1="64553" y1="93950" x2="64553" y2="93950"/>
                        <a14:backgroundMark x1="48703" y1="85053" x2="48703" y2="85053"/>
                        <a14:backgroundMark x1="44380" y1="81851" x2="44380" y2="81851"/>
                        <a14:backgroundMark x1="47262" y1="76157" x2="47262" y2="76157"/>
                        <a14:backgroundMark x1="1153" y1="80427" x2="1153" y2="80427"/>
                        <a14:backgroundMark x1="1153" y1="74377" x2="1153" y2="74377"/>
                        <a14:backgroundMark x1="865" y1="68327" x2="865" y2="68327"/>
                        <a14:backgroundMark x1="1153" y1="60498" x2="1153" y2="60498"/>
                        <a14:backgroundMark x1="27378" y1="69751" x2="27378" y2="69751"/>
                        <a14:backgroundMark x1="38617" y1="64057" x2="38617" y2="64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4184848" cy="16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2562" y1="94340" x2="42562" y2="94340"/>
                        <a14:foregroundMark x1="78512" y1="86792" x2="78512" y2="8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5443" flipH="1">
            <a:off x="3983476" y="513781"/>
            <a:ext cx="1353012" cy="118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8"/>
          <p:cNvSpPr>
            <a:spLocks noChangeArrowheads="1"/>
          </p:cNvSpPr>
          <p:nvPr/>
        </p:nvSpPr>
        <p:spPr bwMode="gray">
          <a:xfrm rot="10800000">
            <a:off x="233043" y="1508106"/>
            <a:ext cx="3706205" cy="1128806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7624" y="1529328"/>
            <a:ext cx="15937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Позитивні </a:t>
            </a:r>
          </a:p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риси</a:t>
            </a:r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10" name="AutoShape 38"/>
          <p:cNvSpPr>
            <a:spLocks noChangeArrowheads="1"/>
          </p:cNvSpPr>
          <p:nvPr/>
        </p:nvSpPr>
        <p:spPr bwMode="gray">
          <a:xfrm rot="10800000">
            <a:off x="5256925" y="1565296"/>
            <a:ext cx="3706205" cy="1128806"/>
          </a:xfrm>
          <a:prstGeom prst="upArrow">
            <a:avLst>
              <a:gd name="adj1" fmla="val 57824"/>
              <a:gd name="adj2" fmla="val 5923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38022" y="1631853"/>
            <a:ext cx="15440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Негативні </a:t>
            </a:r>
          </a:p>
          <a:p>
            <a:pPr algn="ctr"/>
            <a:r>
              <a:rPr lang="uk-UA" dirty="0" smtClean="0">
                <a:latin typeface="Arial Black" pitchFamily="34" charset="0"/>
                <a:ea typeface="Times New Roman"/>
                <a:cs typeface="Times New Roman"/>
              </a:rPr>
              <a:t>риси</a:t>
            </a:r>
            <a:endParaRPr lang="uk-UA" dirty="0">
              <a:latin typeface="Arial Black" pitchFamily="34" charset="0"/>
              <a:ea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042" y="2636913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Досвідчений козацький ватажок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Хоробрий воїн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Вольовий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Справедливий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Релігійний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Суворий вдачею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Фізично і морально сильний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Розумний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Могутній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Мудрий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Активний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Щедрий душею 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Надзвичайний простотою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Ненависний до ворогів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Любов до Вітчизни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Гордість за своїх</a:t>
            </a:r>
          </a:p>
          <a:p>
            <a:pPr algn="just"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Товариський</a:t>
            </a:r>
            <a:endParaRPr lang="uk-UA" sz="1600" dirty="0">
              <a:solidFill>
                <a:srgbClr val="000000"/>
              </a:solidFill>
              <a:latin typeface="Arial Black" pitchFamily="34" charset="0"/>
              <a:ea typeface="Times New Roman"/>
              <a:cs typeface="SchoolBookC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73198" y="2852936"/>
            <a:ext cx="351501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Грубий прямотою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Різкий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Впертий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Запальний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Жорстокий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144145" algn="l"/>
              </a:tabLst>
            </a:pPr>
            <a:r>
              <a:rPr lang="uk-UA" sz="1600" dirty="0">
                <a:latin typeface="Arial Black" pitchFamily="34" charset="0"/>
              </a:rPr>
              <a:t>Безжалісний до дружини</a:t>
            </a:r>
            <a:endParaRPr lang="uk-UA" sz="1600" dirty="0">
              <a:solidFill>
                <a:srgbClr val="000000"/>
              </a:solidFill>
              <a:latin typeface="Arial Black" pitchFamily="34" charset="0"/>
              <a:ea typeface="Times New Roman"/>
              <a:cs typeface="SchoolBookC"/>
            </a:endParaRPr>
          </a:p>
        </p:txBody>
      </p:sp>
      <p:pic>
        <p:nvPicPr>
          <p:cNvPr id="14338" name="Picture 2" descr="Опис будинку тараса бульби. Характер тараса бульби з повісті николая  Васильовича гоголя &quot;тарас бульба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137" y="4736752"/>
            <a:ext cx="3483496" cy="21846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62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0_5f135_8c02b0a8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77072"/>
            <a:ext cx="3384550" cy="24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1196752"/>
            <a:ext cx="3272819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Домашнє </a:t>
            </a:r>
          </a:p>
          <a:p>
            <a:pPr algn="ctr">
              <a:defRPr/>
            </a:pPr>
            <a:r>
              <a:rPr lang="uk-UA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завдання</a:t>
            </a:r>
            <a:endParaRPr lang="ru-RU" sz="5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5844" name="Picture 4" descr="C:\Users\Юлия\Desktop\article21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0"/>
            <a:ext cx="109855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4" descr="C:\Users\Юлия\Desktop\article21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3212976"/>
            <a:ext cx="792088" cy="90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815916" y="491860"/>
            <a:ext cx="51125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cs typeface="Times New Roman" pitchFamily="18" charset="0"/>
              </a:rPr>
              <a:t>1</a:t>
            </a:r>
            <a:r>
              <a:rPr lang="uk-UA" sz="2000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)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cs typeface="Times New Roman" pitchFamily="18" charset="0"/>
              </a:rPr>
              <a:t>Виписати цитати для характеристики Остапа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cs typeface="Times New Roman" pitchFamily="18" charset="0"/>
              </a:rPr>
              <a:t>(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cs typeface="Times New Roman" pitchFamily="18" charset="0"/>
              </a:rPr>
              <a:t>І варіант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cs typeface="Times New Roman" pitchFamily="18" charset="0"/>
              </a:rPr>
              <a:t>);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2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cs typeface="Times New Roman" pitchFamily="18" charset="0"/>
              </a:rPr>
              <a:t>)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cs typeface="Times New Roman" pitchFamily="18" charset="0"/>
              </a:rPr>
              <a:t>Виписати цитати для характеристики Андрія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cs typeface="Times New Roman" pitchFamily="18" charset="0"/>
              </a:rPr>
              <a:t>(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cs typeface="Times New Roman" pitchFamily="18" charset="0"/>
              </a:rPr>
              <a:t>ІІ варіант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cs typeface="Times New Roman" pitchFamily="18" charset="0"/>
              </a:rPr>
              <a:t>);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7" name="Picture 2" descr="http://uargument.com.ua/wp-content/uploads/2013/10/Taras-Bulb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708920"/>
            <a:ext cx="3744416" cy="37444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131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2494</TotalTime>
  <Words>995</Words>
  <Application>Microsoft Office PowerPoint</Application>
  <PresentationFormat>Экран (4:3)</PresentationFormat>
  <Paragraphs>163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SchoolBookC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Ратушна Н.М.</dc:creator>
  <cp:lastModifiedBy>Пользователь Windows</cp:lastModifiedBy>
  <cp:revision>259</cp:revision>
  <dcterms:created xsi:type="dcterms:W3CDTF">2015-06-18T14:10:46Z</dcterms:created>
  <dcterms:modified xsi:type="dcterms:W3CDTF">2022-01-30T12:07:03Z</dcterms:modified>
</cp:coreProperties>
</file>