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32" r:id="rId2"/>
    <p:sldMasterId id="2147483744" r:id="rId3"/>
    <p:sldMasterId id="2147483756" r:id="rId4"/>
    <p:sldMasterId id="2147483768" r:id="rId5"/>
  </p:sldMasterIdLst>
  <p:sldIdLst>
    <p:sldId id="289" r:id="rId6"/>
    <p:sldId id="277" r:id="rId7"/>
    <p:sldId id="282" r:id="rId8"/>
    <p:sldId id="281" r:id="rId9"/>
    <p:sldId id="279" r:id="rId10"/>
    <p:sldId id="280" r:id="rId11"/>
    <p:sldId id="278" r:id="rId12"/>
    <p:sldId id="276" r:id="rId13"/>
    <p:sldId id="257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CC"/>
    <a:srgbClr val="D60093"/>
    <a:srgbClr val="FF3399"/>
    <a:srgbClr val="003399"/>
    <a:srgbClr val="008000"/>
    <a:srgbClr val="FF33CC"/>
    <a:srgbClr val="CC0066"/>
    <a:srgbClr val="CC33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7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48C47-102B-4EC6-9400-0C541F155FA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98914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D1EF4-B517-4BC5-A673-D7CE31EA490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25719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F8FF7-F5DB-4BFC-B0B6-0B87E6D65C8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551992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FCF70-95AF-4488-A045-19E8E7B9350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17649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A64CD-AFA5-413E-8E92-951CAD2AFF3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43516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B1772-A855-45D9-A3C8-057F481686D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76077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98F32-3835-4E7A-84A8-58EA391428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75998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2A705-BDD5-4D65-BDE4-76A8EAD0F73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46066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20AF5-D146-46E9-8086-9D92AF28C4B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866302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DD5F0-5CFE-4DAD-9D92-61D5EAC7570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019478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7B07A-0D31-4037-ABA3-49E559BFA94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950651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48C47-102B-4EC6-9400-0C541F155FA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621998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D1EF4-B517-4BC5-A673-D7CE31EA490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81929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F8FF7-F5DB-4BFC-B0B6-0B87E6D65C8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972335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FCF70-95AF-4488-A045-19E8E7B9350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212526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A64CD-AFA5-413E-8E92-951CAD2AFF3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69571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B1772-A855-45D9-A3C8-057F481686D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693884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98F32-3835-4E7A-84A8-58EA391428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939763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2A705-BDD5-4D65-BDE4-76A8EAD0F73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163036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20AF5-D146-46E9-8086-9D92AF28C4B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253646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DD5F0-5CFE-4DAD-9D92-61D5EAC7570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843408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7B07A-0D31-4037-ABA3-49E559BFA94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582769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48C47-102B-4EC6-9400-0C541F155FA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068154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D1EF4-B517-4BC5-A673-D7CE31EA490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613481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F8FF7-F5DB-4BFC-B0B6-0B87E6D65C8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537459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FCF70-95AF-4488-A045-19E8E7B9350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667396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A64CD-AFA5-413E-8E92-951CAD2AFF3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169967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B1772-A855-45D9-A3C8-057F481686D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204950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98F32-3835-4E7A-84A8-58EA391428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781740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2A705-BDD5-4D65-BDE4-76A8EAD0F73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489029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20AF5-D146-46E9-8086-9D92AF28C4B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823968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DD5F0-5CFE-4DAD-9D92-61D5EAC7570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761262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7B07A-0D31-4037-ABA3-49E559BFA94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158988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B48C47-102B-4EC6-9400-0C541F155FA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ED1EF4-B517-4BC5-A673-D7CE31EA490B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EF8FF7-F5DB-4BFC-B0B6-0B87E6D65C8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7FCF70-95AF-4488-A045-19E8E7B9350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CA64CD-AFA5-413E-8E92-951CAD2AFF3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B1772-A855-45D9-A3C8-057F481686D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598F32-3835-4E7A-84A8-58EA3914284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82A705-BDD5-4D65-BDE4-76A8EAD0F73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A20AF5-D146-46E9-8086-9D92AF28C4B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2DD5F0-5CFE-4DAD-9D92-61D5EAC7570C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B7B07A-0D31-4037-ABA3-49E559BFA94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folHlink"/>
            </a:gs>
            <a:gs pos="100000">
              <a:srgbClr val="66FF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9B389A-09E2-4392-8B4D-B8E1FFB069FC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868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633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9B389A-09E2-4392-8B4D-B8E1FFB069FC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folHlink"/>
            </a:gs>
            <a:gs pos="100000">
              <a:srgbClr val="66FF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9B389A-09E2-4392-8B4D-B8E1FFB069FC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868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418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folHlink"/>
            </a:gs>
            <a:gs pos="100000">
              <a:srgbClr val="66FF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9B389A-09E2-4392-8B4D-B8E1FFB069FC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868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977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9B389A-09E2-4392-8B4D-B8E1FFB069FC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school.xvatit.com/index.php?title=%D0%93._%D0%94%D0%B5%D0%BC%D1%87%D0%B5%D0%BD%D0%BA%D0%BE_%C2%AB%D0%9A%D0%B0%D0%BB%D0%B8%D0%BD%D0%BA%D0%B0%C2%BB_(%D0%BA%D0%B0%D0%B7%D0%BA%D0%B0)._%D0%97%D0%B0%D0%B3%D0%B0%D0%B4%D0%BA%D0%B8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340768"/>
            <a:ext cx="40324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i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Вживання</a:t>
            </a:r>
            <a:r>
              <a:rPr lang="ru-RU" sz="60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6000" i="1" dirty="0">
                <a:latin typeface="Times New Roman" panose="02020603050405020304" pitchFamily="18" charset="0"/>
                <a:ea typeface="Calibri" panose="020F0502020204030204" pitchFamily="34" charset="0"/>
              </a:rPr>
              <a:t>апострофа</a:t>
            </a:r>
            <a:endParaRPr lang="uk-UA" sz="6000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2420888"/>
            <a:ext cx="3259063" cy="402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23828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95288" y="1484313"/>
            <a:ext cx="4680768" cy="4321175"/>
          </a:xfrm>
        </p:spPr>
        <p:txBody>
          <a:bodyPr/>
          <a:lstStyle/>
          <a:p>
            <a:pPr eaLnBrk="1" hangingPunct="1">
              <a:buFont typeface="Wingdings" pitchFamily="2" charset="2"/>
              <a:buBlip>
                <a:blip r:embed="rId2"/>
              </a:buBlip>
            </a:pPr>
            <a:r>
              <a:rPr lang="uk-UA" altLang="ru-RU" sz="2800" b="1" dirty="0" smtClean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rPr>
              <a:t>Це наймолодший знак нашого письма.</a:t>
            </a:r>
          </a:p>
          <a:p>
            <a:pPr eaLnBrk="1" hangingPunct="1">
              <a:buFont typeface="Wingdings" pitchFamily="2" charset="2"/>
              <a:buBlip>
                <a:blip r:embed="rId2"/>
              </a:buBlip>
            </a:pPr>
            <a:r>
              <a:rPr lang="uk-UA" altLang="ru-RU" sz="2800" b="1" dirty="0" smtClean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en-US" altLang="ru-RU" sz="2800" b="1" dirty="0" smtClean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altLang="ru-RU" sz="2800" b="1" dirty="0" smtClean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rPr>
              <a:t>явився в українській граматиці для позначення роздільної вимови.</a:t>
            </a:r>
          </a:p>
          <a:p>
            <a:pPr eaLnBrk="1" hangingPunct="1">
              <a:buFont typeface="Wingdings" pitchFamily="2" charset="2"/>
              <a:buBlip>
                <a:blip r:embed="rId2"/>
              </a:buBlip>
            </a:pPr>
            <a:r>
              <a:rPr lang="uk-UA" altLang="ru-RU" sz="2800" b="1" dirty="0" smtClean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rPr>
              <a:t>Назва знака взята з давньогрецької мови, що означає: </a:t>
            </a:r>
            <a:r>
              <a:rPr lang="uk-UA" altLang="ru-RU" b="1" i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кривий, зігнутий, повернутий. </a:t>
            </a:r>
            <a:endParaRPr lang="ru-RU" altLang="ru-RU" b="1" i="1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7" name="Picture 7" descr="сканирование000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lum bright="-18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088" y="1556792"/>
            <a:ext cx="3557587" cy="4537099"/>
          </a:xfrm>
          <a:noFill/>
          <a:ln w="76200">
            <a:solidFill>
              <a:schemeClr val="bg2">
                <a:lumMod val="40000"/>
                <a:lumOff val="60000"/>
              </a:schemeClr>
            </a:solidFill>
            <a:prstDash val="solid"/>
          </a:ln>
        </p:spPr>
      </p:pic>
      <p:sp>
        <p:nvSpPr>
          <p:cNvPr id="16388" name="WordArt 9"/>
          <p:cNvSpPr>
            <a:spLocks noChangeArrowheads="1" noChangeShapeType="1"/>
          </p:cNvSpPr>
          <p:nvPr/>
        </p:nvSpPr>
        <p:spPr bwMode="auto">
          <a:xfrm>
            <a:off x="1042988" y="476250"/>
            <a:ext cx="7561262" cy="935038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14287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22501">
                      <a:srgbClr val="FF7A00"/>
                    </a:gs>
                    <a:gs pos="35001">
                      <a:srgbClr val="FF0300"/>
                    </a:gs>
                    <a:gs pos="50000">
                      <a:srgbClr val="4D0808"/>
                    </a:gs>
                    <a:gs pos="64999">
                      <a:srgbClr val="FF0300"/>
                    </a:gs>
                    <a:gs pos="77499">
                      <a:srgbClr val="FF7A00"/>
                    </a:gs>
                    <a:gs pos="100000">
                      <a:srgbClr val="FFF200"/>
                    </a:gs>
                  </a:gsLst>
                  <a:lin ang="270000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апостроф</a:t>
            </a:r>
          </a:p>
        </p:txBody>
      </p:sp>
    </p:spTree>
    <p:extLst>
      <p:ext uri="{BB962C8B-B14F-4D97-AF65-F5344CB8AC3E}">
        <p14:creationId xmlns:p14="http://schemas.microsoft.com/office/powerpoint/2010/main" val="32881692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96552" y="123120"/>
            <a:ext cx="8229600" cy="884238"/>
          </a:xfrm>
        </p:spPr>
        <p:txBody>
          <a:bodyPr/>
          <a:lstStyle/>
          <a:p>
            <a:pPr algn="ctr" eaLnBrk="1" hangingPunct="1"/>
            <a:r>
              <a:rPr lang="ru-RU" altLang="ru-RU" dirty="0" smtClean="0"/>
              <a:t>                </a:t>
            </a:r>
            <a:r>
              <a:rPr lang="ru-RU" altLang="ru-RU" dirty="0" smtClean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ru-RU" altLang="ru-RU" sz="4000" b="1" u="sng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Апостроф</a:t>
            </a:r>
            <a:r>
              <a:rPr lang="en-US" altLang="ru-RU" sz="4000" b="1" u="sng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4000" b="1" u="sng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ставимо:</a:t>
            </a:r>
            <a:endParaRPr lang="ru-RU" altLang="ru-RU" sz="4000" b="1" u="sng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0414000"/>
            <a:ext cx="8229600" cy="330200"/>
          </a:xfrm>
        </p:spPr>
        <p:txBody>
          <a:bodyPr/>
          <a:lstStyle/>
          <a:p>
            <a:pPr marL="381000" indent="-3810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uk-UA" altLang="ru-RU" sz="2400" b="1" smtClean="0"/>
              <a:t> перед я, ю, є, ї:</a:t>
            </a:r>
          </a:p>
          <a:p>
            <a:pPr marL="381000" indent="-3810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uk-UA" altLang="ru-RU" sz="2400" b="1" smtClean="0"/>
              <a:t> </a:t>
            </a:r>
            <a:r>
              <a:rPr lang="uk-UA" altLang="ru-RU" sz="2400" b="1" smtClean="0">
                <a:solidFill>
                  <a:srgbClr val="0000FF"/>
                </a:solidFill>
              </a:rPr>
              <a:t>1. Після літер, що позначають гбні тверді приголосні звуки б, п, в, м, ф, : </a:t>
            </a:r>
            <a:r>
              <a:rPr lang="uk-UA" altLang="ru-RU" sz="2400" b="1" i="1" smtClean="0">
                <a:solidFill>
                  <a:srgbClr val="990000"/>
                </a:solidFill>
              </a:rPr>
              <a:t>солов'їний, сім’я, м’ята, п’ятниця, зв’язати, б’ється, в’яз, м’язи, ім’я, В’ячеслав, Стеф'юк; верб’я, верф’ю, торф’яний, черв’як.</a:t>
            </a:r>
            <a:r>
              <a:rPr lang="uk-UA" altLang="ru-RU" sz="2400" b="1" smtClean="0">
                <a:solidFill>
                  <a:srgbClr val="0000FF"/>
                </a:solidFill>
              </a:rPr>
              <a:t> Якщо приголосний, що стоїть перед губним, належить до префікса, то апостроф теж ставиться: зв’язок, підв’ялити, обм’яклий, розв’ючувати. Але: свято, морквяний, мавпячий, цвях. </a:t>
            </a:r>
          </a:p>
          <a:p>
            <a:pPr marL="381000" indent="-3810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uk-UA" altLang="ru-RU" sz="2400" b="1" smtClean="0">
                <a:solidFill>
                  <a:srgbClr val="0000FF"/>
                </a:solidFill>
              </a:rPr>
              <a:t> 2. Після к у словах Лук’ян і похідних від нього: </a:t>
            </a:r>
            <a:r>
              <a:rPr lang="uk-UA" altLang="ru-RU" sz="2400" b="1" i="1" smtClean="0">
                <a:solidFill>
                  <a:srgbClr val="990000"/>
                </a:solidFill>
              </a:rPr>
              <a:t>Лук’яненко, Лук’янчик, Лук’яненко, Лук’янчук.</a:t>
            </a:r>
          </a:p>
          <a:p>
            <a:pPr marL="381000" indent="-3810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uk-UA" altLang="ru-RU" sz="2400" b="1" smtClean="0">
                <a:solidFill>
                  <a:srgbClr val="0000FF"/>
                </a:solidFill>
              </a:rPr>
              <a:t> 3. У складних словах, перша частина яких закінчується на приголосний: </a:t>
            </a:r>
            <a:r>
              <a:rPr lang="uk-UA" altLang="ru-RU" sz="2400" b="1" i="1" smtClean="0">
                <a:solidFill>
                  <a:srgbClr val="990000"/>
                </a:solidFill>
              </a:rPr>
              <a:t>двох’ярусний, чотирьох’ярусний, дит’ясла.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49" y="75442"/>
            <a:ext cx="2087562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13" name="Group 6"/>
          <p:cNvGrpSpPr>
            <a:grpSpLocks/>
          </p:cNvGrpSpPr>
          <p:nvPr/>
        </p:nvGrpSpPr>
        <p:grpSpPr bwMode="auto">
          <a:xfrm>
            <a:off x="1116013" y="5084763"/>
            <a:ext cx="284162" cy="114300"/>
            <a:chOff x="3132" y="12674"/>
            <a:chExt cx="2622" cy="303"/>
          </a:xfrm>
        </p:grpSpPr>
        <p:sp>
          <p:nvSpPr>
            <p:cNvPr id="17426" name="Line 8"/>
            <p:cNvSpPr>
              <a:spLocks noChangeShapeType="1"/>
            </p:cNvSpPr>
            <p:nvPr/>
          </p:nvSpPr>
          <p:spPr bwMode="auto">
            <a:xfrm flipV="1">
              <a:off x="3132" y="12674"/>
              <a:ext cx="262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8800">
                <a:solidFill>
                  <a:srgbClr val="000000"/>
                </a:solidFill>
              </a:endParaRPr>
            </a:p>
          </p:txBody>
        </p:sp>
        <p:sp>
          <p:nvSpPr>
            <p:cNvPr id="17427" name="Line 7"/>
            <p:cNvSpPr>
              <a:spLocks noChangeShapeType="1"/>
            </p:cNvSpPr>
            <p:nvPr/>
          </p:nvSpPr>
          <p:spPr bwMode="auto">
            <a:xfrm flipV="1">
              <a:off x="5754" y="12674"/>
              <a:ext cx="0" cy="30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8800">
                <a:solidFill>
                  <a:srgbClr val="000000"/>
                </a:solidFill>
              </a:endParaRPr>
            </a:p>
          </p:txBody>
        </p:sp>
      </p:grpSp>
      <p:grpSp>
        <p:nvGrpSpPr>
          <p:cNvPr id="17414" name="Group 12"/>
          <p:cNvGrpSpPr>
            <a:grpSpLocks/>
          </p:cNvGrpSpPr>
          <p:nvPr/>
        </p:nvGrpSpPr>
        <p:grpSpPr bwMode="auto">
          <a:xfrm>
            <a:off x="5724525" y="5084763"/>
            <a:ext cx="360363" cy="84137"/>
            <a:chOff x="3132" y="12674"/>
            <a:chExt cx="2622" cy="303"/>
          </a:xfrm>
        </p:grpSpPr>
        <p:sp>
          <p:nvSpPr>
            <p:cNvPr id="17424" name="Line 14"/>
            <p:cNvSpPr>
              <a:spLocks noChangeShapeType="1"/>
            </p:cNvSpPr>
            <p:nvPr/>
          </p:nvSpPr>
          <p:spPr bwMode="auto">
            <a:xfrm flipV="1">
              <a:off x="3132" y="12674"/>
              <a:ext cx="262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8800">
                <a:solidFill>
                  <a:srgbClr val="000000"/>
                </a:solidFill>
              </a:endParaRPr>
            </a:p>
          </p:txBody>
        </p:sp>
        <p:sp>
          <p:nvSpPr>
            <p:cNvPr id="17425" name="Line 13"/>
            <p:cNvSpPr>
              <a:spLocks noChangeShapeType="1"/>
            </p:cNvSpPr>
            <p:nvPr/>
          </p:nvSpPr>
          <p:spPr bwMode="auto">
            <a:xfrm flipV="1">
              <a:off x="5754" y="12674"/>
              <a:ext cx="0" cy="30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8800">
                <a:solidFill>
                  <a:srgbClr val="000000"/>
                </a:solidFill>
              </a:endParaRPr>
            </a:p>
          </p:txBody>
        </p:sp>
      </p:grpSp>
      <p:grpSp>
        <p:nvGrpSpPr>
          <p:cNvPr id="17415" name="Group 15"/>
          <p:cNvGrpSpPr>
            <a:grpSpLocks/>
          </p:cNvGrpSpPr>
          <p:nvPr/>
        </p:nvGrpSpPr>
        <p:grpSpPr bwMode="auto">
          <a:xfrm>
            <a:off x="2700338" y="5084763"/>
            <a:ext cx="598487" cy="114300"/>
            <a:chOff x="3132" y="12674"/>
            <a:chExt cx="2622" cy="303"/>
          </a:xfrm>
        </p:grpSpPr>
        <p:sp>
          <p:nvSpPr>
            <p:cNvPr id="17422" name="Line 17"/>
            <p:cNvSpPr>
              <a:spLocks noChangeShapeType="1"/>
            </p:cNvSpPr>
            <p:nvPr/>
          </p:nvSpPr>
          <p:spPr bwMode="auto">
            <a:xfrm flipV="1">
              <a:off x="3132" y="12674"/>
              <a:ext cx="262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8800">
                <a:solidFill>
                  <a:srgbClr val="000000"/>
                </a:solidFill>
              </a:endParaRPr>
            </a:p>
          </p:txBody>
        </p:sp>
        <p:sp>
          <p:nvSpPr>
            <p:cNvPr id="17423" name="Line 16"/>
            <p:cNvSpPr>
              <a:spLocks noChangeShapeType="1"/>
            </p:cNvSpPr>
            <p:nvPr/>
          </p:nvSpPr>
          <p:spPr bwMode="auto">
            <a:xfrm flipV="1">
              <a:off x="5754" y="12674"/>
              <a:ext cx="0" cy="30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8800">
                <a:solidFill>
                  <a:srgbClr val="000000"/>
                </a:solidFill>
              </a:endParaRPr>
            </a:p>
          </p:txBody>
        </p:sp>
      </p:grpSp>
      <p:grpSp>
        <p:nvGrpSpPr>
          <p:cNvPr id="17416" name="Group 9"/>
          <p:cNvGrpSpPr>
            <a:grpSpLocks/>
          </p:cNvGrpSpPr>
          <p:nvPr/>
        </p:nvGrpSpPr>
        <p:grpSpPr bwMode="auto">
          <a:xfrm>
            <a:off x="5364163" y="5445125"/>
            <a:ext cx="431800" cy="71438"/>
            <a:chOff x="3132" y="12674"/>
            <a:chExt cx="2622" cy="303"/>
          </a:xfrm>
        </p:grpSpPr>
        <p:sp>
          <p:nvSpPr>
            <p:cNvPr id="17420" name="Line 11"/>
            <p:cNvSpPr>
              <a:spLocks noChangeShapeType="1"/>
            </p:cNvSpPr>
            <p:nvPr/>
          </p:nvSpPr>
          <p:spPr bwMode="auto">
            <a:xfrm flipV="1">
              <a:off x="3132" y="12674"/>
              <a:ext cx="262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8800">
                <a:solidFill>
                  <a:srgbClr val="000000"/>
                </a:solidFill>
              </a:endParaRPr>
            </a:p>
          </p:txBody>
        </p:sp>
        <p:sp>
          <p:nvSpPr>
            <p:cNvPr id="17421" name="Line 10"/>
            <p:cNvSpPr>
              <a:spLocks noChangeShapeType="1"/>
            </p:cNvSpPr>
            <p:nvPr/>
          </p:nvSpPr>
          <p:spPr bwMode="auto">
            <a:xfrm flipV="1">
              <a:off x="5754" y="12674"/>
              <a:ext cx="0" cy="30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8800">
                <a:solidFill>
                  <a:srgbClr val="000000"/>
                </a:solidFill>
              </a:endParaRPr>
            </a:p>
          </p:txBody>
        </p:sp>
      </p:grpSp>
      <p:sp>
        <p:nvSpPr>
          <p:cNvPr id="17417" name="Rectangle 18"/>
          <p:cNvSpPr>
            <a:spLocks noChangeArrowheads="1"/>
          </p:cNvSpPr>
          <p:nvPr/>
        </p:nvSpPr>
        <p:spPr bwMode="auto">
          <a:xfrm>
            <a:off x="179014" y="1330856"/>
            <a:ext cx="8857482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alt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ісля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Б, П, В, М, Ф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позначають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губні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тверді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	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приголосні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itchFamily="18" charset="0"/>
              </a:rPr>
              <a:t> перед Я, Ю, Є, </a:t>
            </a:r>
            <a:r>
              <a:rPr lang="ru-RU" altLang="ru-RU" sz="2800" b="1" i="1" dirty="0" smtClean="0">
                <a:solidFill>
                  <a:srgbClr val="C00000"/>
                </a:solidFill>
                <a:latin typeface="Times New Roman" pitchFamily="18" charset="0"/>
              </a:rPr>
              <a:t>Ї</a:t>
            </a:r>
            <a:endParaRPr lang="ru-RU" altLang="ru-RU" sz="3200" b="1" i="1" dirty="0" smtClean="0">
              <a:solidFill>
                <a:srgbClr val="C00000"/>
              </a:solidFill>
              <a:latin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 smtClean="0">
                <a:solidFill>
                  <a:srgbClr val="7030A0"/>
                </a:solidFill>
                <a:latin typeface="Times New Roman" pitchFamily="18" charset="0"/>
              </a:rPr>
              <a:t> </a:t>
            </a:r>
            <a:r>
              <a:rPr lang="uk-UA" altLang="ru-RU" b="1" dirty="0" smtClean="0">
                <a:solidFill>
                  <a:srgbClr val="7030A0"/>
                </a:solidFill>
                <a:latin typeface="Times New Roman" pitchFamily="18" charset="0"/>
              </a:rPr>
              <a:t> </a:t>
            </a:r>
            <a:r>
              <a:rPr lang="uk-UA" altLang="ru-RU" sz="2800" b="1" u="sng" dirty="0" smtClean="0">
                <a:solidFill>
                  <a:srgbClr val="7030A0"/>
                </a:solidFill>
                <a:latin typeface="Times New Roman" pitchFamily="18" charset="0"/>
              </a:rPr>
              <a:t>п</a:t>
            </a:r>
            <a:r>
              <a:rPr lang="uk-UA" altLang="ru-RU" sz="2800" b="1" u="sng" dirty="0" smtClean="0">
                <a:solidFill>
                  <a:srgbClr val="7030A0"/>
                </a:solidFill>
              </a:rPr>
              <a:t>’</a:t>
            </a:r>
            <a:r>
              <a:rPr lang="uk-UA" altLang="ru-RU" sz="2800" b="1" u="sng" dirty="0" smtClean="0">
                <a:solidFill>
                  <a:srgbClr val="7030A0"/>
                </a:solidFill>
                <a:latin typeface="Times New Roman" pitchFamily="18" charset="0"/>
              </a:rPr>
              <a:t>я</a:t>
            </a:r>
            <a:r>
              <a:rPr lang="uk-UA" altLang="ru-RU" sz="2800" b="1" dirty="0" smtClean="0">
                <a:solidFill>
                  <a:srgbClr val="7030A0"/>
                </a:solidFill>
                <a:latin typeface="Times New Roman" pitchFamily="18" charset="0"/>
              </a:rPr>
              <a:t>ть, </a:t>
            </a:r>
            <a:r>
              <a:rPr lang="uk-UA" altLang="ru-RU" sz="2800" b="1" u="sng" dirty="0" smtClean="0">
                <a:solidFill>
                  <a:srgbClr val="7030A0"/>
                </a:solidFill>
                <a:latin typeface="Times New Roman" pitchFamily="18" charset="0"/>
              </a:rPr>
              <a:t>б</a:t>
            </a:r>
            <a:r>
              <a:rPr lang="uk-UA" altLang="ru-RU" sz="2800" b="1" u="sng" dirty="0" smtClean="0">
                <a:solidFill>
                  <a:srgbClr val="7030A0"/>
                </a:solidFill>
              </a:rPr>
              <a:t>’</a:t>
            </a:r>
            <a:r>
              <a:rPr lang="uk-UA" altLang="ru-RU" sz="2800" b="1" u="sng" dirty="0" smtClean="0">
                <a:solidFill>
                  <a:srgbClr val="7030A0"/>
                </a:solidFill>
                <a:latin typeface="Times New Roman" pitchFamily="18" charset="0"/>
              </a:rPr>
              <a:t>є</a:t>
            </a:r>
            <a:r>
              <a:rPr lang="uk-UA" altLang="ru-RU" sz="2800" b="1" dirty="0" smtClean="0">
                <a:solidFill>
                  <a:srgbClr val="7030A0"/>
                </a:solidFill>
                <a:latin typeface="Times New Roman" pitchFamily="18" charset="0"/>
              </a:rPr>
              <a:t>ться, </a:t>
            </a:r>
            <a:r>
              <a:rPr lang="uk-UA" altLang="ru-RU" sz="2800" b="1" u="sng" dirty="0" smtClean="0">
                <a:solidFill>
                  <a:srgbClr val="7030A0"/>
                </a:solidFill>
                <a:latin typeface="Times New Roman" pitchFamily="18" charset="0"/>
              </a:rPr>
              <a:t>м</a:t>
            </a:r>
            <a:r>
              <a:rPr lang="uk-UA" altLang="ru-RU" sz="2800" b="1" u="sng" dirty="0" smtClean="0">
                <a:solidFill>
                  <a:srgbClr val="7030A0"/>
                </a:solidFill>
              </a:rPr>
              <a:t>’</a:t>
            </a:r>
            <a:r>
              <a:rPr lang="uk-UA" altLang="ru-RU" sz="2800" b="1" u="sng" dirty="0" smtClean="0">
                <a:solidFill>
                  <a:srgbClr val="7030A0"/>
                </a:solidFill>
                <a:latin typeface="Times New Roman" pitchFamily="18" charset="0"/>
              </a:rPr>
              <a:t>я</a:t>
            </a:r>
            <a:r>
              <a:rPr lang="uk-UA" altLang="ru-RU" sz="2800" b="1" dirty="0" smtClean="0">
                <a:solidFill>
                  <a:srgbClr val="7030A0"/>
                </a:solidFill>
                <a:latin typeface="Times New Roman" pitchFamily="18" charset="0"/>
              </a:rPr>
              <a:t>та, сі</a:t>
            </a:r>
            <a:r>
              <a:rPr lang="uk-UA" altLang="ru-RU" sz="2800" b="1" u="sng" dirty="0" smtClean="0">
                <a:solidFill>
                  <a:srgbClr val="7030A0"/>
                </a:solidFill>
                <a:latin typeface="Times New Roman" pitchFamily="18" charset="0"/>
              </a:rPr>
              <a:t>м</a:t>
            </a:r>
            <a:r>
              <a:rPr lang="uk-UA" altLang="ru-RU" sz="2800" b="1" u="sng" dirty="0" smtClean="0">
                <a:solidFill>
                  <a:srgbClr val="7030A0"/>
                </a:solidFill>
              </a:rPr>
              <a:t>’</a:t>
            </a:r>
            <a:r>
              <a:rPr lang="uk-UA" altLang="ru-RU" sz="2800" b="1" u="sng" dirty="0" smtClean="0">
                <a:solidFill>
                  <a:srgbClr val="7030A0"/>
                </a:solidFill>
                <a:latin typeface="Times New Roman" pitchFamily="18" charset="0"/>
              </a:rPr>
              <a:t>я</a:t>
            </a:r>
            <a:endParaRPr lang="ru-RU" altLang="ru-RU" sz="2800" b="1" u="sng" dirty="0" smtClean="0">
              <a:solidFill>
                <a:srgbClr val="7030A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ru-RU" sz="2000" b="1" dirty="0" smtClean="0">
                <a:solidFill>
                  <a:srgbClr val="000000"/>
                </a:solidFill>
              </a:rPr>
              <a:t>2</a:t>
            </a:r>
            <a:r>
              <a:rPr lang="uk-UA" alt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Після Р твердого</a:t>
            </a:r>
            <a:r>
              <a:rPr lang="uk-UA" altLang="ru-RU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altLang="ru-RU" sz="32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altLang="ru-RU" sz="2800" b="1" dirty="0">
                <a:solidFill>
                  <a:srgbClr val="7030A0"/>
                </a:solidFill>
                <a:latin typeface="Times New Roman" pitchFamily="18" charset="0"/>
              </a:rPr>
              <a:t>пі</a:t>
            </a:r>
            <a:r>
              <a:rPr lang="uk-UA" altLang="ru-RU" sz="2800" b="1" u="sng" dirty="0">
                <a:solidFill>
                  <a:srgbClr val="7030A0"/>
                </a:solidFill>
                <a:latin typeface="Times New Roman" pitchFamily="18" charset="0"/>
              </a:rPr>
              <a:t>р</a:t>
            </a:r>
            <a:r>
              <a:rPr lang="uk-UA" altLang="ru-RU" sz="2800" b="1" u="sng" dirty="0">
                <a:solidFill>
                  <a:srgbClr val="7030A0"/>
                </a:solidFill>
              </a:rPr>
              <a:t>’</a:t>
            </a:r>
            <a:r>
              <a:rPr lang="uk-UA" altLang="ru-RU" sz="2800" b="1" u="sng" dirty="0">
                <a:solidFill>
                  <a:srgbClr val="7030A0"/>
                </a:solidFill>
                <a:latin typeface="Times New Roman" pitchFamily="18" charset="0"/>
              </a:rPr>
              <a:t>я</a:t>
            </a:r>
            <a:r>
              <a:rPr lang="uk-UA" altLang="ru-RU" sz="2800" b="1" dirty="0">
                <a:solidFill>
                  <a:srgbClr val="7030A0"/>
                </a:solidFill>
                <a:latin typeface="Times New Roman" pitchFamily="18" charset="0"/>
              </a:rPr>
              <a:t>, подві</a:t>
            </a:r>
            <a:r>
              <a:rPr lang="uk-UA" altLang="ru-RU" sz="2800" b="1" u="sng" dirty="0">
                <a:solidFill>
                  <a:srgbClr val="7030A0"/>
                </a:solidFill>
                <a:latin typeface="Times New Roman" pitchFamily="18" charset="0"/>
              </a:rPr>
              <a:t>р</a:t>
            </a:r>
            <a:r>
              <a:rPr lang="uk-UA" altLang="ru-RU" sz="2800" b="1" u="sng" dirty="0">
                <a:solidFill>
                  <a:srgbClr val="7030A0"/>
                </a:solidFill>
              </a:rPr>
              <a:t>’</a:t>
            </a:r>
            <a:r>
              <a:rPr lang="uk-UA" altLang="ru-RU" sz="2800" b="1" u="sng" dirty="0">
                <a:solidFill>
                  <a:srgbClr val="7030A0"/>
                </a:solidFill>
                <a:latin typeface="Times New Roman" pitchFamily="18" charset="0"/>
              </a:rPr>
              <a:t>я</a:t>
            </a:r>
            <a:r>
              <a:rPr lang="uk-UA" altLang="ru-RU" sz="2800" b="1" dirty="0">
                <a:solidFill>
                  <a:srgbClr val="7030A0"/>
                </a:solidFill>
                <a:latin typeface="Times New Roman" pitchFamily="18" charset="0"/>
              </a:rPr>
              <a:t>, ганчі</a:t>
            </a:r>
            <a:r>
              <a:rPr lang="uk-UA" altLang="ru-RU" sz="2800" b="1" u="sng" dirty="0">
                <a:solidFill>
                  <a:srgbClr val="7030A0"/>
                </a:solidFill>
                <a:latin typeface="Times New Roman" pitchFamily="18" charset="0"/>
              </a:rPr>
              <a:t>р</a:t>
            </a:r>
            <a:r>
              <a:rPr lang="uk-UA" altLang="ru-RU" sz="2800" b="1" u="sng" dirty="0">
                <a:solidFill>
                  <a:srgbClr val="7030A0"/>
                </a:solidFill>
              </a:rPr>
              <a:t>’</a:t>
            </a:r>
            <a:r>
              <a:rPr lang="uk-UA" altLang="ru-RU" sz="2800" b="1" u="sng" dirty="0">
                <a:solidFill>
                  <a:srgbClr val="7030A0"/>
                </a:solidFill>
                <a:latin typeface="Times New Roman" pitchFamily="18" charset="0"/>
              </a:rPr>
              <a:t>я</a:t>
            </a:r>
            <a:r>
              <a:rPr lang="uk-UA" altLang="ru-RU" sz="2800" b="1" dirty="0">
                <a:solidFill>
                  <a:srgbClr val="7030A0"/>
                </a:solidFill>
                <a:latin typeface="Times New Roman" pitchFamily="18" charset="0"/>
              </a:rPr>
              <a:t>,  маті</a:t>
            </a:r>
            <a:r>
              <a:rPr lang="uk-UA" altLang="ru-RU" sz="2800" b="1" u="sng" dirty="0">
                <a:solidFill>
                  <a:srgbClr val="7030A0"/>
                </a:solidFill>
                <a:latin typeface="Times New Roman" pitchFamily="18" charset="0"/>
              </a:rPr>
              <a:t>р</a:t>
            </a:r>
            <a:r>
              <a:rPr lang="uk-UA" altLang="ru-RU" sz="2800" b="1" u="sng" dirty="0">
                <a:solidFill>
                  <a:srgbClr val="7030A0"/>
                </a:solidFill>
              </a:rPr>
              <a:t>’</a:t>
            </a:r>
            <a:r>
              <a:rPr lang="uk-UA" altLang="ru-RU" sz="2800" b="1" u="sng" dirty="0">
                <a:solidFill>
                  <a:srgbClr val="7030A0"/>
                </a:solidFill>
                <a:latin typeface="Times New Roman" pitchFamily="18" charset="0"/>
              </a:rPr>
              <a:t>ю</a:t>
            </a:r>
            <a:r>
              <a:rPr lang="uk-UA" altLang="ru-RU" sz="2800" b="1" dirty="0">
                <a:solidFill>
                  <a:srgbClr val="7030A0"/>
                </a:solidFill>
                <a:latin typeface="Times New Roman" pitchFamily="18" charset="0"/>
              </a:rPr>
              <a:t>, міжгі</a:t>
            </a:r>
            <a:r>
              <a:rPr lang="uk-UA" altLang="ru-RU" sz="2800" b="1" u="sng" dirty="0">
                <a:solidFill>
                  <a:srgbClr val="7030A0"/>
                </a:solidFill>
                <a:latin typeface="Times New Roman" pitchFamily="18" charset="0"/>
              </a:rPr>
              <a:t>р</a:t>
            </a:r>
            <a:r>
              <a:rPr lang="uk-UA" altLang="ru-RU" sz="2800" b="1" u="sng" dirty="0">
                <a:solidFill>
                  <a:srgbClr val="7030A0"/>
                </a:solidFill>
              </a:rPr>
              <a:t>’</a:t>
            </a:r>
            <a:r>
              <a:rPr lang="uk-UA" altLang="ru-RU" sz="2800" b="1" u="sng" dirty="0">
                <a:solidFill>
                  <a:srgbClr val="7030A0"/>
                </a:solidFill>
                <a:latin typeface="Times New Roman" pitchFamily="18" charset="0"/>
              </a:rPr>
              <a:t>я</a:t>
            </a:r>
            <a:endParaRPr lang="uk-UA" altLang="ru-RU" sz="2800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0" fontAlgn="base" hangingPunct="0">
              <a:spcBef>
                <a:spcPct val="0"/>
              </a:spcBef>
              <a:spcAft>
                <a:spcPct val="0"/>
              </a:spcAft>
              <a:buAutoNum type="arabicPeriod" startAt="3"/>
            </a:pPr>
            <a:r>
              <a:rPr lang="uk-UA" altLang="ru-RU" sz="2800" b="1" i="1" dirty="0" smtClean="0">
                <a:solidFill>
                  <a:srgbClr val="C00000"/>
                </a:solidFill>
                <a:latin typeface="Times New Roman" pitchFamily="18" charset="0"/>
              </a:rPr>
              <a:t>Після </a:t>
            </a:r>
            <a:r>
              <a:rPr lang="uk-UA" altLang="ru-RU" sz="2800" b="1" i="1" dirty="0">
                <a:solidFill>
                  <a:srgbClr val="C00000"/>
                </a:solidFill>
                <a:latin typeface="Times New Roman" pitchFamily="18" charset="0"/>
              </a:rPr>
              <a:t>префіксів та першої частини </a:t>
            </a:r>
            <a:endParaRPr lang="uk-UA" altLang="ru-RU" sz="2800" b="1" i="1" dirty="0" smtClean="0">
              <a:solidFill>
                <a:srgbClr val="C00000"/>
              </a:solidFill>
              <a:latin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ru-RU" sz="2800" b="1" i="1" dirty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uk-UA" altLang="ru-RU" sz="2800" b="1" i="1" dirty="0" smtClean="0">
                <a:solidFill>
                  <a:srgbClr val="C00000"/>
                </a:solidFill>
                <a:latin typeface="Times New Roman" pitchFamily="18" charset="0"/>
              </a:rPr>
              <a:t>  складних </a:t>
            </a:r>
            <a:r>
              <a:rPr lang="uk-UA" altLang="ru-RU" sz="2800" b="1" i="1" dirty="0">
                <a:solidFill>
                  <a:srgbClr val="C00000"/>
                </a:solidFill>
                <a:latin typeface="Times New Roman" pitchFamily="18" charset="0"/>
              </a:rPr>
              <a:t>слів, які </a:t>
            </a:r>
            <a:r>
              <a:rPr lang="uk-UA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800" b="1" i="1" dirty="0" smtClean="0">
                <a:solidFill>
                  <a:srgbClr val="C00000"/>
                </a:solidFill>
                <a:latin typeface="Times New Roman" pitchFamily="18" charset="0"/>
              </a:rPr>
              <a:t>закінчуються </a:t>
            </a:r>
            <a:r>
              <a:rPr lang="uk-UA" altLang="ru-RU" sz="2800" b="1" i="1" dirty="0">
                <a:solidFill>
                  <a:srgbClr val="C00000"/>
                </a:solidFill>
                <a:latin typeface="Times New Roman" pitchFamily="18" charset="0"/>
              </a:rPr>
              <a:t>на приголосний</a:t>
            </a:r>
            <a:r>
              <a:rPr lang="uk-UA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altLang="ru-RU" sz="3200" i="1" dirty="0">
              <a:solidFill>
                <a:srgbClr val="C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400" dirty="0">
              <a:solidFill>
                <a:srgbClr val="000000"/>
              </a:solidFill>
            </a:endParaRPr>
          </a:p>
        </p:txBody>
      </p:sp>
      <p:sp>
        <p:nvSpPr>
          <p:cNvPr id="17418" name="Rectangle 19"/>
          <p:cNvSpPr>
            <a:spLocks noChangeArrowheads="1"/>
          </p:cNvSpPr>
          <p:nvPr/>
        </p:nvSpPr>
        <p:spPr bwMode="auto">
          <a:xfrm>
            <a:off x="351984" y="4869160"/>
            <a:ext cx="8208963" cy="218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ru-RU" sz="1600" dirty="0">
                <a:solidFill>
                  <a:srgbClr val="000000"/>
                </a:solidFill>
                <a:cs typeface="Times New Roman" pitchFamily="18" charset="0"/>
              </a:rPr>
              <a:t>  </a:t>
            </a:r>
            <a:r>
              <a:rPr lang="uk-UA" altLang="ru-RU" sz="1600" dirty="0" smtClean="0">
                <a:solidFill>
                  <a:srgbClr val="000000"/>
                </a:solidFill>
                <a:cs typeface="Times New Roman" pitchFamily="18" charset="0"/>
              </a:rPr>
              <a:t>   </a:t>
            </a:r>
            <a:r>
              <a:rPr lang="uk-UA" altLang="ru-RU" sz="2400" b="1" dirty="0" smtClean="0">
                <a:solidFill>
                  <a:srgbClr val="7030A0"/>
                </a:solidFill>
                <a:ea typeface="Calibri" pitchFamily="34" charset="0"/>
                <a:cs typeface="Times New Roman" pitchFamily="18" charset="0"/>
              </a:rPr>
              <a:t>об’ява, між’ярусний,трьох’ярусний</a:t>
            </a:r>
            <a:r>
              <a:rPr lang="uk-UA" altLang="ru-RU" sz="2400" b="1" dirty="0">
                <a:solidFill>
                  <a:srgbClr val="7030A0"/>
                </a:solidFill>
                <a:ea typeface="Calibri" pitchFamily="34" charset="0"/>
                <a:cs typeface="Times New Roman" pitchFamily="18" charset="0"/>
              </a:rPr>
              <a:t>, </a:t>
            </a:r>
            <a:r>
              <a:rPr lang="uk-UA" altLang="ru-RU" sz="2400" b="1" dirty="0" smtClean="0">
                <a:solidFill>
                  <a:srgbClr val="7030A0"/>
                </a:solidFill>
                <a:ea typeface="Calibri" pitchFamily="34" charset="0"/>
                <a:cs typeface="Times New Roman" pitchFamily="18" charset="0"/>
              </a:rPr>
              <a:t>р</a:t>
            </a:r>
            <a:r>
              <a:rPr lang="uk-UA" altLang="ru-RU" sz="2400" b="1" dirty="0" smtClean="0">
                <a:solidFill>
                  <a:srgbClr val="7030A0"/>
                </a:solidFill>
              </a:rPr>
              <a:t>оз’яснення</a:t>
            </a:r>
            <a:r>
              <a:rPr lang="uk-UA" altLang="ru-RU" sz="2400" b="1" dirty="0">
                <a:solidFill>
                  <a:srgbClr val="7030A0"/>
                </a:solidFill>
              </a:rPr>
              <a:t>, </a:t>
            </a:r>
            <a:r>
              <a:rPr lang="uk-UA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       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ru-RU" sz="2400" b="1" dirty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uk-UA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      </a:t>
            </a:r>
            <a:r>
              <a:rPr lang="uk-UA" altLang="ru-RU" sz="2400" b="1" dirty="0" smtClean="0">
                <a:solidFill>
                  <a:srgbClr val="7030A0"/>
                </a:solidFill>
              </a:rPr>
              <a:t>під’їзд</a:t>
            </a:r>
            <a:r>
              <a:rPr lang="uk-UA" altLang="ru-RU" sz="2400" b="1" dirty="0">
                <a:solidFill>
                  <a:srgbClr val="7030A0"/>
                </a:solidFill>
              </a:rPr>
              <a:t>, пів’яблука, </a:t>
            </a:r>
            <a:r>
              <a:rPr lang="uk-UA" altLang="ru-RU" sz="2400" b="1" dirty="0" err="1">
                <a:solidFill>
                  <a:srgbClr val="7030A0"/>
                </a:solidFill>
              </a:rPr>
              <a:t>пів’їдальні</a:t>
            </a:r>
            <a:r>
              <a:rPr lang="uk-UA" altLang="ru-RU" sz="2400" b="1" dirty="0">
                <a:solidFill>
                  <a:srgbClr val="7030A0"/>
                </a:solidFill>
              </a:rPr>
              <a:t>, </a:t>
            </a:r>
            <a:r>
              <a:rPr lang="uk-UA" altLang="ru-RU" sz="2400" b="1" dirty="0" smtClean="0">
                <a:solidFill>
                  <a:srgbClr val="7030A0"/>
                </a:solidFill>
              </a:rPr>
              <a:t>дит’ясла</a:t>
            </a:r>
            <a:endParaRPr lang="ru-RU" altLang="ru-RU" sz="2400" b="1" dirty="0">
              <a:solidFill>
                <a:srgbClr val="7030A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altLang="ru-RU" sz="2400" b="1" dirty="0">
                <a:solidFill>
                  <a:srgbClr val="000000"/>
                </a:solidFill>
              </a:rPr>
              <a:t>4</a:t>
            </a:r>
            <a:r>
              <a:rPr lang="ru-RU" alt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К перед Я:</a:t>
            </a:r>
            <a:endParaRPr lang="ru-RU" altLang="ru-RU" sz="28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rgbClr val="7030A0"/>
                </a:solidFill>
                <a:cs typeface="Times New Roman" pitchFamily="18" charset="0"/>
              </a:rPr>
              <a:t>      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    </a:t>
            </a:r>
            <a:r>
              <a:rPr lang="ru-RU" altLang="ru-RU" sz="2400" b="1" dirty="0" err="1">
                <a:solidFill>
                  <a:srgbClr val="7030A0"/>
                </a:solidFill>
              </a:rPr>
              <a:t>Лу</a:t>
            </a:r>
            <a:r>
              <a:rPr lang="ru-RU" altLang="ru-RU" sz="2400" b="1" u="sng" dirty="0" err="1">
                <a:solidFill>
                  <a:srgbClr val="7030A0"/>
                </a:solidFill>
              </a:rPr>
              <a:t>к’я</a:t>
            </a:r>
            <a:r>
              <a:rPr lang="ru-RU" altLang="ru-RU" sz="2400" b="1" dirty="0" err="1">
                <a:solidFill>
                  <a:srgbClr val="7030A0"/>
                </a:solidFill>
              </a:rPr>
              <a:t>н</a:t>
            </a:r>
            <a:r>
              <a:rPr lang="ru-RU" altLang="ru-RU" sz="2400" b="1" dirty="0">
                <a:solidFill>
                  <a:srgbClr val="7030A0"/>
                </a:solidFill>
              </a:rPr>
              <a:t>, </a:t>
            </a:r>
            <a:r>
              <a:rPr lang="ru-RU" altLang="ru-RU" sz="2400" b="1" dirty="0" smtClean="0">
                <a:solidFill>
                  <a:srgbClr val="7030A0"/>
                </a:solidFill>
              </a:rPr>
              <a:t> </a:t>
            </a:r>
            <a:r>
              <a:rPr lang="ru-RU" altLang="ru-RU" sz="2400" b="1" dirty="0" err="1" smtClean="0">
                <a:solidFill>
                  <a:srgbClr val="7030A0"/>
                </a:solidFill>
              </a:rPr>
              <a:t>Лу</a:t>
            </a:r>
            <a:r>
              <a:rPr lang="ru-RU" altLang="ru-RU" sz="2400" b="1" u="sng" dirty="0" err="1" smtClean="0">
                <a:solidFill>
                  <a:srgbClr val="7030A0"/>
                </a:solidFill>
              </a:rPr>
              <a:t>к’я</a:t>
            </a:r>
            <a:r>
              <a:rPr lang="ru-RU" altLang="ru-RU" sz="2400" b="1" dirty="0" err="1" smtClean="0">
                <a:solidFill>
                  <a:srgbClr val="7030A0"/>
                </a:solidFill>
              </a:rPr>
              <a:t>нова</a:t>
            </a:r>
            <a:r>
              <a:rPr lang="ru-RU" altLang="ru-RU" sz="2400" b="1" dirty="0">
                <a:solidFill>
                  <a:srgbClr val="7030A0"/>
                </a:solidFill>
              </a:rPr>
              <a:t>, </a:t>
            </a:r>
            <a:r>
              <a:rPr lang="ru-RU" altLang="ru-RU" sz="2400" b="1" dirty="0" smtClean="0">
                <a:solidFill>
                  <a:srgbClr val="7030A0"/>
                </a:solidFill>
              </a:rPr>
              <a:t> </a:t>
            </a:r>
            <a:r>
              <a:rPr lang="ru-RU" altLang="ru-RU" sz="2400" b="1" dirty="0" err="1" smtClean="0">
                <a:solidFill>
                  <a:srgbClr val="7030A0"/>
                </a:solidFill>
              </a:rPr>
              <a:t>Лу</a:t>
            </a:r>
            <a:r>
              <a:rPr lang="ru-RU" altLang="ru-RU" sz="2400" b="1" u="sng" dirty="0" err="1" smtClean="0">
                <a:solidFill>
                  <a:srgbClr val="7030A0"/>
                </a:solidFill>
              </a:rPr>
              <a:t>к’я</a:t>
            </a:r>
            <a:r>
              <a:rPr lang="ru-RU" altLang="ru-RU" sz="2400" b="1" dirty="0" err="1" smtClean="0">
                <a:solidFill>
                  <a:srgbClr val="7030A0"/>
                </a:solidFill>
              </a:rPr>
              <a:t>ненк</a:t>
            </a:r>
            <a:r>
              <a:rPr lang="ru-RU" altLang="ru-RU" sz="2400" b="1" dirty="0" err="1" smtClean="0">
                <a:solidFill>
                  <a:srgbClr val="7030A0"/>
                </a:solidFill>
                <a:cs typeface="Times New Roman" pitchFamily="18" charset="0"/>
              </a:rPr>
              <a:t>о</a:t>
            </a:r>
            <a:r>
              <a:rPr lang="ru-RU" altLang="ru-RU" sz="2400" b="1" dirty="0">
                <a:solidFill>
                  <a:srgbClr val="7030A0"/>
                </a:solidFill>
              </a:rPr>
              <a:t>, </a:t>
            </a:r>
            <a:r>
              <a:rPr lang="ru-RU" altLang="ru-RU" sz="2400" b="1" dirty="0" err="1">
                <a:solidFill>
                  <a:srgbClr val="7030A0"/>
                </a:solidFill>
              </a:rPr>
              <a:t>Лу</a:t>
            </a:r>
            <a:r>
              <a:rPr lang="ru-RU" altLang="ru-RU" sz="2400" b="1" u="sng" dirty="0" err="1">
                <a:solidFill>
                  <a:srgbClr val="7030A0"/>
                </a:solidFill>
              </a:rPr>
              <a:t>к’я</a:t>
            </a:r>
            <a:r>
              <a:rPr lang="ru-RU" altLang="ru-RU" sz="2400" b="1" dirty="0" err="1">
                <a:solidFill>
                  <a:srgbClr val="7030A0"/>
                </a:solidFill>
              </a:rPr>
              <a:t>нівка</a:t>
            </a:r>
            <a:endParaRPr lang="ru-RU" altLang="ru-RU" sz="2400" b="1" dirty="0">
              <a:solidFill>
                <a:srgbClr val="7030A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ru-RU" sz="3600" b="1" dirty="0">
                <a:solidFill>
                  <a:srgbClr val="000000"/>
                </a:solidFill>
                <a:latin typeface="Monotype Corsiva" pitchFamily="66" charset="0"/>
              </a:rPr>
              <a:t>               </a:t>
            </a:r>
            <a:endParaRPr lang="uk-UA" altLang="ru-RU" dirty="0">
              <a:solidFill>
                <a:srgbClr val="000000"/>
              </a:solidFill>
            </a:endParaRPr>
          </a:p>
        </p:txBody>
      </p:sp>
      <p:sp>
        <p:nvSpPr>
          <p:cNvPr id="17419" name="Rectangle 20"/>
          <p:cNvSpPr>
            <a:spLocks noChangeArrowheads="1"/>
          </p:cNvSpPr>
          <p:nvPr/>
        </p:nvSpPr>
        <p:spPr bwMode="auto">
          <a:xfrm>
            <a:off x="3501632" y="836712"/>
            <a:ext cx="52734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 dirty="0" smtClean="0">
                <a:solidFill>
                  <a:srgbClr val="FFFF00"/>
                </a:solidFill>
              </a:rPr>
              <a:t>  </a:t>
            </a:r>
            <a:r>
              <a:rPr lang="ru-RU" altLang="ru-RU" sz="2800" b="1" i="1" u="sng" dirty="0" err="1" smtClean="0">
                <a:solidFill>
                  <a:srgbClr val="FF33CC"/>
                </a:solidFill>
              </a:rPr>
              <a:t>вимова</a:t>
            </a:r>
            <a:r>
              <a:rPr lang="ru-RU" altLang="ru-RU" sz="2800" b="1" i="1" u="sng" dirty="0" smtClean="0">
                <a:solidFill>
                  <a:srgbClr val="FF33CC"/>
                </a:solidFill>
              </a:rPr>
              <a:t>  </a:t>
            </a:r>
            <a:r>
              <a:rPr lang="ru-RU" altLang="ru-RU" sz="2800" b="1" i="1" u="sng" dirty="0">
                <a:solidFill>
                  <a:srgbClr val="FF33CC"/>
                </a:solidFill>
              </a:rPr>
              <a:t>тверда, </a:t>
            </a:r>
            <a:r>
              <a:rPr lang="ru-RU" altLang="ru-RU" sz="2800" b="1" i="1" u="sng" dirty="0" err="1">
                <a:solidFill>
                  <a:srgbClr val="FF33CC"/>
                </a:solidFill>
              </a:rPr>
              <a:t>роздільна</a:t>
            </a:r>
            <a:endParaRPr lang="ru-RU" altLang="ru-RU" sz="2800" b="1" i="1" u="sng" dirty="0">
              <a:solidFill>
                <a:srgbClr val="FF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1397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844824"/>
            <a:ext cx="8568952" cy="4824536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2400" b="1" dirty="0" smtClean="0"/>
          </a:p>
          <a:p>
            <a:pPr marL="0" indent="0" eaLnBrk="1" hangingPunct="1">
              <a:lnSpc>
                <a:spcPct val="90000"/>
              </a:lnSpc>
            </a:pPr>
            <a:r>
              <a:rPr lang="uk-UA" altLang="ru-RU" sz="2800" i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    Після б, п, в, м, ф, що позначають тверді губні 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uk-UA" altLang="ru-RU" sz="2800" i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800" i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    звуки, якщо перед ними стоїть інша, крім р, літера 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uk-UA" altLang="ru-RU" sz="2800" i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800" i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     на позначення приголосного звука: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uk-UA" altLang="ru-RU" sz="2800" i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</a:t>
            </a:r>
            <a:r>
              <a:rPr lang="uk-UA" altLang="ru-RU" b="1" i="1" u="sng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uk-UA" alt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тослав</a:t>
            </a:r>
            <a:r>
              <a:rPr lang="uk-UA" alt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altLang="ru-RU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</a:t>
            </a:r>
            <a:r>
              <a:rPr lang="uk-UA" altLang="ru-RU" b="1" i="1" u="sng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uk-UA" alt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тковий</a:t>
            </a:r>
            <a:r>
              <a:rPr lang="uk-UA" alt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altLang="ru-RU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тьм</a:t>
            </a:r>
            <a:r>
              <a:rPr lang="uk-UA" altLang="ru-RU" b="1" i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uk-UA" alt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ний</a:t>
            </a:r>
            <a:r>
              <a:rPr lang="uk-UA" alt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alt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uk-UA" altLang="ru-RU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ркв</a:t>
            </a:r>
            <a:r>
              <a:rPr lang="uk-UA" altLang="ru-RU" b="1" i="1" u="sng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uk-UA" alt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ний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uk-UA" altLang="ru-RU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uk-UA" alt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altLang="ru-RU" b="1" i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але: </a:t>
            </a:r>
            <a:r>
              <a:rPr lang="uk-UA" alt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</a:t>
            </a:r>
            <a:r>
              <a:rPr lang="uk-UA" altLang="ru-RU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uk-UA" altLang="ru-RU" b="1" i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в'</a:t>
            </a:r>
            <a:r>
              <a:rPr lang="uk-UA" altLang="ru-RU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uk-UA" alt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к, то</a:t>
            </a:r>
            <a:r>
              <a:rPr lang="uk-UA" altLang="ru-RU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uk-UA" altLang="ru-RU" b="1" i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en-US" altLang="ru-RU" b="1" i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altLang="ru-RU" b="1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uk-UA" altLang="ru-RU" b="1" i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ний</a:t>
            </a:r>
            <a:r>
              <a:rPr lang="uk-UA" alt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).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altLang="ru-RU" sz="2400" dirty="0" smtClean="0"/>
          </a:p>
          <a:p>
            <a:pPr eaLnBrk="1" hangingPunct="1">
              <a:lnSpc>
                <a:spcPct val="90000"/>
              </a:lnSpc>
            </a:pPr>
            <a:r>
              <a:rPr lang="uk-UA" altLang="ru-RU" sz="2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Після букви р, що позначає м'який приголосний на початку чи в середині слова: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uk-UA" altLang="ru-RU" sz="28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uk-UA" altLang="ru-RU" b="1" i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uk-UA" altLang="ru-RU" b="1" i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ря</a:t>
            </a:r>
            <a:r>
              <a:rPr lang="uk-UA" altLang="ru-RU" b="1" i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тунок, </a:t>
            </a:r>
            <a:r>
              <a:rPr lang="uk-UA" altLang="ru-RU" b="1" i="1" u="sng" dirty="0" smtClean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ря</a:t>
            </a:r>
            <a:r>
              <a:rPr lang="uk-UA" altLang="ru-RU" b="1" i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ска, га</a:t>
            </a:r>
            <a:r>
              <a:rPr lang="uk-UA" altLang="ru-RU" b="1" i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ря</a:t>
            </a:r>
            <a:r>
              <a:rPr lang="uk-UA" altLang="ru-RU" b="1" i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чий,   бу</a:t>
            </a:r>
            <a:r>
              <a:rPr lang="uk-UA" altLang="ru-RU" b="1" i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ря</a:t>
            </a:r>
            <a:r>
              <a:rPr lang="uk-UA" altLang="ru-RU" b="1" i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к. </a:t>
            </a:r>
            <a:endParaRPr lang="uk-UA" altLang="ru-RU" sz="2400" b="1" i="1" dirty="0" smtClean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Rectangle 8"/>
          <p:cNvSpPr>
            <a:spLocks noChangeArrowheads="1"/>
          </p:cNvSpPr>
          <p:nvPr/>
        </p:nvSpPr>
        <p:spPr bwMode="auto">
          <a:xfrm>
            <a:off x="3132138" y="908050"/>
            <a:ext cx="578049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Апостроф не ставиться:</a:t>
            </a:r>
          </a:p>
        </p:txBody>
      </p:sp>
      <p:pic>
        <p:nvPicPr>
          <p:cNvPr id="18436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04813"/>
            <a:ext cx="1873250" cy="175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1570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056307" cy="548680"/>
          </a:xfrm>
        </p:spPr>
        <p:txBody>
          <a:bodyPr>
            <a:normAutofit fontScale="25000" lnSpcReduction="20000"/>
          </a:bodyPr>
          <a:lstStyle/>
          <a:p>
            <a:pPr algn="ctr">
              <a:spcAft>
                <a:spcPts val="1000"/>
              </a:spcAft>
            </a:pPr>
            <a:endParaRPr lang="ru-RU" sz="12800" u="sng" dirty="0">
              <a:solidFill>
                <a:srgbClr val="9900CC"/>
              </a:solidFill>
              <a:latin typeface="Calibri"/>
              <a:ea typeface="Calibri"/>
              <a:cs typeface="Times New Roman"/>
            </a:endParaRPr>
          </a:p>
          <a:p>
            <a:pPr algn="ctr">
              <a:spcAft>
                <a:spcPts val="1000"/>
              </a:spcAft>
            </a:pPr>
            <a:r>
              <a:rPr lang="ru-RU" sz="11200" b="1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Випишіть</a:t>
            </a:r>
            <a:r>
              <a:rPr lang="ru-RU" sz="112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слова з апострофом.  </a:t>
            </a:r>
          </a:p>
          <a:p>
            <a:pPr algn="ctr">
              <a:spcAft>
                <a:spcPts val="1000"/>
              </a:spcAft>
            </a:pPr>
            <a:r>
              <a:rPr lang="ru-RU" sz="11200" b="1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Виділені</a:t>
            </a:r>
            <a:r>
              <a:rPr lang="ru-RU" sz="112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слова</a:t>
            </a:r>
            <a:r>
              <a:rPr lang="uk-UA" sz="112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 </a:t>
            </a:r>
            <a:r>
              <a:rPr lang="ru-RU" sz="11200" b="1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запишіть</a:t>
            </a:r>
            <a:r>
              <a:rPr lang="ru-RU" sz="112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 </a:t>
            </a:r>
            <a:r>
              <a:rPr lang="ru-RU" sz="11200" b="1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транскрипцією</a:t>
            </a:r>
            <a:r>
              <a:rPr lang="ru-RU" sz="112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uk-UA" sz="11200" b="1" dirty="0" smtClean="0">
              <a:solidFill>
                <a:schemeClr val="accent1">
                  <a:lumMod val="50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pPr algn="just">
              <a:buFont typeface="Wingdings" pitchFamily="2" charset="2"/>
              <a:buChar char="v"/>
            </a:pPr>
            <a:r>
              <a:rPr lang="uk-UA" sz="112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1200" dirty="0" smtClean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Без </a:t>
            </a:r>
            <a:r>
              <a:rPr lang="ru-RU" sz="11200" dirty="0" err="1" smtClean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здоров’я</a:t>
            </a:r>
            <a:r>
              <a:rPr lang="ru-RU" sz="11200" dirty="0" smtClean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1200" dirty="0" err="1" smtClean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немає</a:t>
            </a:r>
            <a:r>
              <a:rPr lang="ru-RU" sz="11200" dirty="0" smtClean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1200" dirty="0" err="1" smtClean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щастя</a:t>
            </a:r>
            <a:r>
              <a:rPr lang="ru-RU" sz="9600" dirty="0" smtClean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. 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ru-RU" sz="11200" dirty="0" smtClean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Не</a:t>
            </a:r>
            <a:r>
              <a:rPr lang="ru-RU" sz="11200" dirty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 </a:t>
            </a:r>
            <a:r>
              <a:rPr lang="ru-RU" sz="11200" b="1" i="1" dirty="0" err="1">
                <a:solidFill>
                  <a:schemeClr val="bg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під’юджуй</a:t>
            </a:r>
            <a:r>
              <a:rPr lang="ru-RU" sz="11200" dirty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 і не </a:t>
            </a:r>
            <a:r>
              <a:rPr lang="ru-RU" sz="11200" dirty="0" err="1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радь</a:t>
            </a:r>
            <a:r>
              <a:rPr lang="ru-RU" sz="11200" dirty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ru-RU" sz="11200" dirty="0" err="1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бо</a:t>
            </a:r>
            <a:r>
              <a:rPr lang="ru-RU" sz="11200" dirty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1200" dirty="0" err="1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ще</a:t>
            </a:r>
            <a:r>
              <a:rPr lang="ru-RU" sz="11200" dirty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 й </a:t>
            </a:r>
            <a:r>
              <a:rPr lang="ru-RU" sz="11200" dirty="0" err="1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будеш</a:t>
            </a:r>
            <a:r>
              <a:rPr lang="ru-RU" sz="11200" dirty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1200" dirty="0" err="1" smtClean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винуват</a:t>
            </a:r>
            <a:r>
              <a:rPr lang="ru-RU" sz="11200" dirty="0" smtClean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.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ru-RU" sz="11200" dirty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1200" dirty="0" smtClean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Без </a:t>
            </a:r>
            <a:r>
              <a:rPr lang="ru-RU" sz="11200" dirty="0" err="1" smtClean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сім’ї</a:t>
            </a:r>
            <a:r>
              <a:rPr lang="ru-RU" sz="11200" dirty="0" smtClean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 та без роду </a:t>
            </a:r>
            <a:r>
              <a:rPr lang="ru-RU" sz="11200" dirty="0" err="1" smtClean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хоч</a:t>
            </a:r>
            <a:r>
              <a:rPr lang="ru-RU" sz="11200" dirty="0" smtClean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 з мосту в воду. </a:t>
            </a:r>
          </a:p>
          <a:p>
            <a:pPr algn="just"/>
            <a:endParaRPr lang="ru-RU" sz="4800" dirty="0" smtClean="0">
              <a:solidFill>
                <a:srgbClr val="D60093"/>
              </a:solidFill>
              <a:latin typeface="Times New Roman"/>
              <a:ea typeface="Calibri"/>
              <a:cs typeface="Times New Roman"/>
            </a:endParaRPr>
          </a:p>
          <a:p>
            <a:pPr algn="just">
              <a:buFont typeface="Wingdings" pitchFamily="2" charset="2"/>
              <a:buChar char="v"/>
              <a:tabLst>
                <a:tab pos="265113" algn="l"/>
              </a:tabLst>
            </a:pPr>
            <a:r>
              <a:rPr lang="ru-RU" sz="11200" dirty="0" smtClean="0">
                <a:solidFill>
                  <a:srgbClr val="003399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Діжку</a:t>
            </a:r>
            <a:r>
              <a:rPr lang="ru-RU" sz="1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солі</a:t>
            </a:r>
            <a:r>
              <a:rPr lang="ru-RU" sz="1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з’їсти</a:t>
            </a:r>
            <a:r>
              <a:rPr lang="ru-RU" sz="1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ru-RU" sz="1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поки</a:t>
            </a:r>
            <a:r>
              <a:rPr lang="ru-RU" sz="1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чоловіка</a:t>
            </a:r>
            <a:r>
              <a:rPr lang="ru-RU" sz="1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пізнаєш</a:t>
            </a:r>
            <a:r>
              <a:rPr lang="ru-RU" sz="1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. </a:t>
            </a:r>
          </a:p>
          <a:p>
            <a:pPr>
              <a:buFont typeface="Wingdings" pitchFamily="2" charset="2"/>
              <a:buChar char="v"/>
              <a:tabLst>
                <a:tab pos="265113" algn="l"/>
              </a:tabLst>
            </a:pPr>
            <a:r>
              <a:rPr lang="ru-RU" sz="10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  </a:t>
            </a:r>
            <a:r>
              <a:rPr lang="ru-RU" sz="10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Дуже</a:t>
            </a:r>
            <a:r>
              <a:rPr lang="ru-RU" sz="10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0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грамотний:слово</a:t>
            </a:r>
            <a:r>
              <a:rPr lang="ru-RU" sz="10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 «корова» </a:t>
            </a:r>
            <a:r>
              <a:rPr lang="ru-RU" sz="10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пише</a:t>
            </a:r>
            <a:r>
              <a:rPr lang="ru-RU" sz="10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0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з </a:t>
            </a:r>
            <a:r>
              <a:rPr lang="ru-RU" sz="10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м’яким</a:t>
            </a:r>
            <a:r>
              <a:rPr lang="ru-RU" sz="10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 знаком</a:t>
            </a:r>
            <a:r>
              <a:rPr lang="ru-RU" sz="10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sz="10400" dirty="0">
              <a:solidFill>
                <a:schemeClr val="tx1">
                  <a:lumMod val="85000"/>
                  <a:lumOff val="15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pPr>
              <a:buFont typeface="Wingdings" pitchFamily="2" charset="2"/>
              <a:buChar char="v"/>
              <a:tabLst>
                <a:tab pos="265113" algn="l"/>
              </a:tabLst>
            </a:pPr>
            <a:r>
              <a:rPr lang="ru-RU" sz="10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Цього</a:t>
            </a:r>
            <a:r>
              <a:rPr lang="ru-RU" sz="1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хоч</a:t>
            </a:r>
            <a:r>
              <a:rPr lang="ru-RU" sz="1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 до сала </a:t>
            </a:r>
            <a:r>
              <a:rPr lang="ru-RU" sz="11200" b="1" i="1" dirty="0" err="1" smtClean="0">
                <a:solidFill>
                  <a:schemeClr val="bg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прив’яжи</a:t>
            </a:r>
            <a:r>
              <a:rPr lang="ru-RU" sz="1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,</a:t>
            </a:r>
            <a:r>
              <a:rPr lang="ru-RU" sz="1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 а буде </a:t>
            </a:r>
            <a:r>
              <a:rPr lang="ru-RU" sz="1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худий</a:t>
            </a:r>
            <a:r>
              <a:rPr lang="ru-RU" sz="1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 як </a:t>
            </a:r>
            <a:r>
              <a:rPr lang="ru-RU" sz="1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драбина</a:t>
            </a:r>
            <a:r>
              <a:rPr lang="ru-RU" sz="1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/>
                <a:cs typeface="Times New Roman"/>
              </a:rPr>
              <a:t>. </a:t>
            </a:r>
          </a:p>
          <a:p>
            <a:pPr>
              <a:tabLst>
                <a:tab pos="265113" algn="l"/>
              </a:tabLst>
            </a:pPr>
            <a:endParaRPr lang="ru-RU" sz="72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pPr algn="just">
              <a:buFont typeface="Wingdings" pitchFamily="2" charset="2"/>
              <a:buChar char="v"/>
              <a:tabLst>
                <a:tab pos="265113" algn="l"/>
              </a:tabLst>
            </a:pPr>
            <a:r>
              <a:rPr lang="ru-RU" sz="11200" dirty="0" smtClean="0">
                <a:solidFill>
                  <a:srgbClr val="003399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1200" dirty="0" err="1" smtClean="0">
                <a:solidFill>
                  <a:srgbClr val="FF3399"/>
                </a:solidFill>
                <a:latin typeface="Times New Roman"/>
                <a:ea typeface="Calibri"/>
                <a:cs typeface="Times New Roman"/>
              </a:rPr>
              <a:t>Хто</a:t>
            </a:r>
            <a:r>
              <a:rPr lang="ru-RU" sz="11200" dirty="0" smtClean="0">
                <a:solidFill>
                  <a:srgbClr val="FF3399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1200" dirty="0" err="1" smtClean="0">
                <a:solidFill>
                  <a:srgbClr val="FF3399"/>
                </a:solidFill>
                <a:latin typeface="Times New Roman"/>
                <a:ea typeface="Calibri"/>
                <a:cs typeface="Times New Roman"/>
              </a:rPr>
              <a:t>давнє</a:t>
            </a:r>
            <a:r>
              <a:rPr lang="ru-RU" sz="11200" dirty="0" smtClean="0">
                <a:solidFill>
                  <a:srgbClr val="FF3399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1200" dirty="0" err="1" smtClean="0">
                <a:solidFill>
                  <a:srgbClr val="FF3399"/>
                </a:solidFill>
                <a:latin typeface="Times New Roman"/>
                <a:ea typeface="Calibri"/>
                <a:cs typeface="Times New Roman"/>
              </a:rPr>
              <a:t>пом’яне</a:t>
            </a:r>
            <a:r>
              <a:rPr lang="ru-RU" sz="11200" dirty="0" smtClean="0">
                <a:solidFill>
                  <a:srgbClr val="FF3399"/>
                </a:solidFill>
                <a:latin typeface="Times New Roman"/>
                <a:ea typeface="Calibri"/>
                <a:cs typeface="Times New Roman"/>
              </a:rPr>
              <a:t>, той лиха не мине. </a:t>
            </a:r>
          </a:p>
          <a:p>
            <a:pPr algn="just">
              <a:buFont typeface="Wingdings" pitchFamily="2" charset="2"/>
              <a:buChar char="v"/>
              <a:tabLst>
                <a:tab pos="265113" algn="l"/>
              </a:tabLst>
            </a:pPr>
            <a:r>
              <a:rPr lang="ru-RU" sz="11200" dirty="0" smtClean="0">
                <a:solidFill>
                  <a:srgbClr val="FF3399"/>
                </a:solidFill>
                <a:latin typeface="Times New Roman"/>
                <a:ea typeface="Calibri"/>
                <a:cs typeface="Times New Roman"/>
              </a:rPr>
              <a:t> На </a:t>
            </a:r>
            <a:r>
              <a:rPr lang="ru-RU" sz="11200" dirty="0" err="1" smtClean="0">
                <a:solidFill>
                  <a:srgbClr val="FF3399"/>
                </a:solidFill>
                <a:latin typeface="Times New Roman"/>
                <a:ea typeface="Calibri"/>
                <a:cs typeface="Times New Roman"/>
              </a:rPr>
              <a:t>своїм</a:t>
            </a:r>
            <a:r>
              <a:rPr lang="ru-RU" sz="11200" dirty="0" smtClean="0">
                <a:solidFill>
                  <a:srgbClr val="FF3399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1200" dirty="0" err="1" smtClean="0">
                <a:solidFill>
                  <a:srgbClr val="FF3399"/>
                </a:solidFill>
                <a:latin typeface="Times New Roman"/>
                <a:ea typeface="Calibri"/>
                <a:cs typeface="Times New Roman"/>
              </a:rPr>
              <a:t>подвір’ї</a:t>
            </a:r>
            <a:r>
              <a:rPr lang="ru-RU" sz="11200" dirty="0" smtClean="0">
                <a:solidFill>
                  <a:srgbClr val="FF3399"/>
                </a:solidFill>
                <a:latin typeface="Times New Roman"/>
                <a:ea typeface="Calibri"/>
                <a:cs typeface="Times New Roman"/>
              </a:rPr>
              <a:t> і собака пан. </a:t>
            </a:r>
          </a:p>
          <a:p>
            <a:pPr algn="just">
              <a:buFont typeface="Wingdings" pitchFamily="2" charset="2"/>
              <a:buChar char="v"/>
              <a:tabLst>
                <a:tab pos="265113" algn="l"/>
              </a:tabLst>
            </a:pPr>
            <a:r>
              <a:rPr lang="ru-RU" sz="112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1200" dirty="0" smtClean="0">
                <a:solidFill>
                  <a:srgbClr val="FF3399"/>
                </a:solidFill>
                <a:latin typeface="Times New Roman"/>
                <a:ea typeface="Calibri"/>
                <a:cs typeface="Times New Roman"/>
              </a:rPr>
              <a:t>Сам у </a:t>
            </a:r>
            <a:r>
              <a:rPr lang="ru-RU" sz="11200" dirty="0" err="1" smtClean="0">
                <a:solidFill>
                  <a:srgbClr val="FF3399"/>
                </a:solidFill>
                <a:latin typeface="Times New Roman"/>
                <a:ea typeface="Calibri"/>
                <a:cs typeface="Times New Roman"/>
              </a:rPr>
              <a:t>гріхах</a:t>
            </a:r>
            <a:r>
              <a:rPr lang="ru-RU" sz="11200" dirty="0" smtClean="0">
                <a:solidFill>
                  <a:srgbClr val="FF3399"/>
                </a:solidFill>
                <a:latin typeface="Times New Roman"/>
                <a:ea typeface="Calibri"/>
                <a:cs typeface="Times New Roman"/>
              </a:rPr>
              <a:t>, як у </a:t>
            </a:r>
            <a:r>
              <a:rPr lang="ru-RU" sz="11200" b="1" i="1" dirty="0" err="1" smtClean="0">
                <a:solidFill>
                  <a:schemeClr val="bg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реп’яхах</a:t>
            </a:r>
            <a:r>
              <a:rPr lang="ru-RU" sz="112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ru-RU" sz="11200" dirty="0" smtClean="0">
                <a:solidFill>
                  <a:srgbClr val="FF3399"/>
                </a:solidFill>
                <a:latin typeface="Times New Roman"/>
                <a:ea typeface="Calibri"/>
                <a:cs typeface="Times New Roman"/>
              </a:rPr>
              <a:t>а людей судить.       </a:t>
            </a:r>
          </a:p>
          <a:p>
            <a:pPr algn="just">
              <a:tabLst>
                <a:tab pos="265113" algn="l"/>
              </a:tabLst>
            </a:pPr>
            <a:r>
              <a:rPr lang="ru-RU" sz="11200" b="1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                                                             </a:t>
            </a:r>
            <a:r>
              <a:rPr lang="ru-RU" sz="11200" b="1" i="1" dirty="0" smtClean="0">
                <a:solidFill>
                  <a:srgbClr val="003399"/>
                </a:solidFill>
                <a:latin typeface="Times New Roman"/>
                <a:ea typeface="Calibri"/>
                <a:cs typeface="Times New Roman"/>
              </a:rPr>
              <a:t>(Народна </a:t>
            </a:r>
            <a:r>
              <a:rPr lang="ru-RU" sz="11200" b="1" i="1" dirty="0" err="1" smtClean="0">
                <a:solidFill>
                  <a:srgbClr val="003399"/>
                </a:solidFill>
                <a:latin typeface="Times New Roman"/>
                <a:ea typeface="Calibri"/>
                <a:cs typeface="Times New Roman"/>
              </a:rPr>
              <a:t>творчість</a:t>
            </a:r>
            <a:r>
              <a:rPr lang="ru-RU" sz="11200" b="1" i="1" dirty="0" smtClean="0">
                <a:solidFill>
                  <a:srgbClr val="003399"/>
                </a:solidFill>
                <a:latin typeface="Times New Roman"/>
                <a:ea typeface="Calibri"/>
                <a:cs typeface="Times New Roman"/>
              </a:rPr>
              <a:t>).</a:t>
            </a:r>
            <a:endParaRPr lang="ru-RU" sz="12800" b="1" i="1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791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6100" y="151560"/>
            <a:ext cx="7038815" cy="755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000" b="1" dirty="0">
                <a:solidFill>
                  <a:srgbClr val="FFFF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4000" b="1" dirty="0" smtClean="0">
                <a:solidFill>
                  <a:srgbClr val="FFFF00"/>
                </a:solidFill>
                <a:latin typeface="Times New Roman"/>
                <a:ea typeface="Calibri"/>
                <a:cs typeface="Times New Roman"/>
              </a:rPr>
              <a:t>    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Гра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«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Відгадай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загадки».</a:t>
            </a:r>
            <a:endParaRPr lang="ru-RU" sz="3200" dirty="0">
              <a:solidFill>
                <a:schemeClr val="bg2">
                  <a:lumMod val="50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951779"/>
            <a:ext cx="9036496" cy="5269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 dirty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3200" b="1" i="1" dirty="0" err="1" smtClean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Вставити</a:t>
            </a:r>
            <a:r>
              <a:rPr lang="ru-RU" sz="3200" b="1" i="1" dirty="0" smtClean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  </a:t>
            </a:r>
            <a:r>
              <a:rPr lang="ru-RU" sz="3200" b="1" i="1" dirty="0" err="1" smtClean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пропущений</a:t>
            </a:r>
            <a:r>
              <a:rPr lang="ru-RU" sz="3200" b="1" i="1" dirty="0" smtClean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  </a:t>
            </a:r>
            <a:r>
              <a:rPr lang="ru-RU" sz="3200" b="1" i="1" dirty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апостроф і </a:t>
            </a:r>
            <a:r>
              <a:rPr lang="ru-RU" sz="3200" b="1" i="1" dirty="0" err="1" smtClean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відгадати</a:t>
            </a:r>
            <a:r>
              <a:rPr lang="ru-RU" sz="3200" b="1" i="1" dirty="0" smtClean="0">
                <a:solidFill>
                  <a:srgbClr val="CC0066"/>
                </a:solidFill>
                <a:latin typeface="Times New Roman"/>
                <a:ea typeface="Calibri"/>
                <a:cs typeface="Times New Roman"/>
              </a:rPr>
              <a:t>  </a:t>
            </a:r>
            <a:r>
              <a:rPr lang="ru-RU" sz="3200" b="1" i="1" dirty="0">
                <a:solidFill>
                  <a:srgbClr val="D60093"/>
                </a:solidFill>
                <a:latin typeface="Times New Roman"/>
                <a:ea typeface="Calibri"/>
                <a:cs typeface="Times New Roman"/>
              </a:rPr>
              <a:t> </a:t>
            </a:r>
            <a:r>
              <a:rPr lang="ru-RU" sz="3200" b="1" i="1" u="sng" dirty="0">
                <a:solidFill>
                  <a:srgbClr val="D60093"/>
                </a:solidFill>
                <a:latin typeface="Times New Roman"/>
                <a:ea typeface="Calibri"/>
                <a:cs typeface="Times New Roman"/>
                <a:hlinkClick r:id="rId2" tooltip="Г. Демченко "/>
              </a:rPr>
              <a:t>загадки</a:t>
            </a:r>
            <a:r>
              <a:rPr lang="ru-RU" sz="3200" b="1" i="1" dirty="0">
                <a:solidFill>
                  <a:srgbClr val="D60093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sz="3200" b="1" dirty="0">
              <a:solidFill>
                <a:srgbClr val="D60093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1000"/>
              </a:spcAft>
            </a:pP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1)     Добру </a:t>
            </a:r>
            <a:r>
              <a:rPr lang="ru-RU" sz="2800" b="1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пам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…ять </a:t>
            </a:r>
            <a:r>
              <a:rPr lang="ru-RU" sz="2800" b="1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має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,  </a:t>
            </a:r>
            <a:endParaRPr lang="ru-RU" sz="2000" b="1" dirty="0">
              <a:solidFill>
                <a:schemeClr val="bg2">
                  <a:lumMod val="60000"/>
                  <a:lumOff val="4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1000"/>
              </a:spcAft>
            </a:pP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        </a:t>
            </a:r>
            <a:r>
              <a:rPr lang="ru-RU" sz="2800" b="1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дуже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2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швидко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 все </a:t>
            </a:r>
            <a:r>
              <a:rPr lang="ru-RU" sz="2800" b="1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запам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…</a:t>
            </a:r>
            <a:r>
              <a:rPr lang="ru-RU" sz="2800" b="1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ятає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, </a:t>
            </a:r>
            <a:endParaRPr lang="ru-RU" sz="2000" b="1" dirty="0">
              <a:solidFill>
                <a:schemeClr val="bg2">
                  <a:lumMod val="60000"/>
                  <a:lumOff val="4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1000"/>
              </a:spcAft>
            </a:pP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        як </a:t>
            </a:r>
            <a:r>
              <a:rPr lang="ru-RU" sz="2800" b="1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почує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якусь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вість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 – слово в слово  </a:t>
            </a:r>
            <a:r>
              <a:rPr lang="ru-RU" sz="2800" b="1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розповість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Times New Roman"/>
              </a:rPr>
              <a:t>. </a:t>
            </a:r>
            <a:endParaRPr lang="ru-RU" sz="2800" b="1" dirty="0" smtClean="0">
              <a:solidFill>
                <a:schemeClr val="bg2">
                  <a:lumMod val="60000"/>
                  <a:lumOff val="40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AutoNum type="arabicParenR" startAt="2"/>
            </a:pPr>
            <a:r>
              <a:rPr lang="ru-RU" sz="2800" b="1" dirty="0" err="1" smtClean="0">
                <a:solidFill>
                  <a:srgbClr val="008000"/>
                </a:solidFill>
                <a:latin typeface="Times New Roman"/>
                <a:ea typeface="Calibri"/>
                <a:cs typeface="Times New Roman"/>
              </a:rPr>
              <a:t>Всі</a:t>
            </a:r>
            <a:r>
              <a:rPr lang="ru-RU" sz="2800" b="1" dirty="0">
                <a:solidFill>
                  <a:srgbClr val="008000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ru-RU" sz="2800" b="1" dirty="0" err="1">
                <a:solidFill>
                  <a:srgbClr val="008000"/>
                </a:solidFill>
                <a:latin typeface="Times New Roman"/>
                <a:ea typeface="Calibri"/>
                <a:cs typeface="Times New Roman"/>
              </a:rPr>
              <a:t>хто</a:t>
            </a:r>
            <a:r>
              <a:rPr lang="ru-RU" sz="2800" b="1" dirty="0">
                <a:solidFill>
                  <a:srgbClr val="008000"/>
                </a:solidFill>
                <a:latin typeface="Times New Roman"/>
                <a:ea typeface="Calibri"/>
                <a:cs typeface="Times New Roman"/>
              </a:rPr>
              <a:t> в руки </a:t>
            </a:r>
            <a:r>
              <a:rPr lang="ru-RU" sz="2800" b="1" dirty="0" err="1">
                <a:solidFill>
                  <a:srgbClr val="008000"/>
                </a:solidFill>
                <a:latin typeface="Times New Roman"/>
                <a:ea typeface="Calibri"/>
                <a:cs typeface="Times New Roman"/>
              </a:rPr>
              <a:t>його</a:t>
            </a:r>
            <a:r>
              <a:rPr lang="ru-RU" sz="2800" b="1" dirty="0">
                <a:solidFill>
                  <a:srgbClr val="008000"/>
                </a:solidFill>
                <a:latin typeface="Times New Roman"/>
                <a:ea typeface="Calibri"/>
                <a:cs typeface="Times New Roman"/>
              </a:rPr>
              <a:t>  </a:t>
            </a:r>
            <a:r>
              <a:rPr lang="ru-RU" sz="2800" b="1" dirty="0" err="1">
                <a:solidFill>
                  <a:srgbClr val="008000"/>
                </a:solidFill>
                <a:latin typeface="Times New Roman"/>
                <a:ea typeface="Calibri"/>
                <a:cs typeface="Times New Roman"/>
              </a:rPr>
              <a:t>візьме</a:t>
            </a:r>
            <a:r>
              <a:rPr lang="ru-RU" sz="2800" b="1" dirty="0">
                <a:solidFill>
                  <a:srgbClr val="008000"/>
                </a:solidFill>
                <a:latin typeface="Times New Roman"/>
                <a:ea typeface="Calibri"/>
                <a:cs typeface="Times New Roman"/>
              </a:rPr>
              <a:t> – той по </a:t>
            </a:r>
            <a:r>
              <a:rPr lang="ru-RU" sz="2800" b="1" dirty="0" err="1">
                <a:solidFill>
                  <a:srgbClr val="008000"/>
                </a:solidFill>
                <a:latin typeface="Times New Roman"/>
                <a:ea typeface="Calibri"/>
                <a:cs typeface="Times New Roman"/>
              </a:rPr>
              <a:t>голові</a:t>
            </a:r>
            <a:r>
              <a:rPr lang="ru-RU" sz="2800" b="1" dirty="0">
                <a:solidFill>
                  <a:srgbClr val="008000"/>
                </a:solidFill>
                <a:latin typeface="Times New Roman"/>
                <a:ea typeface="Calibri"/>
                <a:cs typeface="Times New Roman"/>
              </a:rPr>
              <a:t> б…є. </a:t>
            </a:r>
            <a:endParaRPr lang="ru-RU" sz="2800" b="1" dirty="0" smtClean="0">
              <a:solidFill>
                <a:srgbClr val="008000"/>
              </a:solidFill>
              <a:latin typeface="Times New Roman"/>
              <a:ea typeface="Calibri"/>
              <a:cs typeface="Times New Roman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AutoNum type="arabicParenR" startAt="2"/>
            </a:pPr>
            <a:r>
              <a:rPr lang="ru-RU" sz="2800" b="1" dirty="0" smtClean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Без </a:t>
            </a:r>
            <a:r>
              <a:rPr lang="ru-RU" sz="2800" b="1" dirty="0" err="1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нього</a:t>
            </a:r>
            <a:r>
              <a:rPr lang="ru-RU" sz="2800" b="1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жодна</a:t>
            </a:r>
            <a:r>
              <a:rPr lang="ru-RU" sz="2800" b="1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людина</a:t>
            </a:r>
            <a:r>
              <a:rPr lang="ru-RU" sz="2800" b="1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 і п…яти </a:t>
            </a:r>
            <a:r>
              <a:rPr lang="ru-RU" sz="2800" b="1" dirty="0" err="1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хвилин</a:t>
            </a:r>
            <a:r>
              <a:rPr lang="ru-RU" sz="2800" b="1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 не </a:t>
            </a:r>
            <a:r>
              <a:rPr lang="ru-RU" sz="2800" b="1" dirty="0" err="1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вижеве</a:t>
            </a:r>
            <a:r>
              <a:rPr lang="ru-RU" sz="2800" b="1" dirty="0">
                <a:latin typeface="Times New Roman"/>
                <a:ea typeface="Calibri"/>
                <a:cs typeface="Times New Roman"/>
              </a:rPr>
              <a:t>. </a:t>
            </a:r>
            <a:endParaRPr lang="ru-RU" sz="2800" b="1" dirty="0" smtClean="0">
              <a:latin typeface="Times New Roman"/>
              <a:ea typeface="Calibri"/>
              <a:cs typeface="Times New Roman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AutoNum type="arabicParenR" startAt="2"/>
            </a:pPr>
            <a:r>
              <a:rPr lang="uk-UA" sz="2800" b="1" dirty="0" err="1" smtClean="0">
                <a:solidFill>
                  <a:srgbClr val="CC3300"/>
                </a:solidFill>
                <a:latin typeface="Times New Roman"/>
                <a:ea typeface="Calibri"/>
                <a:cs typeface="Times New Roman"/>
              </a:rPr>
              <a:t>Сп</a:t>
            </a:r>
            <a:r>
              <a:rPr lang="ru-RU" sz="2800" b="1" dirty="0" err="1">
                <a:solidFill>
                  <a:srgbClr val="CC3300"/>
                </a:solidFill>
                <a:latin typeface="Times New Roman"/>
                <a:ea typeface="Calibri"/>
                <a:cs typeface="Times New Roman"/>
              </a:rPr>
              <a:t>лела</a:t>
            </a:r>
            <a:r>
              <a:rPr lang="ru-RU" sz="2800" b="1" dirty="0">
                <a:solidFill>
                  <a:srgbClr val="CC33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 smtClean="0">
                <a:solidFill>
                  <a:srgbClr val="CC33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solidFill>
                  <a:srgbClr val="CC3300"/>
                </a:solidFill>
                <a:latin typeface="Times New Roman"/>
                <a:ea typeface="Calibri"/>
                <a:cs typeface="Times New Roman"/>
              </a:rPr>
              <a:t>хлівець</a:t>
            </a:r>
            <a:r>
              <a:rPr lang="ru-RU" sz="2800" b="1" dirty="0" smtClean="0">
                <a:solidFill>
                  <a:srgbClr val="CC33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>
                <a:solidFill>
                  <a:srgbClr val="CC3300"/>
                </a:solidFill>
                <a:latin typeface="Times New Roman"/>
                <a:ea typeface="Calibri"/>
                <a:cs typeface="Times New Roman"/>
              </a:rPr>
              <a:t>на четверо </a:t>
            </a:r>
            <a:r>
              <a:rPr lang="ru-RU" sz="2800" b="1" dirty="0" err="1">
                <a:solidFill>
                  <a:srgbClr val="CC3300"/>
                </a:solidFill>
                <a:latin typeface="Times New Roman"/>
                <a:ea typeface="Calibri"/>
                <a:cs typeface="Times New Roman"/>
              </a:rPr>
              <a:t>овець</a:t>
            </a:r>
            <a:r>
              <a:rPr lang="ru-RU" sz="2800" b="1" dirty="0">
                <a:solidFill>
                  <a:srgbClr val="CC3300"/>
                </a:solidFill>
                <a:latin typeface="Times New Roman"/>
                <a:ea typeface="Calibri"/>
                <a:cs typeface="Times New Roman"/>
              </a:rPr>
              <a:t>, а </a:t>
            </a:r>
            <a:r>
              <a:rPr lang="ru-RU" sz="2800" b="1" dirty="0" smtClean="0">
                <a:solidFill>
                  <a:srgbClr val="CC3300"/>
                </a:solidFill>
                <a:latin typeface="Times New Roman"/>
                <a:ea typeface="Calibri"/>
                <a:cs typeface="Times New Roman"/>
              </a:rPr>
              <a:t>на п…</a:t>
            </a:r>
            <a:r>
              <a:rPr lang="ru-RU" sz="2800" b="1" dirty="0" err="1" smtClean="0">
                <a:solidFill>
                  <a:srgbClr val="CC3300"/>
                </a:solidFill>
                <a:latin typeface="Times New Roman"/>
                <a:ea typeface="Calibri"/>
                <a:cs typeface="Times New Roman"/>
              </a:rPr>
              <a:t>ят</a:t>
            </a:r>
            <a:r>
              <a:rPr lang="uk-UA" sz="2800" b="1" dirty="0">
                <a:solidFill>
                  <a:srgbClr val="CC3300"/>
                </a:solidFill>
                <a:latin typeface="Times New Roman"/>
                <a:ea typeface="Calibri"/>
                <a:cs typeface="Times New Roman"/>
              </a:rPr>
              <a:t>у</a:t>
            </a:r>
            <a:r>
              <a:rPr lang="ru-RU" sz="2800" b="1" dirty="0">
                <a:solidFill>
                  <a:srgbClr val="CC33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 err="1">
                <a:solidFill>
                  <a:srgbClr val="CC3300"/>
                </a:solidFill>
                <a:latin typeface="Times New Roman"/>
                <a:ea typeface="Calibri"/>
                <a:cs typeface="Times New Roman"/>
              </a:rPr>
              <a:t>окремо</a:t>
            </a:r>
            <a:r>
              <a:rPr lang="ru-RU" sz="2800" b="1" dirty="0">
                <a:solidFill>
                  <a:srgbClr val="CC3300"/>
                </a:solidFill>
                <a:latin typeface="Times New Roman"/>
                <a:ea typeface="Calibri"/>
                <a:cs typeface="Times New Roman"/>
              </a:rPr>
              <a:t>. </a:t>
            </a:r>
            <a:endParaRPr lang="ru-RU" sz="2000" b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582568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467544" y="692696"/>
            <a:ext cx="8676456" cy="4536504"/>
          </a:xfrm>
        </p:spPr>
        <p:txBody>
          <a:bodyPr>
            <a:prstTxWarp prst="textFadeUp">
              <a:avLst/>
            </a:prstTxWarp>
            <a:normAutofit/>
          </a:bodyPr>
          <a:lstStyle/>
          <a:p>
            <a:pPr marL="0" indent="0"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uk-UA" altLang="ru-RU" sz="6000" b="1" i="1" dirty="0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</a:t>
            </a:r>
            <a:endParaRPr lang="ru-RU" altLang="ru-RU" sz="6000" b="1" i="1" dirty="0" smtClean="0">
              <a:ln w="12700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477274"/>
              </p:ext>
            </p:extLst>
          </p:nvPr>
        </p:nvGraphicFramePr>
        <p:xfrm>
          <a:off x="395536" y="2132856"/>
          <a:ext cx="8064896" cy="4486656"/>
        </p:xfrm>
        <a:graphic>
          <a:graphicData uri="http://schemas.openxmlformats.org/drawingml/2006/table">
            <a:tbl>
              <a:tblPr firstRow="1" firstCol="1" bandRow="1"/>
              <a:tblGrid>
                <a:gridCol w="4146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8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975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b="1" i="1" dirty="0">
                          <a:solidFill>
                            <a:srgbClr val="008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Апостроф вживається</a:t>
                      </a:r>
                      <a:endParaRPr lang="ru-RU" sz="2400" dirty="0">
                        <a:solidFill>
                          <a:srgbClr val="008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b="1" i="1" dirty="0">
                          <a:solidFill>
                            <a:srgbClr val="008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 вживається</a:t>
                      </a:r>
                      <a:endParaRPr lang="ru-RU" sz="2400" dirty="0">
                        <a:solidFill>
                          <a:srgbClr val="008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1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 smtClean="0">
                          <a:solidFill>
                            <a:srgbClr val="7030A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Зав’язь,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solidFill>
                            <a:srgbClr val="7030A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присвята,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1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 smtClean="0">
                          <a:solidFill>
                            <a:srgbClr val="7030A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пом’янути,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solidFill>
                            <a:srgbClr val="7030A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гравюра,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1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 smtClean="0">
                          <a:solidFill>
                            <a:srgbClr val="7030A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пів’яблука,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solidFill>
                            <a:srgbClr val="7030A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мавпячий,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21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 smtClean="0">
                          <a:solidFill>
                            <a:srgbClr val="7030A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зобов’язання,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solidFill>
                            <a:srgbClr val="7030A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бязевий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21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 smtClean="0">
                          <a:solidFill>
                            <a:srgbClr val="7030A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дерев’яний,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solidFill>
                            <a:srgbClr val="7030A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Белград,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21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solidFill>
                            <a:srgbClr val="7030A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дит’ясла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9512" y="80918"/>
            <a:ext cx="8784976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Словниково-розпод</a:t>
            </a:r>
            <a:r>
              <a:rPr kumimoji="0" lang="uk-UA" sz="3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</a:t>
            </a: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льний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диктант</a:t>
            </a:r>
            <a:r>
              <a:rPr kumimoji="0" lang="uk-UA" sz="3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3600" b="1" i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3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(Взаємоперевірка)</a:t>
            </a:r>
            <a:endParaRPr kumimoji="0" lang="uk-UA" sz="8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Запиш</a:t>
            </a: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ть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слов</a:t>
            </a: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у дві колонки.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13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871737"/>
            <a:ext cx="8568952" cy="4215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44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uk-UA" sz="4400" b="1" dirty="0" smtClean="0">
                <a:latin typeface="Times New Roman"/>
                <a:ea typeface="Calibri"/>
                <a:cs typeface="Times New Roman"/>
              </a:rPr>
              <a:t>               </a:t>
            </a:r>
            <a:r>
              <a:rPr lang="uk-UA" sz="4400" b="1" u="sng" dirty="0" smtClean="0">
                <a:solidFill>
                  <a:srgbClr val="008000"/>
                </a:solidFill>
                <a:latin typeface="Times New Roman"/>
                <a:ea typeface="Calibri"/>
                <a:cs typeface="Times New Roman"/>
              </a:rPr>
              <a:t>Творча робота </a:t>
            </a:r>
            <a:endParaRPr lang="ru-RU" sz="3200" u="sng" dirty="0">
              <a:solidFill>
                <a:srgbClr val="008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3600" b="1" i="1" dirty="0">
                <a:solidFill>
                  <a:srgbClr val="D60093"/>
                </a:solidFill>
                <a:latin typeface="Times New Roman"/>
                <a:ea typeface="Calibri"/>
                <a:cs typeface="Times New Roman"/>
              </a:rPr>
              <a:t>    </a:t>
            </a:r>
            <a:r>
              <a:rPr lang="ru-RU" sz="4000" b="1" i="1" dirty="0" err="1" smtClean="0">
                <a:solidFill>
                  <a:srgbClr val="D60093"/>
                </a:solidFill>
                <a:latin typeface="Times New Roman"/>
                <a:ea typeface="Calibri"/>
                <a:cs typeface="Times New Roman"/>
              </a:rPr>
              <a:t>Поясніть</a:t>
            </a:r>
            <a:r>
              <a:rPr lang="ru-RU" sz="4000" b="1" i="1" dirty="0" smtClean="0">
                <a:solidFill>
                  <a:srgbClr val="D60093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4000" b="1" i="1" dirty="0" err="1">
                <a:solidFill>
                  <a:srgbClr val="D60093"/>
                </a:solidFill>
                <a:latin typeface="Times New Roman"/>
                <a:ea typeface="Calibri"/>
                <a:cs typeface="Times New Roman"/>
              </a:rPr>
              <a:t>лексичне</a:t>
            </a:r>
            <a:r>
              <a:rPr lang="ru-RU" sz="4000" b="1" i="1" dirty="0">
                <a:solidFill>
                  <a:srgbClr val="D60093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4000" b="1" i="1" dirty="0" err="1">
                <a:solidFill>
                  <a:srgbClr val="D60093"/>
                </a:solidFill>
                <a:latin typeface="Times New Roman"/>
                <a:ea typeface="Calibri"/>
                <a:cs typeface="Times New Roman"/>
              </a:rPr>
              <a:t>значення</a:t>
            </a:r>
            <a:r>
              <a:rPr lang="ru-RU" sz="4000" b="1" i="1" dirty="0">
                <a:solidFill>
                  <a:srgbClr val="D60093"/>
                </a:solidFill>
                <a:latin typeface="Times New Roman"/>
                <a:ea typeface="Calibri"/>
                <a:cs typeface="Times New Roman"/>
              </a:rPr>
              <a:t> слова</a:t>
            </a:r>
            <a:r>
              <a:rPr lang="uk-UA" sz="4000" b="1" i="1" dirty="0">
                <a:solidFill>
                  <a:srgbClr val="D60093"/>
                </a:solidFill>
                <a:latin typeface="Times New Roman"/>
                <a:ea typeface="Calibri"/>
                <a:cs typeface="Times New Roman"/>
              </a:rPr>
              <a:t>  </a:t>
            </a:r>
            <a:r>
              <a:rPr lang="uk-UA" sz="4000" b="1" i="1" dirty="0" smtClean="0">
                <a:solidFill>
                  <a:srgbClr val="D60093"/>
                </a:solidFill>
                <a:latin typeface="Times New Roman"/>
                <a:ea typeface="Calibri"/>
                <a:cs typeface="Times New Roman"/>
              </a:rPr>
              <a:t> 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4000" b="1" i="1" dirty="0">
                <a:solidFill>
                  <a:srgbClr val="D60093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4000" b="1" i="1" dirty="0" smtClean="0">
                <a:solidFill>
                  <a:srgbClr val="D60093"/>
                </a:solidFill>
                <a:latin typeface="Times New Roman"/>
                <a:ea typeface="Calibri"/>
                <a:cs typeface="Times New Roman"/>
              </a:rPr>
              <a:t>                        </a:t>
            </a:r>
            <a:r>
              <a:rPr lang="uk-UA" sz="4000" b="1" i="1" dirty="0" smtClean="0">
                <a:solidFill>
                  <a:srgbClr val="003399"/>
                </a:solidFill>
                <a:latin typeface="Times New Roman"/>
                <a:ea typeface="Calibri"/>
                <a:cs typeface="Times New Roman"/>
              </a:rPr>
              <a:t>АРФ</a:t>
            </a:r>
            <a:r>
              <a:rPr lang="ru-RU" sz="4000" b="1" i="1" dirty="0">
                <a:solidFill>
                  <a:srgbClr val="003399"/>
                </a:solidFill>
                <a:latin typeface="Times New Roman"/>
                <a:ea typeface="Calibri"/>
                <a:cs typeface="Times New Roman"/>
              </a:rPr>
              <a:t>’</a:t>
            </a:r>
            <a:r>
              <a:rPr lang="uk-UA" sz="4000" b="1" i="1" dirty="0" smtClean="0">
                <a:solidFill>
                  <a:srgbClr val="003399"/>
                </a:solidFill>
                <a:latin typeface="Times New Roman"/>
                <a:ea typeface="Calibri"/>
                <a:cs typeface="Times New Roman"/>
              </a:rPr>
              <a:t>ЯР </a:t>
            </a:r>
            <a:r>
              <a:rPr lang="ru-RU" sz="4000" b="1" i="1" dirty="0" smtClean="0">
                <a:solidFill>
                  <a:srgbClr val="003399"/>
                </a:solidFill>
                <a:latin typeface="Times New Roman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000" b="1" i="1" dirty="0">
                <a:solidFill>
                  <a:srgbClr val="D60093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4000" b="1" i="1" dirty="0" smtClean="0">
                <a:solidFill>
                  <a:srgbClr val="D60093"/>
                </a:solidFill>
                <a:latin typeface="Times New Roman"/>
                <a:ea typeface="Calibri"/>
                <a:cs typeface="Times New Roman"/>
              </a:rPr>
              <a:t>           </a:t>
            </a:r>
            <a:r>
              <a:rPr lang="ru-RU" sz="4000" b="1" i="1" dirty="0" err="1" smtClean="0">
                <a:solidFill>
                  <a:srgbClr val="D60093"/>
                </a:solidFill>
                <a:latin typeface="Times New Roman"/>
                <a:ea typeface="Calibri"/>
                <a:cs typeface="Times New Roman"/>
              </a:rPr>
              <a:t>Складіть</a:t>
            </a:r>
            <a:r>
              <a:rPr lang="ru-RU" sz="4000" b="1" i="1" dirty="0" smtClean="0">
                <a:solidFill>
                  <a:srgbClr val="D60093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4000" b="1" i="1" dirty="0">
                <a:solidFill>
                  <a:srgbClr val="D60093"/>
                </a:solidFill>
                <a:latin typeface="Times New Roman"/>
                <a:ea typeface="Calibri"/>
                <a:cs typeface="Times New Roman"/>
              </a:rPr>
              <a:t>з ним </a:t>
            </a:r>
            <a:r>
              <a:rPr lang="ru-RU" sz="4000" b="1" i="1" dirty="0" err="1">
                <a:solidFill>
                  <a:srgbClr val="D60093"/>
                </a:solidFill>
                <a:latin typeface="Times New Roman"/>
                <a:ea typeface="Calibri"/>
                <a:cs typeface="Times New Roman"/>
              </a:rPr>
              <a:t>речення</a:t>
            </a:r>
            <a:r>
              <a:rPr lang="ru-RU" sz="4000" b="1" i="1" dirty="0">
                <a:solidFill>
                  <a:srgbClr val="D60093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sz="3200" dirty="0">
              <a:solidFill>
                <a:srgbClr val="D60093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000" dirty="0">
                <a:latin typeface="Times New Roman"/>
                <a:ea typeface="Calibri"/>
                <a:cs typeface="Times New Roman"/>
              </a:rPr>
              <a:t> </a:t>
            </a:r>
            <a:endParaRPr lang="ru-RU" sz="32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9359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865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35696" y="0"/>
            <a:ext cx="53285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u="sng" dirty="0">
                <a:solidFill>
                  <a:srgbClr val="003399"/>
                </a:solidFill>
                <a:latin typeface="Times New Roman"/>
                <a:ea typeface="Calibri"/>
              </a:rPr>
              <a:t>Вправа на увагу.</a:t>
            </a:r>
            <a:endParaRPr lang="ru-RU" sz="4400" u="sng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46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238" y="-98412"/>
            <a:ext cx="9265534" cy="695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340768"/>
            <a:ext cx="9150493" cy="552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96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409</Words>
  <Application>Microsoft Office PowerPoint</Application>
  <PresentationFormat>Экран (4:3)</PresentationFormat>
  <Paragraphs>81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10</vt:i4>
      </vt:variant>
    </vt:vector>
  </HeadingPairs>
  <TitlesOfParts>
    <vt:vector size="26" baseType="lpstr">
      <vt:lpstr>Arial</vt:lpstr>
      <vt:lpstr>Arial Black</vt:lpstr>
      <vt:lpstr>Calibri</vt:lpstr>
      <vt:lpstr>Franklin Gothic Book</vt:lpstr>
      <vt:lpstr>Franklin Gothic Medium</vt:lpstr>
      <vt:lpstr>Georgia</vt:lpstr>
      <vt:lpstr>Monotype Corsiva</vt:lpstr>
      <vt:lpstr>Times New Roman</vt:lpstr>
      <vt:lpstr>Trebuchet MS</vt:lpstr>
      <vt:lpstr>Wingdings</vt:lpstr>
      <vt:lpstr>Wingdings 2</vt:lpstr>
      <vt:lpstr>Пиксел</vt:lpstr>
      <vt:lpstr>Трек</vt:lpstr>
      <vt:lpstr>2_Пиксел</vt:lpstr>
      <vt:lpstr>3_Пиксел</vt:lpstr>
      <vt:lpstr>Воздушный поток</vt:lpstr>
      <vt:lpstr>Презентация PowerPoint</vt:lpstr>
      <vt:lpstr>Презентация PowerPoint</vt:lpstr>
      <vt:lpstr>                 Апостроф ставимо: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 Windows</cp:lastModifiedBy>
  <cp:revision>27</cp:revision>
  <dcterms:created xsi:type="dcterms:W3CDTF">2016-02-26T19:32:51Z</dcterms:created>
  <dcterms:modified xsi:type="dcterms:W3CDTF">2022-01-30T13:22:12Z</dcterms:modified>
</cp:coreProperties>
</file>