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866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8089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164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5351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5236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507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9352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482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313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8378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6688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0958C-62C5-42A5-AC67-7CA4C07FFBFB}" type="datetimeFigureOut">
              <a:rPr lang="uk-UA" smtClean="0"/>
              <a:t>30.01.2022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FC986-72F5-4BCB-B046-C00734564A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224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130425"/>
            <a:ext cx="6120680" cy="2810743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Вид і час </a:t>
            </a:r>
            <a:r>
              <a:rPr lang="ru-RU" sz="48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дієприслівників</a:t>
            </a:r>
            <a:endParaRPr lang="uk-UA" sz="48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79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143000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Пригадайте!</a:t>
            </a:r>
            <a:endParaRPr lang="uk-UA" sz="36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1600200"/>
            <a:ext cx="6264696" cy="485313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дієприслівник?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 яких частин мови йому притаманні?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Яку синтаксичну роль виконує дієприслівник?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ознаки дієслова притаманні дієприслівнику?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утворює дієприслівник із залежними словами?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виділяється дієприслівниковий зворот на письмі?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1200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Розгляньте таблицю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uk-UA" sz="28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87181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21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570186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Розгляньте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таблицю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і </a:t>
            </a:r>
            <a:r>
              <a:rPr lang="ru-RU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розкажіть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про </a:t>
            </a:r>
            <a:r>
              <a:rPr lang="ru-RU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дієприслівники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доконаного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і </a:t>
            </a:r>
            <a:r>
              <a:rPr lang="ru-RU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недоконаного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виду.</a:t>
            </a:r>
            <a:endParaRPr lang="uk-UA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1165832"/>
              </p:ext>
            </p:extLst>
          </p:nvPr>
        </p:nvGraphicFramePr>
        <p:xfrm>
          <a:off x="179513" y="1700809"/>
          <a:ext cx="8784975" cy="4727103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2524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1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7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1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2683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dirty="0">
                          <a:effectLst/>
                        </a:rPr>
                        <a:t>Вид і час дієприслівників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dirty="0">
                          <a:effectLst/>
                        </a:rPr>
                        <a:t>Запитання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dirty="0">
                          <a:effectLst/>
                        </a:rPr>
                        <a:t>Як утворюються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dirty="0">
                          <a:effectLst/>
                        </a:rPr>
                        <a:t>Приклади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6781">
                <a:tc>
                  <a:txBody>
                    <a:bodyPr/>
                    <a:lstStyle/>
                    <a:p>
                      <a:pPr algn="ctr" fontAlgn="base"/>
                      <a:r>
                        <a:rPr lang="uk-UA" sz="2000" dirty="0">
                          <a:effectLst/>
                        </a:rPr>
                        <a:t>Недоконаний вид,</a:t>
                      </a:r>
                    </a:p>
                    <a:p>
                      <a:pPr algn="ctr" fontAlgn="base"/>
                      <a:r>
                        <a:rPr lang="uk-UA" sz="2000" dirty="0">
                          <a:effectLst/>
                        </a:rPr>
                        <a:t>теперішній час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dirty="0">
                          <a:effectLst/>
                        </a:rPr>
                        <a:t>Що роблячи?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000" dirty="0">
                          <a:effectLst/>
                        </a:rPr>
                        <a:t>Основа </a:t>
                      </a:r>
                      <a:r>
                        <a:rPr lang="ru-RU" sz="2000" dirty="0" err="1">
                          <a:effectLst/>
                        </a:rPr>
                        <a:t>дієслів</a:t>
                      </a:r>
                      <a:endParaRPr lang="ru-RU" sz="2000" dirty="0">
                        <a:effectLst/>
                      </a:endParaRPr>
                    </a:p>
                    <a:p>
                      <a:pPr algn="ctr" fontAlgn="base"/>
                      <a:r>
                        <a:rPr lang="ru-RU" sz="2000" dirty="0" err="1">
                          <a:effectLst/>
                        </a:rPr>
                        <a:t>теперішнього</a:t>
                      </a:r>
                      <a:r>
                        <a:rPr lang="ru-RU" sz="2000" dirty="0">
                          <a:effectLst/>
                        </a:rPr>
                        <a:t> часу</a:t>
                      </a:r>
                    </a:p>
                    <a:p>
                      <a:pPr algn="ctr" fontAlgn="base"/>
                      <a:r>
                        <a:rPr lang="ru-RU" sz="2000" dirty="0">
                          <a:effectLst/>
                        </a:rPr>
                        <a:t>(</a:t>
                      </a:r>
                      <a:r>
                        <a:rPr lang="ru-RU" sz="2000" dirty="0" err="1">
                          <a:effectLst/>
                        </a:rPr>
                        <a:t>недокон</a:t>
                      </a:r>
                      <a:r>
                        <a:rPr lang="ru-RU" sz="2000" dirty="0">
                          <a:effectLst/>
                        </a:rPr>
                        <a:t>. виду) +</a:t>
                      </a:r>
                    </a:p>
                    <a:p>
                      <a:pPr algn="ctr" fontAlgn="base"/>
                      <a:r>
                        <a:rPr lang="ru-RU" sz="2000" dirty="0">
                          <a:effectLst/>
                        </a:rPr>
                        <a:t>–учи (-</a:t>
                      </a:r>
                      <a:r>
                        <a:rPr lang="ru-RU" sz="2000" dirty="0" err="1">
                          <a:effectLst/>
                        </a:rPr>
                        <a:t>ючи</a:t>
                      </a:r>
                      <a:r>
                        <a:rPr lang="ru-RU" sz="2000" dirty="0">
                          <a:effectLst/>
                        </a:rPr>
                        <a:t>), –</a:t>
                      </a:r>
                      <a:r>
                        <a:rPr lang="ru-RU" sz="2000" dirty="0" err="1">
                          <a:effectLst/>
                        </a:rPr>
                        <a:t>ачи</a:t>
                      </a:r>
                      <a:endParaRPr lang="ru-RU" sz="2000" dirty="0">
                        <a:effectLst/>
                      </a:endParaRPr>
                    </a:p>
                    <a:p>
                      <a:pPr algn="ctr" fontAlgn="base"/>
                      <a:r>
                        <a:rPr lang="ru-RU" sz="2000" dirty="0">
                          <a:effectLst/>
                        </a:rPr>
                        <a:t>(-</a:t>
                      </a:r>
                      <a:r>
                        <a:rPr lang="ru-RU" sz="2000" dirty="0" err="1">
                          <a:effectLst/>
                        </a:rPr>
                        <a:t>ячи</a:t>
                      </a:r>
                      <a:r>
                        <a:rPr lang="ru-RU" sz="2000" dirty="0">
                          <a:effectLst/>
                        </a:rPr>
                        <a:t>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000">
                          <a:effectLst/>
                        </a:rPr>
                        <a:t>Тягнуть — тягнучи,</a:t>
                      </a:r>
                    </a:p>
                    <a:p>
                      <a:pPr algn="ctr" fontAlgn="base"/>
                      <a:r>
                        <a:rPr lang="ru-RU" sz="2000">
                          <a:effectLst/>
                        </a:rPr>
                        <a:t>грають — граючи,</a:t>
                      </a:r>
                    </a:p>
                    <a:p>
                      <a:pPr algn="ctr" fontAlgn="base"/>
                      <a:r>
                        <a:rPr lang="ru-RU" sz="2000">
                          <a:effectLst/>
                        </a:rPr>
                        <a:t>лежать — лежачи,</a:t>
                      </a:r>
                    </a:p>
                    <a:p>
                      <a:pPr algn="ctr" fontAlgn="base"/>
                      <a:r>
                        <a:rPr lang="ru-RU" sz="2000">
                          <a:effectLst/>
                        </a:rPr>
                        <a:t> возять — возячи,</a:t>
                      </a:r>
                    </a:p>
                    <a:p>
                      <a:pPr algn="ctr" fontAlgn="base"/>
                      <a:r>
                        <a:rPr lang="ru-RU" sz="2000">
                          <a:effectLst/>
                        </a:rPr>
                        <a:t> риють — риючи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48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000">
                          <a:effectLst/>
                        </a:rPr>
                        <a:t>Доконаний і</a:t>
                      </a:r>
                    </a:p>
                    <a:p>
                      <a:pPr algn="ctr" fontAlgn="base"/>
                      <a:r>
                        <a:rPr lang="ru-RU" sz="2000">
                          <a:effectLst/>
                        </a:rPr>
                        <a:t>недоконаний вид,</a:t>
                      </a:r>
                    </a:p>
                    <a:p>
                      <a:pPr algn="ctr" fontAlgn="base"/>
                      <a:r>
                        <a:rPr lang="ru-RU" sz="2000">
                          <a:effectLst/>
                        </a:rPr>
                        <a:t>минулий час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uk-UA" sz="2000">
                          <a:effectLst/>
                        </a:rPr>
                        <a:t>Що зробивши?</a:t>
                      </a:r>
                    </a:p>
                    <a:p>
                      <a:pPr algn="ctr" fontAlgn="base"/>
                      <a:r>
                        <a:rPr lang="uk-UA" sz="2000">
                          <a:effectLst/>
                        </a:rPr>
                        <a:t>Що роблячи?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000" dirty="0">
                          <a:effectLst/>
                        </a:rPr>
                        <a:t>Основа </a:t>
                      </a:r>
                      <a:r>
                        <a:rPr lang="ru-RU" sz="2000" dirty="0" err="1">
                          <a:effectLst/>
                        </a:rPr>
                        <a:t>інфінітива</a:t>
                      </a:r>
                      <a:endParaRPr lang="ru-RU" sz="2000" dirty="0">
                        <a:effectLst/>
                      </a:endParaRPr>
                    </a:p>
                    <a:p>
                      <a:pPr algn="ctr" fontAlgn="base"/>
                      <a:r>
                        <a:rPr lang="ru-RU" sz="2000" dirty="0">
                          <a:effectLst/>
                        </a:rPr>
                        <a:t>(</a:t>
                      </a:r>
                      <a:r>
                        <a:rPr lang="ru-RU" sz="2000" dirty="0" err="1">
                          <a:effectLst/>
                        </a:rPr>
                        <a:t>докон</a:t>
                      </a:r>
                      <a:r>
                        <a:rPr lang="ru-RU" sz="2000" dirty="0">
                          <a:effectLst/>
                        </a:rPr>
                        <a:t>. і </a:t>
                      </a:r>
                      <a:r>
                        <a:rPr lang="ru-RU" sz="2000" dirty="0" err="1">
                          <a:effectLst/>
                        </a:rPr>
                        <a:t>недокон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</a:p>
                    <a:p>
                      <a:pPr algn="ctr" fontAlgn="base"/>
                      <a:r>
                        <a:rPr lang="ru-RU" sz="2000" dirty="0">
                          <a:effectLst/>
                        </a:rPr>
                        <a:t>виду) + –ши, -вши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000" dirty="0" err="1">
                          <a:effectLst/>
                        </a:rPr>
                        <a:t>Грати</a:t>
                      </a:r>
                      <a:r>
                        <a:rPr lang="ru-RU" sz="2000" dirty="0">
                          <a:effectLst/>
                        </a:rPr>
                        <a:t> — </a:t>
                      </a:r>
                      <a:r>
                        <a:rPr lang="ru-RU" sz="2000" dirty="0" err="1">
                          <a:effectLst/>
                        </a:rPr>
                        <a:t>гравши</a:t>
                      </a:r>
                      <a:r>
                        <a:rPr lang="ru-RU" sz="2000" dirty="0">
                          <a:effectLst/>
                        </a:rPr>
                        <a:t>,</a:t>
                      </a:r>
                    </a:p>
                    <a:p>
                      <a:pPr algn="ctr" fontAlgn="base"/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err="1">
                          <a:effectLst/>
                        </a:rPr>
                        <a:t>лежати</a:t>
                      </a:r>
                      <a:r>
                        <a:rPr lang="ru-RU" sz="2000" dirty="0">
                          <a:effectLst/>
                        </a:rPr>
                        <a:t> —лежавши,</a:t>
                      </a:r>
                    </a:p>
                    <a:p>
                      <a:pPr algn="ctr" fontAlgn="base"/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err="1">
                          <a:effectLst/>
                        </a:rPr>
                        <a:t>рити</a:t>
                      </a:r>
                      <a:r>
                        <a:rPr lang="ru-RU" sz="2000" dirty="0">
                          <a:effectLst/>
                        </a:rPr>
                        <a:t> — </a:t>
                      </a:r>
                      <a:r>
                        <a:rPr lang="ru-RU" sz="2000" dirty="0" err="1">
                          <a:effectLst/>
                        </a:rPr>
                        <a:t>ривши</a:t>
                      </a:r>
                      <a:r>
                        <a:rPr lang="ru-RU" sz="2000" dirty="0">
                          <a:effectLst/>
                        </a:rPr>
                        <a:t>,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14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6707088" cy="2088232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Вправа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1.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Утворіть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від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дієслів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дієприкметники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Визначте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їх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вид.</a:t>
            </a:r>
            <a:endParaRPr lang="uk-UA" sz="28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2332037"/>
            <a:ext cx="7200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фарбувати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сяяти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запам’ятовувати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7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0"/>
            <a:ext cx="6984776" cy="2088232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Вправа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2.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Утворити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від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поданих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дієслів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дієприслівники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недоконаного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і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доконаного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виду та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визначити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час.</a:t>
            </a:r>
            <a:endParaRPr lang="uk-UA" sz="24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5741" y="2204864"/>
            <a:ext cx="7200800" cy="4525963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Знати –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творити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змішати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ламати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хвилювати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гойдати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розшукувати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71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0"/>
            <a:ext cx="7596336" cy="2088232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Вправа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3. </a:t>
            </a:r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Розподільний диктант</a:t>
            </a:r>
            <a: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uk-UA" sz="24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24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Записати дієприслівники у дві колонки: в першу – дієприслівники недоконаного виду, в другу – доконаного виду.</a:t>
            </a:r>
            <a:endParaRPr lang="uk-UA" sz="24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3155" y="2365420"/>
            <a:ext cx="7330845" cy="4525963"/>
          </a:xfrm>
        </p:spPr>
        <p:txBody>
          <a:bodyPr numCol="1">
            <a:normAutofit/>
          </a:bodyPr>
          <a:lstStyle/>
          <a:p>
            <a:pPr marL="0" indent="0" algn="ctr" fontAlgn="base">
              <a:buNone/>
            </a:pPr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Несучи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прилігши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літаючи,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бачачи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встигнувши, допомігши, теревенячи,  вживаючи,  зиркнувши, вразивши, очікуючи,  почувши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32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2" y="24178"/>
            <a:ext cx="8435280" cy="706090"/>
          </a:xfrm>
        </p:spPr>
        <p:txBody>
          <a:bodyPr>
            <a:noAutofit/>
          </a:bodyPr>
          <a:lstStyle/>
          <a:p>
            <a:r>
              <a:rPr lang="uk-UA" sz="40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Домашнє завдання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uk-UA" sz="40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12" y="925846"/>
            <a:ext cx="9134088" cy="52003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dirty="0"/>
              <a:t> </a:t>
            </a:r>
            <a:r>
              <a:rPr lang="uk-UA" sz="2800" b="1" i="1" dirty="0" err="1"/>
              <a:t>Випишіть</a:t>
            </a:r>
            <a:r>
              <a:rPr lang="uk-UA" sz="2800" b="1" i="1" dirty="0"/>
              <a:t> дієприслівники, визначте їх час і </a:t>
            </a:r>
            <a:r>
              <a:rPr lang="uk-UA" sz="2800" b="1" i="1" dirty="0" smtClean="0"/>
              <a:t>вид</a:t>
            </a:r>
            <a:endParaRPr lang="uk-UA" sz="2800" b="1" i="1" dirty="0"/>
          </a:p>
          <a:p>
            <a:pPr marL="0" indent="0">
              <a:buNone/>
            </a:pPr>
            <a:r>
              <a:rPr lang="uk-UA" sz="2800" dirty="0"/>
              <a:t>1. Бували місяці, коли я ані одної днини не пропускала, не вийшовши на якийсь шпиль гори, не відкривши якогось нового чарівного закутка між скелями, не сполохавши якогось хижака з-поміж густих смерек і не покупавши босих ніг </a:t>
            </a:r>
            <a:r>
              <a:rPr lang="uk-UA" sz="2800"/>
              <a:t>в </a:t>
            </a:r>
            <a:r>
              <a:rPr lang="uk-UA" sz="2800" smtClean="0"/>
              <a:t>розпіненому </a:t>
            </a:r>
            <a:r>
              <a:rPr lang="uk-UA" sz="2800" dirty="0"/>
              <a:t>потоці (О. Кобилянська). 2. Ніч, тиха, тепла, стояла над землею, поблискуючи зорями, мліючи у своїй розкоші (Панас Мирний). 3. Дивлячись на людей, усміхався мій батько, великий добрий чоловік (О. Довженко). 4. Рим переміг Грецію </a:t>
            </a:r>
            <a:r>
              <a:rPr lang="uk-UA" sz="2800" dirty="0" err="1"/>
              <a:t>мілітарно</a:t>
            </a:r>
            <a:r>
              <a:rPr lang="uk-UA" sz="2800" dirty="0"/>
              <a:t>, але вона його підкорила культурою, продовживши себе в античному інваріанті і подарувавши йому історичне безсмертя (Л. </a:t>
            </a:r>
            <a:r>
              <a:rPr lang="uk-UA" sz="2800" dirty="0" smtClean="0"/>
              <a:t>Костенко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https://pbs.twimg.com/media/DemDdHnX4AIT-FQ.png:lar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96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222</Words>
  <Application>Microsoft Office PowerPoint</Application>
  <PresentationFormat>Экран (4:3)</PresentationFormat>
  <Paragraphs>56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Times New Roman</vt:lpstr>
      <vt:lpstr>Тема Office</vt:lpstr>
      <vt:lpstr>Вид і час дієприслівників</vt:lpstr>
      <vt:lpstr>Пригадайте!</vt:lpstr>
      <vt:lpstr>Розгляньте таблицю:</vt:lpstr>
      <vt:lpstr>Розгляньте таблицю і розкажіть про дієприслівники доконаного і недоконаного виду.</vt:lpstr>
      <vt:lpstr>Вправа 1. Утворіть від дієслів дієприкметники. Визначте їх вид.</vt:lpstr>
      <vt:lpstr>Вправа 2. Утворити від поданих дієслів дієприслівники недоконаного і доконаного виду та визначити час.</vt:lpstr>
      <vt:lpstr>Вправа 3. Розподільний диктант Записати дієприслівники у дві колонки: в першу – дієприслівники недоконаного виду, в другу – доконаного виду.</vt:lpstr>
      <vt:lpstr>Домашнє завдання: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Настёна</dc:creator>
  <cp:lastModifiedBy>Пользователь Windows</cp:lastModifiedBy>
  <cp:revision>6</cp:revision>
  <dcterms:created xsi:type="dcterms:W3CDTF">2021-01-17T12:58:12Z</dcterms:created>
  <dcterms:modified xsi:type="dcterms:W3CDTF">2022-01-30T12:56:44Z</dcterms:modified>
</cp:coreProperties>
</file>