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64" r:id="rId4"/>
    <p:sldId id="265" r:id="rId5"/>
    <p:sldId id="266" r:id="rId6"/>
    <p:sldId id="258" r:id="rId7"/>
    <p:sldId id="259" r:id="rId8"/>
    <p:sldId id="260" r:id="rId9"/>
    <p:sldId id="261" r:id="rId10"/>
    <p:sldId id="262" r:id="rId11"/>
    <p:sldId id="263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7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38979F-6D58-48B3-AFDC-2FD79DA84780}" type="datetimeFigureOut">
              <a:rPr lang="ru-RU" smtClean="0"/>
              <a:t>22.01.2022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EEBE9D-4F09-4A43-8263-5B99A3DE87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037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EBE9D-4F09-4A43-8263-5B99A3DE8789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5672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2758F-79B5-452C-BFB0-A6E330DB10F9}" type="datetimeFigureOut">
              <a:rPr lang="ru-RU" smtClean="0"/>
              <a:t>22.01.2022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902B-23AF-4B67-83AF-97DF089618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009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2758F-79B5-452C-BFB0-A6E330DB10F9}" type="datetimeFigureOut">
              <a:rPr lang="ru-RU" smtClean="0"/>
              <a:t>22.01.2022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902B-23AF-4B67-83AF-97DF089618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7552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2758F-79B5-452C-BFB0-A6E330DB10F9}" type="datetimeFigureOut">
              <a:rPr lang="ru-RU" smtClean="0"/>
              <a:t>22.01.2022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902B-23AF-4B67-83AF-97DF089618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7966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2758F-79B5-452C-BFB0-A6E330DB10F9}" type="datetimeFigureOut">
              <a:rPr lang="ru-RU" smtClean="0"/>
              <a:t>22.01.2022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902B-23AF-4B67-83AF-97DF089618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5811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2758F-79B5-452C-BFB0-A6E330DB10F9}" type="datetimeFigureOut">
              <a:rPr lang="ru-RU" smtClean="0"/>
              <a:t>22.01.2022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902B-23AF-4B67-83AF-97DF089618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323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2758F-79B5-452C-BFB0-A6E330DB10F9}" type="datetimeFigureOut">
              <a:rPr lang="ru-RU" smtClean="0"/>
              <a:t>22.01.2022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902B-23AF-4B67-83AF-97DF089618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1133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2758F-79B5-452C-BFB0-A6E330DB10F9}" type="datetimeFigureOut">
              <a:rPr lang="ru-RU" smtClean="0"/>
              <a:t>22.01.2022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902B-23AF-4B67-83AF-97DF089618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7557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2758F-79B5-452C-BFB0-A6E330DB10F9}" type="datetimeFigureOut">
              <a:rPr lang="ru-RU" smtClean="0"/>
              <a:t>22.01.2022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902B-23AF-4B67-83AF-97DF089618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2963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2758F-79B5-452C-BFB0-A6E330DB10F9}" type="datetimeFigureOut">
              <a:rPr lang="ru-RU" smtClean="0"/>
              <a:t>22.01.2022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902B-23AF-4B67-83AF-97DF089618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2606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2758F-79B5-452C-BFB0-A6E330DB10F9}" type="datetimeFigureOut">
              <a:rPr lang="ru-RU" smtClean="0"/>
              <a:t>22.01.2022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902B-23AF-4B67-83AF-97DF089618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2938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2758F-79B5-452C-BFB0-A6E330DB10F9}" type="datetimeFigureOut">
              <a:rPr lang="ru-RU" smtClean="0"/>
              <a:t>22.01.2022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902B-23AF-4B67-83AF-97DF089618B8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100394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2758F-79B5-452C-BFB0-A6E330DB10F9}" type="datetimeFigureOut">
              <a:rPr lang="ru-RU" smtClean="0"/>
              <a:t>22.01.2022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902B-23AF-4B67-83AF-97DF089618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44413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2758F-79B5-452C-BFB0-A6E330DB10F9}" type="datetimeFigureOut">
              <a:rPr lang="ru-RU" smtClean="0"/>
              <a:t>22.01.2022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902B-23AF-4B67-83AF-97DF089618B8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877722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2758F-79B5-452C-BFB0-A6E330DB10F9}" type="datetimeFigureOut">
              <a:rPr lang="ru-RU" smtClean="0"/>
              <a:t>22.01.2022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902B-23AF-4B67-83AF-97DF089618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51033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2758F-79B5-452C-BFB0-A6E330DB10F9}" type="datetimeFigureOut">
              <a:rPr lang="ru-RU" smtClean="0"/>
              <a:t>22.01.2022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902B-23AF-4B67-83AF-97DF089618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07618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2758F-79B5-452C-BFB0-A6E330DB10F9}" type="datetimeFigureOut">
              <a:rPr lang="ru-RU" smtClean="0"/>
              <a:t>22.01.2022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902B-23AF-4B67-83AF-97DF089618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380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C2758F-79B5-452C-BFB0-A6E330DB10F9}" type="datetimeFigureOut">
              <a:rPr lang="ru-RU" smtClean="0"/>
              <a:t>22.01.2022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9C0902B-23AF-4B67-83AF-97DF089618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1370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uk-UA" sz="4000" dirty="0" smtClean="0"/>
              <a:t/>
            </a:r>
            <a:br>
              <a:rPr lang="uk-UA" sz="4000" dirty="0" smtClean="0"/>
            </a:br>
            <a:r>
              <a:rPr lang="uk-UA" sz="4000" dirty="0" smtClean="0"/>
              <a:t>Кома і крапка з комою між частинами безсполучникового складного речення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736221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БЕСІДА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dirty="0"/>
              <a:t>Яке речення називають безсполучниковим?</a:t>
            </a:r>
            <a:endParaRPr lang="ru-RU" dirty="0"/>
          </a:p>
          <a:p>
            <a:pPr lvl="0"/>
            <a:r>
              <a:rPr lang="uk-UA" dirty="0"/>
              <a:t>За допомогою чого поєднуються частини складного безсполучникового речення?</a:t>
            </a:r>
            <a:endParaRPr lang="ru-RU" dirty="0"/>
          </a:p>
          <a:p>
            <a:pPr lvl="0"/>
            <a:r>
              <a:rPr lang="uk-UA" dirty="0"/>
              <a:t>Які смислові </a:t>
            </a:r>
            <a:r>
              <a:rPr lang="uk-UA" dirty="0" err="1"/>
              <a:t>звязки</a:t>
            </a:r>
            <a:r>
              <a:rPr lang="uk-UA" dirty="0"/>
              <a:t> характерні для безсполучникового речення?</a:t>
            </a:r>
            <a:endParaRPr lang="ru-RU" dirty="0"/>
          </a:p>
          <a:p>
            <a:pPr lvl="0"/>
            <a:r>
              <a:rPr lang="uk-UA" dirty="0"/>
              <a:t>Які розділові знаки ставляться в безсполучниковому складному реченні?</a:t>
            </a:r>
            <a:endParaRPr lang="ru-RU" dirty="0"/>
          </a:p>
          <a:p>
            <a:pPr lvl="0"/>
            <a:r>
              <a:rPr lang="uk-UA" dirty="0"/>
              <a:t>Яка інтонація буває в безсполучниковому складному реченні?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6093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ПРИГАДАЙМО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9005" y="2187901"/>
            <a:ext cx="7448802" cy="350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222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34177"/>
            <a:ext cx="12527280" cy="5807186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solidFill>
                  <a:schemeClr val="tx1"/>
                </a:solidFill>
              </a:rPr>
              <a:t>ВИДИ БСР:</a:t>
            </a:r>
            <a:endParaRPr lang="ru-RU" sz="1600" b="1" dirty="0">
              <a:solidFill>
                <a:schemeClr val="tx1"/>
              </a:solidFill>
            </a:endParaRPr>
          </a:p>
          <a:p>
            <a:r>
              <a:rPr lang="ru-RU" sz="1600" dirty="0">
                <a:solidFill>
                  <a:schemeClr val="tx1"/>
                </a:solidFill>
              </a:rPr>
              <a:t>1) </a:t>
            </a:r>
            <a:r>
              <a:rPr lang="ru-RU" sz="1600" b="1" dirty="0" err="1">
                <a:solidFill>
                  <a:schemeClr val="tx1"/>
                </a:solidFill>
              </a:rPr>
              <a:t>речення</a:t>
            </a:r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b="1" dirty="0" err="1">
                <a:solidFill>
                  <a:schemeClr val="tx1"/>
                </a:solidFill>
              </a:rPr>
              <a:t>із</a:t>
            </a:r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b="1" dirty="0" err="1">
                <a:solidFill>
                  <a:schemeClr val="tx1"/>
                </a:solidFill>
              </a:rPr>
              <a:t>з’ясувальним</a:t>
            </a:r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b="1" dirty="0" err="1">
                <a:solidFill>
                  <a:schemeClr val="tx1"/>
                </a:solidFill>
              </a:rPr>
              <a:t>значенням</a:t>
            </a:r>
            <a:r>
              <a:rPr lang="ru-RU" sz="1600" dirty="0">
                <a:solidFill>
                  <a:schemeClr val="tx1"/>
                </a:solidFill>
              </a:rPr>
              <a:t>: друга </a:t>
            </a:r>
            <a:r>
              <a:rPr lang="ru-RU" sz="1600" dirty="0" err="1">
                <a:solidFill>
                  <a:schemeClr val="tx1"/>
                </a:solidFill>
              </a:rPr>
              <a:t>частина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пояснює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зміст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першої</a:t>
            </a:r>
            <a:r>
              <a:rPr lang="ru-RU" sz="1600" dirty="0">
                <a:solidFill>
                  <a:schemeClr val="tx1"/>
                </a:solidFill>
              </a:rPr>
              <a:t>. </a:t>
            </a:r>
            <a:r>
              <a:rPr lang="ru-RU" sz="1600" dirty="0" err="1">
                <a:solidFill>
                  <a:schemeClr val="tx1"/>
                </a:solidFill>
              </a:rPr>
              <a:t>Ці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речення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співвідносні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зі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складнопідрядними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з’ясувальними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реченнями</a:t>
            </a:r>
            <a:r>
              <a:rPr lang="ru-RU" sz="1600" dirty="0">
                <a:solidFill>
                  <a:schemeClr val="tx1"/>
                </a:solidFill>
              </a:rPr>
              <a:t>:</a:t>
            </a:r>
          </a:p>
          <a:p>
            <a:r>
              <a:rPr lang="ru-RU" sz="1600" i="1" dirty="0" err="1">
                <a:solidFill>
                  <a:schemeClr val="tx1"/>
                </a:solidFill>
              </a:rPr>
              <a:t>Згадую</a:t>
            </a:r>
            <a:r>
              <a:rPr lang="ru-RU" sz="1600" i="1" dirty="0">
                <a:solidFill>
                  <a:schemeClr val="tx1"/>
                </a:solidFill>
              </a:rPr>
              <a:t>: </a:t>
            </a:r>
            <a:r>
              <a:rPr lang="ru-RU" sz="1600" i="1" dirty="0" err="1">
                <a:solidFill>
                  <a:schemeClr val="tx1"/>
                </a:solidFill>
              </a:rPr>
              <a:t>дітьми</a:t>
            </a:r>
            <a:r>
              <a:rPr lang="ru-RU" sz="1600" i="1" dirty="0">
                <a:solidFill>
                  <a:schemeClr val="tx1"/>
                </a:solidFill>
              </a:rPr>
              <a:t> </a:t>
            </a:r>
            <a:r>
              <a:rPr lang="ru-RU" sz="1600" i="1" dirty="0" err="1">
                <a:solidFill>
                  <a:schemeClr val="tx1"/>
                </a:solidFill>
              </a:rPr>
              <a:t>із</a:t>
            </a:r>
            <a:r>
              <a:rPr lang="ru-RU" sz="1600" i="1" dirty="0">
                <a:solidFill>
                  <a:schemeClr val="tx1"/>
                </a:solidFill>
              </a:rPr>
              <a:t> </a:t>
            </a:r>
            <a:r>
              <a:rPr lang="ru-RU" sz="1600" i="1" dirty="0" err="1">
                <a:solidFill>
                  <a:schemeClr val="tx1"/>
                </a:solidFill>
              </a:rPr>
              <a:t>листя</a:t>
            </a:r>
            <a:r>
              <a:rPr lang="ru-RU" sz="1600" i="1" dirty="0">
                <a:solidFill>
                  <a:schemeClr val="tx1"/>
                </a:solidFill>
              </a:rPr>
              <a:t> </a:t>
            </a:r>
            <a:r>
              <a:rPr lang="ru-RU" sz="1600" i="1" dirty="0" err="1">
                <a:solidFill>
                  <a:schemeClr val="tx1"/>
                </a:solidFill>
              </a:rPr>
              <a:t>кленів</a:t>
            </a:r>
            <a:r>
              <a:rPr lang="ru-RU" sz="1600" i="1" dirty="0">
                <a:solidFill>
                  <a:schemeClr val="tx1"/>
                </a:solidFill>
              </a:rPr>
              <a:t> ми до свят </a:t>
            </a:r>
            <a:r>
              <a:rPr lang="ru-RU" sz="1600" i="1" dirty="0" err="1">
                <a:solidFill>
                  <a:schemeClr val="tx1"/>
                </a:solidFill>
              </a:rPr>
              <a:t>сплітаємо</a:t>
            </a:r>
            <a:r>
              <a:rPr lang="ru-RU" sz="1600" i="1" dirty="0">
                <a:solidFill>
                  <a:schemeClr val="tx1"/>
                </a:solidFill>
              </a:rPr>
              <a:t> </a:t>
            </a:r>
            <a:r>
              <a:rPr lang="ru-RU" sz="1600" i="1" dirty="0" err="1">
                <a:solidFill>
                  <a:schemeClr val="tx1"/>
                </a:solidFill>
              </a:rPr>
              <a:t>вінки</a:t>
            </a:r>
            <a:r>
              <a:rPr lang="ru-RU" sz="1600" dirty="0">
                <a:solidFill>
                  <a:schemeClr val="tx1"/>
                </a:solidFill>
              </a:rPr>
              <a:t> (В. </a:t>
            </a:r>
            <a:r>
              <a:rPr lang="ru-RU" sz="1600" dirty="0" err="1">
                <a:solidFill>
                  <a:schemeClr val="tx1"/>
                </a:solidFill>
              </a:rPr>
              <a:t>Колодій</a:t>
            </a:r>
            <a:r>
              <a:rPr lang="ru-RU" sz="1600" dirty="0">
                <a:solidFill>
                  <a:schemeClr val="tx1"/>
                </a:solidFill>
              </a:rPr>
              <a:t>);</a:t>
            </a:r>
          </a:p>
          <a:p>
            <a:r>
              <a:rPr lang="ru-RU" sz="1600" dirty="0" err="1">
                <a:solidFill>
                  <a:schemeClr val="tx1"/>
                </a:solidFill>
              </a:rPr>
              <a:t>Кажуть</a:t>
            </a:r>
            <a:r>
              <a:rPr lang="ru-RU" sz="1600" dirty="0">
                <a:solidFill>
                  <a:schemeClr val="tx1"/>
                </a:solidFill>
              </a:rPr>
              <a:t>: </a:t>
            </a:r>
            <a:r>
              <a:rPr lang="ru-RU" sz="1600" dirty="0" err="1">
                <a:solidFill>
                  <a:schemeClr val="tx1"/>
                </a:solidFill>
              </a:rPr>
              <a:t>вогонь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печі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дає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дзвінкість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err="1">
                <a:solidFill>
                  <a:schemeClr val="tx1"/>
                </a:solidFill>
              </a:rPr>
              <a:t>вогонь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душі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дає</a:t>
            </a:r>
            <a:r>
              <a:rPr lang="ru-RU" sz="1600" dirty="0">
                <a:solidFill>
                  <a:schemeClr val="tx1"/>
                </a:solidFill>
              </a:rPr>
              <a:t> красу (О. Гончар);</a:t>
            </a:r>
          </a:p>
          <a:p>
            <a:r>
              <a:rPr lang="ru-RU" sz="1600" dirty="0">
                <a:solidFill>
                  <a:schemeClr val="tx1"/>
                </a:solidFill>
              </a:rPr>
              <a:t>2) </a:t>
            </a:r>
            <a:r>
              <a:rPr lang="ru-RU" sz="1600" b="1" dirty="0" err="1">
                <a:solidFill>
                  <a:schemeClr val="tx1"/>
                </a:solidFill>
              </a:rPr>
              <a:t>речення</a:t>
            </a:r>
            <a:r>
              <a:rPr lang="ru-RU" sz="1600" b="1" dirty="0">
                <a:solidFill>
                  <a:schemeClr val="tx1"/>
                </a:solidFill>
              </a:rPr>
              <a:t> з </a:t>
            </a:r>
            <a:r>
              <a:rPr lang="ru-RU" sz="1600" b="1" dirty="0" err="1">
                <a:solidFill>
                  <a:schemeClr val="tx1"/>
                </a:solidFill>
              </a:rPr>
              <a:t>часовим</a:t>
            </a:r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b="1" dirty="0" err="1">
                <a:solidFill>
                  <a:schemeClr val="tx1"/>
                </a:solidFill>
              </a:rPr>
              <a:t>значенням</a:t>
            </a:r>
            <a:r>
              <a:rPr lang="ru-RU" sz="1600" dirty="0">
                <a:solidFill>
                  <a:schemeClr val="tx1"/>
                </a:solidFill>
              </a:rPr>
              <a:t>: час </a:t>
            </a:r>
            <a:r>
              <a:rPr lang="ru-RU" sz="1600" dirty="0" err="1">
                <a:solidFill>
                  <a:schemeClr val="tx1"/>
                </a:solidFill>
              </a:rPr>
              <a:t>дії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другої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предикативної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частини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зумовлюється</a:t>
            </a:r>
            <a:r>
              <a:rPr lang="ru-RU" sz="1600" dirty="0">
                <a:solidFill>
                  <a:schemeClr val="tx1"/>
                </a:solidFill>
              </a:rPr>
              <a:t> часом </a:t>
            </a:r>
            <a:r>
              <a:rPr lang="ru-RU" sz="1600" dirty="0" err="1">
                <a:solidFill>
                  <a:schemeClr val="tx1"/>
                </a:solidFill>
              </a:rPr>
              <a:t>дії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першої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частини</a:t>
            </a:r>
            <a:r>
              <a:rPr lang="ru-RU" sz="1600" dirty="0">
                <a:solidFill>
                  <a:schemeClr val="tx1"/>
                </a:solidFill>
              </a:rPr>
              <a:t>. </a:t>
            </a:r>
            <a:r>
              <a:rPr lang="ru-RU" sz="1600" dirty="0" err="1">
                <a:solidFill>
                  <a:schemeClr val="tx1"/>
                </a:solidFill>
              </a:rPr>
              <a:t>Ці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речення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співвідносні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зі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складнопідрядними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часовими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реченнями</a:t>
            </a:r>
            <a:r>
              <a:rPr lang="ru-RU" sz="1600" dirty="0">
                <a:solidFill>
                  <a:schemeClr val="tx1"/>
                </a:solidFill>
              </a:rPr>
              <a:t>:</a:t>
            </a:r>
          </a:p>
          <a:p>
            <a:r>
              <a:rPr lang="ru-RU" sz="1600" i="1" dirty="0" err="1">
                <a:solidFill>
                  <a:schemeClr val="tx1"/>
                </a:solidFill>
              </a:rPr>
              <a:t>Лягло</a:t>
            </a:r>
            <a:r>
              <a:rPr lang="ru-RU" sz="1600" i="1" dirty="0">
                <a:solidFill>
                  <a:schemeClr val="tx1"/>
                </a:solidFill>
              </a:rPr>
              <a:t> </a:t>
            </a:r>
            <a:r>
              <a:rPr lang="ru-RU" sz="1600" i="1" dirty="0" err="1">
                <a:solidFill>
                  <a:schemeClr val="tx1"/>
                </a:solidFill>
              </a:rPr>
              <a:t>сонце</a:t>
            </a:r>
            <a:r>
              <a:rPr lang="ru-RU" sz="1600" i="1" dirty="0">
                <a:solidFill>
                  <a:schemeClr val="tx1"/>
                </a:solidFill>
              </a:rPr>
              <a:t> за горою, </a:t>
            </a:r>
            <a:r>
              <a:rPr lang="ru-RU" sz="1600" i="1" dirty="0" err="1">
                <a:solidFill>
                  <a:schemeClr val="tx1"/>
                </a:solidFill>
              </a:rPr>
              <a:t>зірки</a:t>
            </a:r>
            <a:r>
              <a:rPr lang="ru-RU" sz="1600" i="1" dirty="0">
                <a:solidFill>
                  <a:schemeClr val="tx1"/>
                </a:solidFill>
              </a:rPr>
              <a:t> </a:t>
            </a:r>
            <a:r>
              <a:rPr lang="ru-RU" sz="1600" i="1" dirty="0" err="1">
                <a:solidFill>
                  <a:schemeClr val="tx1"/>
                </a:solidFill>
              </a:rPr>
              <a:t>засіяли</a:t>
            </a:r>
            <a:r>
              <a:rPr lang="ru-RU" sz="1600" dirty="0">
                <a:solidFill>
                  <a:schemeClr val="tx1"/>
                </a:solidFill>
              </a:rPr>
              <a:t> (Т. Шевченко);</a:t>
            </a:r>
          </a:p>
          <a:p>
            <a:r>
              <a:rPr lang="ru-RU" sz="1600" i="1" dirty="0" err="1">
                <a:solidFill>
                  <a:schemeClr val="tx1"/>
                </a:solidFill>
              </a:rPr>
              <a:t>Брязне</a:t>
            </a:r>
            <a:r>
              <a:rPr lang="ru-RU" sz="1600" i="1" dirty="0">
                <a:solidFill>
                  <a:schemeClr val="tx1"/>
                </a:solidFill>
              </a:rPr>
              <a:t> клинок об </a:t>
            </a:r>
            <a:r>
              <a:rPr lang="ru-RU" sz="1600" i="1" dirty="0" err="1">
                <a:solidFill>
                  <a:schemeClr val="tx1"/>
                </a:solidFill>
              </a:rPr>
              <a:t>залізо</a:t>
            </a:r>
            <a:r>
              <a:rPr lang="ru-RU" sz="1600" i="1" dirty="0">
                <a:solidFill>
                  <a:schemeClr val="tx1"/>
                </a:solidFill>
              </a:rPr>
              <a:t> </a:t>
            </a:r>
            <a:r>
              <a:rPr lang="ru-RU" sz="1600" i="1" dirty="0" err="1">
                <a:solidFill>
                  <a:schemeClr val="tx1"/>
                </a:solidFill>
              </a:rPr>
              <a:t>кайданів</a:t>
            </a:r>
            <a:r>
              <a:rPr lang="ru-RU" sz="1600" i="1" dirty="0">
                <a:solidFill>
                  <a:schemeClr val="tx1"/>
                </a:solidFill>
              </a:rPr>
              <a:t>, </a:t>
            </a:r>
            <a:r>
              <a:rPr lang="ru-RU" sz="1600" i="1" dirty="0" err="1">
                <a:solidFill>
                  <a:schemeClr val="tx1"/>
                </a:solidFill>
              </a:rPr>
              <a:t>піде</a:t>
            </a:r>
            <a:r>
              <a:rPr lang="ru-RU" sz="1600" i="1" dirty="0">
                <a:solidFill>
                  <a:schemeClr val="tx1"/>
                </a:solidFill>
              </a:rPr>
              <a:t> луна по </a:t>
            </a:r>
            <a:r>
              <a:rPr lang="ru-RU" sz="1600" i="1" dirty="0" err="1">
                <a:solidFill>
                  <a:schemeClr val="tx1"/>
                </a:solidFill>
              </a:rPr>
              <a:t>твердинях</a:t>
            </a:r>
            <a:r>
              <a:rPr lang="ru-RU" sz="1600" i="1" dirty="0">
                <a:solidFill>
                  <a:schemeClr val="tx1"/>
                </a:solidFill>
              </a:rPr>
              <a:t> </a:t>
            </a:r>
            <a:r>
              <a:rPr lang="ru-RU" sz="1600" i="1" dirty="0" err="1">
                <a:solidFill>
                  <a:schemeClr val="tx1"/>
                </a:solidFill>
              </a:rPr>
              <a:t>тиранів</a:t>
            </a:r>
            <a:r>
              <a:rPr lang="ru-RU" sz="1600" dirty="0">
                <a:solidFill>
                  <a:schemeClr val="tx1"/>
                </a:solidFill>
              </a:rPr>
              <a:t> (Леся </a:t>
            </a:r>
            <a:r>
              <a:rPr lang="ru-RU" sz="1600" dirty="0" err="1">
                <a:solidFill>
                  <a:schemeClr val="tx1"/>
                </a:solidFill>
              </a:rPr>
              <a:t>Українка</a:t>
            </a:r>
            <a:r>
              <a:rPr lang="ru-RU" sz="1600" dirty="0">
                <a:solidFill>
                  <a:schemeClr val="tx1"/>
                </a:solidFill>
              </a:rPr>
              <a:t>);</a:t>
            </a:r>
          </a:p>
          <a:p>
            <a:r>
              <a:rPr lang="ru-RU" sz="1600" i="1" dirty="0" err="1">
                <a:solidFill>
                  <a:schemeClr val="tx1"/>
                </a:solidFill>
              </a:rPr>
              <a:t>Прийде</a:t>
            </a:r>
            <a:r>
              <a:rPr lang="ru-RU" sz="1600" i="1" dirty="0">
                <a:solidFill>
                  <a:schemeClr val="tx1"/>
                </a:solidFill>
              </a:rPr>
              <a:t> час — </a:t>
            </a:r>
            <a:r>
              <a:rPr lang="ru-RU" sz="1600" i="1" dirty="0" err="1">
                <a:solidFill>
                  <a:schemeClr val="tx1"/>
                </a:solidFill>
              </a:rPr>
              <a:t>всі</a:t>
            </a:r>
            <a:r>
              <a:rPr lang="ru-RU" sz="1600" i="1" dirty="0">
                <a:solidFill>
                  <a:schemeClr val="tx1"/>
                </a:solidFill>
              </a:rPr>
              <a:t> дороги на </a:t>
            </a:r>
            <a:r>
              <a:rPr lang="ru-RU" sz="1600" i="1" dirty="0" err="1">
                <a:solidFill>
                  <a:schemeClr val="tx1"/>
                </a:solidFill>
              </a:rPr>
              <a:t>світі</a:t>
            </a:r>
            <a:r>
              <a:rPr lang="ru-RU" sz="1600" i="1" dirty="0">
                <a:solidFill>
                  <a:schemeClr val="tx1"/>
                </a:solidFill>
              </a:rPr>
              <a:t> повернуть у край наш </a:t>
            </a:r>
            <a:r>
              <a:rPr lang="ru-RU" sz="1600" i="1" dirty="0" err="1">
                <a:solidFill>
                  <a:schemeClr val="tx1"/>
                </a:solidFill>
              </a:rPr>
              <a:t>крилатий</a:t>
            </a:r>
            <a:r>
              <a:rPr lang="ru-RU" sz="1600" i="1" dirty="0">
                <a:solidFill>
                  <a:schemeClr val="tx1"/>
                </a:solidFill>
              </a:rPr>
              <a:t> на печаль ворогам, на </a:t>
            </a:r>
            <a:r>
              <a:rPr lang="ru-RU" sz="1600" i="1" dirty="0" err="1">
                <a:solidFill>
                  <a:schemeClr val="tx1"/>
                </a:solidFill>
              </a:rPr>
              <a:t>утіху</a:t>
            </a:r>
            <a:r>
              <a:rPr lang="ru-RU" sz="1600" i="1" dirty="0">
                <a:solidFill>
                  <a:schemeClr val="tx1"/>
                </a:solidFill>
              </a:rPr>
              <a:t> </a:t>
            </a:r>
            <a:r>
              <a:rPr lang="ru-RU" sz="1600" i="1" dirty="0" err="1">
                <a:solidFill>
                  <a:schemeClr val="tx1"/>
                </a:solidFill>
              </a:rPr>
              <a:t>тобі</a:t>
            </a:r>
            <a:r>
              <a:rPr lang="ru-RU" sz="1600" dirty="0">
                <a:solidFill>
                  <a:schemeClr val="tx1"/>
                </a:solidFill>
              </a:rPr>
              <a:t> (М. Стельмах);</a:t>
            </a:r>
          </a:p>
          <a:p>
            <a:r>
              <a:rPr lang="ru-RU" sz="1600" dirty="0">
                <a:solidFill>
                  <a:schemeClr val="tx1"/>
                </a:solidFill>
              </a:rPr>
              <a:t>3) </a:t>
            </a:r>
            <a:r>
              <a:rPr lang="ru-RU" sz="1600" b="1" dirty="0" err="1">
                <a:solidFill>
                  <a:schemeClr val="tx1"/>
                </a:solidFill>
              </a:rPr>
              <a:t>речення</a:t>
            </a:r>
            <a:r>
              <a:rPr lang="ru-RU" sz="1600" b="1" dirty="0">
                <a:solidFill>
                  <a:schemeClr val="tx1"/>
                </a:solidFill>
              </a:rPr>
              <a:t> з </a:t>
            </a:r>
            <a:r>
              <a:rPr lang="ru-RU" sz="1600" b="1" dirty="0" err="1">
                <a:solidFill>
                  <a:schemeClr val="tx1"/>
                </a:solidFill>
              </a:rPr>
              <a:t>умовним</a:t>
            </a:r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b="1" dirty="0" err="1">
                <a:solidFill>
                  <a:schemeClr val="tx1"/>
                </a:solidFill>
              </a:rPr>
              <a:t>значенням</a:t>
            </a:r>
            <a:r>
              <a:rPr lang="ru-RU" sz="1600" dirty="0">
                <a:solidFill>
                  <a:schemeClr val="tx1"/>
                </a:solidFill>
              </a:rPr>
              <a:t>: перша предикативна </a:t>
            </a:r>
            <a:r>
              <a:rPr lang="ru-RU" sz="1600" dirty="0" err="1">
                <a:solidFill>
                  <a:schemeClr val="tx1"/>
                </a:solidFill>
              </a:rPr>
              <a:t>частина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виражає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умову</a:t>
            </a:r>
            <a:r>
              <a:rPr lang="ru-RU" sz="1600" dirty="0">
                <a:solidFill>
                  <a:schemeClr val="tx1"/>
                </a:solidFill>
              </a:rPr>
              <a:t>, за </a:t>
            </a:r>
            <a:r>
              <a:rPr lang="ru-RU" sz="1600" dirty="0" err="1">
                <a:solidFill>
                  <a:schemeClr val="tx1"/>
                </a:solidFill>
              </a:rPr>
              <a:t>якої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можливе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здійснення</a:t>
            </a:r>
            <a:r>
              <a:rPr lang="ru-RU" sz="1600" dirty="0">
                <a:solidFill>
                  <a:schemeClr val="tx1"/>
                </a:solidFill>
              </a:rPr>
              <a:t> того, про </a:t>
            </a:r>
            <a:r>
              <a:rPr lang="ru-RU" sz="1600" dirty="0" err="1">
                <a:solidFill>
                  <a:schemeClr val="tx1"/>
                </a:solidFill>
              </a:rPr>
              <a:t>що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йдеться</a:t>
            </a:r>
            <a:r>
              <a:rPr lang="ru-RU" sz="1600" dirty="0">
                <a:solidFill>
                  <a:schemeClr val="tx1"/>
                </a:solidFill>
              </a:rPr>
              <a:t> в </a:t>
            </a:r>
            <a:r>
              <a:rPr lang="ru-RU" sz="1600" dirty="0" err="1">
                <a:solidFill>
                  <a:schemeClr val="tx1"/>
                </a:solidFill>
              </a:rPr>
              <a:t>другій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частині</a:t>
            </a:r>
            <a:r>
              <a:rPr lang="ru-RU" sz="1600" dirty="0">
                <a:solidFill>
                  <a:schemeClr val="tx1"/>
                </a:solidFill>
              </a:rPr>
              <a:t>:</a:t>
            </a:r>
          </a:p>
          <a:p>
            <a:r>
              <a:rPr lang="ru-RU" sz="1600" i="1" dirty="0">
                <a:solidFill>
                  <a:schemeClr val="tx1"/>
                </a:solidFill>
              </a:rPr>
              <a:t>Не </a:t>
            </a:r>
            <a:r>
              <a:rPr lang="ru-RU" sz="1600" i="1" dirty="0" err="1">
                <a:solidFill>
                  <a:schemeClr val="tx1"/>
                </a:solidFill>
              </a:rPr>
              <a:t>навчив</a:t>
            </a:r>
            <a:r>
              <a:rPr lang="ru-RU" sz="1600" i="1" dirty="0">
                <a:solidFill>
                  <a:schemeClr val="tx1"/>
                </a:solidFill>
              </a:rPr>
              <a:t> </a:t>
            </a:r>
            <a:r>
              <a:rPr lang="ru-RU" sz="1600" i="1" dirty="0" err="1">
                <a:solidFill>
                  <a:schemeClr val="tx1"/>
                </a:solidFill>
              </a:rPr>
              <a:t>батько</a:t>
            </a:r>
            <a:r>
              <a:rPr lang="ru-RU" sz="1600" i="1" dirty="0">
                <a:solidFill>
                  <a:schemeClr val="tx1"/>
                </a:solidFill>
              </a:rPr>
              <a:t> — не </a:t>
            </a:r>
            <a:r>
              <a:rPr lang="ru-RU" sz="1600" i="1" dirty="0" err="1">
                <a:solidFill>
                  <a:schemeClr val="tx1"/>
                </a:solidFill>
              </a:rPr>
              <a:t>навчить</a:t>
            </a:r>
            <a:r>
              <a:rPr lang="ru-RU" sz="1600" i="1" dirty="0">
                <a:solidFill>
                  <a:schemeClr val="tx1"/>
                </a:solidFill>
              </a:rPr>
              <a:t> і </a:t>
            </a:r>
            <a:r>
              <a:rPr lang="ru-RU" sz="1600" i="1" dirty="0" err="1">
                <a:solidFill>
                  <a:schemeClr val="tx1"/>
                </a:solidFill>
              </a:rPr>
              <a:t>дядько</a:t>
            </a:r>
            <a:r>
              <a:rPr lang="ru-RU" sz="1600" dirty="0">
                <a:solidFill>
                  <a:schemeClr val="tx1"/>
                </a:solidFill>
              </a:rPr>
              <a:t> (Н. </a:t>
            </a:r>
            <a:r>
              <a:rPr lang="ru-RU" sz="1600" dirty="0" err="1">
                <a:solidFill>
                  <a:schemeClr val="tx1"/>
                </a:solidFill>
              </a:rPr>
              <a:t>тв</a:t>
            </a:r>
            <a:r>
              <a:rPr lang="ru-RU" sz="1600" dirty="0">
                <a:solidFill>
                  <a:schemeClr val="tx1"/>
                </a:solidFill>
              </a:rPr>
              <a:t>.);</a:t>
            </a:r>
          </a:p>
          <a:p>
            <a:r>
              <a:rPr lang="ru-RU" sz="1600" i="1" dirty="0">
                <a:solidFill>
                  <a:schemeClr val="tx1"/>
                </a:solidFill>
              </a:rPr>
              <a:t>На </a:t>
            </a:r>
            <a:r>
              <a:rPr lang="ru-RU" sz="1600" i="1" dirty="0" err="1">
                <a:solidFill>
                  <a:schemeClr val="tx1"/>
                </a:solidFill>
              </a:rPr>
              <a:t>схід</a:t>
            </a:r>
            <a:r>
              <a:rPr lang="ru-RU" sz="1600" i="1" dirty="0">
                <a:solidFill>
                  <a:schemeClr val="tx1"/>
                </a:solidFill>
              </a:rPr>
              <a:t> </a:t>
            </a:r>
            <a:r>
              <a:rPr lang="ru-RU" sz="1600" i="1" dirty="0" err="1">
                <a:solidFill>
                  <a:schemeClr val="tx1"/>
                </a:solidFill>
              </a:rPr>
              <a:t>сонця</a:t>
            </a:r>
            <a:r>
              <a:rPr lang="ru-RU" sz="1600" i="1" dirty="0">
                <a:solidFill>
                  <a:schemeClr val="tx1"/>
                </a:solidFill>
              </a:rPr>
              <a:t> </a:t>
            </a:r>
            <a:r>
              <a:rPr lang="ru-RU" sz="1600" i="1" dirty="0" err="1">
                <a:solidFill>
                  <a:schemeClr val="tx1"/>
                </a:solidFill>
              </a:rPr>
              <a:t>квітнуть</a:t>
            </a:r>
            <a:r>
              <a:rPr lang="ru-RU" sz="1600" i="1" dirty="0">
                <a:solidFill>
                  <a:schemeClr val="tx1"/>
                </a:solidFill>
              </a:rPr>
              <a:t> </a:t>
            </a:r>
            <a:r>
              <a:rPr lang="ru-RU" sz="1600" i="1" dirty="0" err="1">
                <a:solidFill>
                  <a:schemeClr val="tx1"/>
                </a:solidFill>
              </a:rPr>
              <a:t>рожі</a:t>
            </a:r>
            <a:r>
              <a:rPr lang="ru-RU" sz="1600" i="1" dirty="0">
                <a:solidFill>
                  <a:schemeClr val="tx1"/>
                </a:solidFill>
              </a:rPr>
              <a:t>: </a:t>
            </a:r>
            <a:r>
              <a:rPr lang="ru-RU" sz="1600" i="1" dirty="0" err="1">
                <a:solidFill>
                  <a:schemeClr val="tx1"/>
                </a:solidFill>
              </a:rPr>
              <a:t>будуть</a:t>
            </a:r>
            <a:r>
              <a:rPr lang="ru-RU" sz="1600" i="1" dirty="0">
                <a:solidFill>
                  <a:schemeClr val="tx1"/>
                </a:solidFill>
              </a:rPr>
              <a:t> </a:t>
            </a:r>
            <a:r>
              <a:rPr lang="ru-RU" sz="1600" i="1" dirty="0" err="1">
                <a:solidFill>
                  <a:schemeClr val="tx1"/>
                </a:solidFill>
              </a:rPr>
              <a:t>дні</a:t>
            </a:r>
            <a:r>
              <a:rPr lang="ru-RU" sz="1600" i="1" dirty="0">
                <a:solidFill>
                  <a:schemeClr val="tx1"/>
                </a:solidFill>
              </a:rPr>
              <a:t> </a:t>
            </a:r>
            <a:r>
              <a:rPr lang="ru-RU" sz="1600" i="1" dirty="0" err="1">
                <a:solidFill>
                  <a:schemeClr val="tx1"/>
                </a:solidFill>
              </a:rPr>
              <a:t>погожі</a:t>
            </a:r>
            <a:r>
              <a:rPr lang="ru-RU" sz="1600" dirty="0">
                <a:solidFill>
                  <a:schemeClr val="tx1"/>
                </a:solidFill>
              </a:rPr>
              <a:t> (П. </a:t>
            </a:r>
            <a:r>
              <a:rPr lang="ru-RU" sz="1600" dirty="0" err="1">
                <a:solidFill>
                  <a:schemeClr val="tx1"/>
                </a:solidFill>
              </a:rPr>
              <a:t>Тичина</a:t>
            </a:r>
            <a:r>
              <a:rPr lang="ru-RU" sz="1600" dirty="0">
                <a:solidFill>
                  <a:schemeClr val="tx1"/>
                </a:solidFill>
              </a:rPr>
              <a:t>);</a:t>
            </a:r>
          </a:p>
          <a:p>
            <a:r>
              <a:rPr lang="ru-RU" sz="1600" dirty="0">
                <a:solidFill>
                  <a:schemeClr val="tx1"/>
                </a:solidFill>
              </a:rPr>
              <a:t>4) </a:t>
            </a:r>
            <a:r>
              <a:rPr lang="ru-RU" sz="1600" b="1" dirty="0" err="1">
                <a:solidFill>
                  <a:schemeClr val="tx1"/>
                </a:solidFill>
              </a:rPr>
              <a:t>речення</a:t>
            </a:r>
            <a:r>
              <a:rPr lang="ru-RU" sz="1600" b="1" dirty="0">
                <a:solidFill>
                  <a:schemeClr val="tx1"/>
                </a:solidFill>
              </a:rPr>
              <a:t> з </a:t>
            </a:r>
            <a:r>
              <a:rPr lang="ru-RU" sz="1600" b="1" dirty="0" err="1">
                <a:solidFill>
                  <a:schemeClr val="tx1"/>
                </a:solidFill>
              </a:rPr>
              <a:t>причиновим</a:t>
            </a:r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b="1" dirty="0" err="1">
                <a:solidFill>
                  <a:schemeClr val="tx1"/>
                </a:solidFill>
              </a:rPr>
              <a:t>значенням</a:t>
            </a:r>
            <a:r>
              <a:rPr lang="ru-RU" sz="1600" dirty="0">
                <a:solidFill>
                  <a:schemeClr val="tx1"/>
                </a:solidFill>
              </a:rPr>
              <a:t>: друга предикативна </a:t>
            </a:r>
            <a:r>
              <a:rPr lang="ru-RU" sz="1600" dirty="0" err="1">
                <a:solidFill>
                  <a:schemeClr val="tx1"/>
                </a:solidFill>
              </a:rPr>
              <a:t>частина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розкриває</a:t>
            </a:r>
            <a:r>
              <a:rPr lang="ru-RU" sz="1600" dirty="0">
                <a:solidFill>
                  <a:schemeClr val="tx1"/>
                </a:solidFill>
              </a:rPr>
              <a:t> причину </a:t>
            </a:r>
            <a:r>
              <a:rPr lang="ru-RU" sz="1600" dirty="0" err="1">
                <a:solidFill>
                  <a:schemeClr val="tx1"/>
                </a:solidFill>
              </a:rPr>
              <a:t>дії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чи</a:t>
            </a:r>
            <a:r>
              <a:rPr lang="ru-RU" sz="1600" dirty="0">
                <a:solidFill>
                  <a:schemeClr val="tx1"/>
                </a:solidFill>
              </a:rPr>
              <a:t> стану, про </a:t>
            </a:r>
            <a:r>
              <a:rPr lang="ru-RU" sz="1600" dirty="0" err="1">
                <a:solidFill>
                  <a:schemeClr val="tx1"/>
                </a:solidFill>
              </a:rPr>
              <a:t>які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йдеться</a:t>
            </a:r>
            <a:r>
              <a:rPr lang="ru-RU" sz="1600" dirty="0">
                <a:solidFill>
                  <a:schemeClr val="tx1"/>
                </a:solidFill>
              </a:rPr>
              <a:t> у </a:t>
            </a:r>
            <a:r>
              <a:rPr lang="ru-RU" sz="1600" dirty="0" err="1">
                <a:solidFill>
                  <a:schemeClr val="tx1"/>
                </a:solidFill>
              </a:rPr>
              <a:t>першій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частині</a:t>
            </a:r>
            <a:r>
              <a:rPr lang="ru-RU" sz="1600" dirty="0">
                <a:solidFill>
                  <a:schemeClr val="tx1"/>
                </a:solidFill>
              </a:rPr>
              <a:t>:</a:t>
            </a:r>
          </a:p>
          <a:p>
            <a:r>
              <a:rPr lang="ru-RU" sz="1600" i="1" dirty="0" err="1">
                <a:solidFill>
                  <a:schemeClr val="tx1"/>
                </a:solidFill>
              </a:rPr>
              <a:t>Любіть</a:t>
            </a:r>
            <a:r>
              <a:rPr lang="ru-RU" sz="1600" i="1" dirty="0">
                <a:solidFill>
                  <a:schemeClr val="tx1"/>
                </a:solidFill>
              </a:rPr>
              <a:t> красу </a:t>
            </a:r>
            <a:r>
              <a:rPr lang="ru-RU" sz="1600" i="1" dirty="0" err="1">
                <a:solidFill>
                  <a:schemeClr val="tx1"/>
                </a:solidFill>
              </a:rPr>
              <a:t>своєї</a:t>
            </a:r>
            <a:r>
              <a:rPr lang="ru-RU" sz="1600" i="1" dirty="0">
                <a:solidFill>
                  <a:schemeClr val="tx1"/>
                </a:solidFill>
              </a:rPr>
              <a:t> </a:t>
            </a:r>
            <a:r>
              <a:rPr lang="ru-RU" sz="1600" i="1" dirty="0" err="1">
                <a:solidFill>
                  <a:schemeClr val="tx1"/>
                </a:solidFill>
              </a:rPr>
              <a:t>мови</a:t>
            </a:r>
            <a:r>
              <a:rPr lang="ru-RU" sz="1600" i="1" dirty="0">
                <a:solidFill>
                  <a:schemeClr val="tx1"/>
                </a:solidFill>
              </a:rPr>
              <a:t>, </a:t>
            </a:r>
            <a:r>
              <a:rPr lang="ru-RU" sz="1600" i="1" dirty="0" err="1">
                <a:solidFill>
                  <a:schemeClr val="tx1"/>
                </a:solidFill>
              </a:rPr>
              <a:t>звучання</a:t>
            </a:r>
            <a:r>
              <a:rPr lang="ru-RU" sz="1600" i="1" dirty="0">
                <a:solidFill>
                  <a:schemeClr val="tx1"/>
                </a:solidFill>
              </a:rPr>
              <a:t> </a:t>
            </a:r>
            <a:r>
              <a:rPr lang="ru-RU" sz="1600" i="1" dirty="0" err="1">
                <a:solidFill>
                  <a:schemeClr val="tx1"/>
                </a:solidFill>
              </a:rPr>
              <a:t>слів</a:t>
            </a:r>
            <a:r>
              <a:rPr lang="ru-RU" sz="1600" i="1" dirty="0">
                <a:solidFill>
                  <a:schemeClr val="tx1"/>
                </a:solidFill>
              </a:rPr>
              <a:t> і запах </a:t>
            </a:r>
            <a:r>
              <a:rPr lang="ru-RU" sz="1600" i="1" dirty="0" err="1">
                <a:solidFill>
                  <a:schemeClr val="tx1"/>
                </a:solidFill>
              </a:rPr>
              <a:t>слів</a:t>
            </a:r>
            <a:r>
              <a:rPr lang="ru-RU" sz="1600" i="1" dirty="0">
                <a:solidFill>
                  <a:schemeClr val="tx1"/>
                </a:solidFill>
              </a:rPr>
              <a:t>: </a:t>
            </a:r>
            <a:r>
              <a:rPr lang="ru-RU" sz="1600" i="1" dirty="0" err="1">
                <a:solidFill>
                  <a:schemeClr val="tx1"/>
                </a:solidFill>
              </a:rPr>
              <a:t>це</a:t>
            </a:r>
            <a:r>
              <a:rPr lang="ru-RU" sz="1600" i="1" dirty="0">
                <a:solidFill>
                  <a:schemeClr val="tx1"/>
                </a:solidFill>
              </a:rPr>
              <a:t> </a:t>
            </a:r>
            <a:r>
              <a:rPr lang="ru-RU" sz="1600" i="1" dirty="0" err="1">
                <a:solidFill>
                  <a:schemeClr val="tx1"/>
                </a:solidFill>
              </a:rPr>
              <a:t>квітка</a:t>
            </a:r>
            <a:r>
              <a:rPr lang="ru-RU" sz="1600" i="1" dirty="0">
                <a:solidFill>
                  <a:schemeClr val="tx1"/>
                </a:solidFill>
              </a:rPr>
              <a:t> </a:t>
            </a:r>
            <a:r>
              <a:rPr lang="ru-RU" sz="1600" i="1" dirty="0" err="1">
                <a:solidFill>
                  <a:schemeClr val="tx1"/>
                </a:solidFill>
              </a:rPr>
              <a:t>ніжна</a:t>
            </a:r>
            <a:r>
              <a:rPr lang="ru-RU" sz="1600" i="1" dirty="0">
                <a:solidFill>
                  <a:schemeClr val="tx1"/>
                </a:solidFill>
              </a:rPr>
              <a:t> і </a:t>
            </a:r>
            <a:r>
              <a:rPr lang="ru-RU" sz="1600" i="1" dirty="0" err="1">
                <a:solidFill>
                  <a:schemeClr val="tx1"/>
                </a:solidFill>
              </a:rPr>
              <a:t>чудова</a:t>
            </a:r>
            <a:r>
              <a:rPr lang="ru-RU" sz="1600" i="1" dirty="0">
                <a:solidFill>
                  <a:schemeClr val="tx1"/>
                </a:solidFill>
              </a:rPr>
              <a:t> </a:t>
            </a:r>
            <a:r>
              <a:rPr lang="ru-RU" sz="1600" i="1" dirty="0" err="1">
                <a:solidFill>
                  <a:schemeClr val="tx1"/>
                </a:solidFill>
              </a:rPr>
              <a:t>коханих</a:t>
            </a:r>
            <a:r>
              <a:rPr lang="ru-RU" sz="1600" i="1" dirty="0">
                <a:solidFill>
                  <a:schemeClr val="tx1"/>
                </a:solidFill>
              </a:rPr>
              <a:t> </a:t>
            </a:r>
            <a:r>
              <a:rPr lang="ru-RU" sz="1600" i="1" dirty="0" err="1">
                <a:solidFill>
                  <a:schemeClr val="tx1"/>
                </a:solidFill>
              </a:rPr>
              <a:t>батьківських</a:t>
            </a:r>
            <a:r>
              <a:rPr lang="ru-RU" sz="1600" i="1" dirty="0">
                <a:solidFill>
                  <a:schemeClr val="tx1"/>
                </a:solidFill>
              </a:rPr>
              <a:t> </a:t>
            </a:r>
            <a:r>
              <a:rPr lang="ru-RU" sz="1600" i="1" dirty="0" err="1">
                <a:solidFill>
                  <a:schemeClr val="tx1"/>
                </a:solidFill>
              </a:rPr>
              <a:t>степів</a:t>
            </a:r>
            <a:r>
              <a:rPr lang="ru-RU" sz="1600" dirty="0">
                <a:solidFill>
                  <a:schemeClr val="tx1"/>
                </a:solidFill>
              </a:rPr>
              <a:t> (А. </a:t>
            </a:r>
            <a:r>
              <a:rPr lang="ru-RU" sz="1600" dirty="0" err="1">
                <a:solidFill>
                  <a:schemeClr val="tx1"/>
                </a:solidFill>
              </a:rPr>
              <a:t>Малишко</a:t>
            </a:r>
            <a:r>
              <a:rPr lang="ru-RU" sz="1600" dirty="0">
                <a:solidFill>
                  <a:schemeClr val="tx1"/>
                </a:solidFill>
              </a:rPr>
              <a:t>);</a:t>
            </a:r>
          </a:p>
          <a:p>
            <a:r>
              <a:rPr lang="ru-RU" sz="1600" i="1" dirty="0">
                <a:solidFill>
                  <a:schemeClr val="tx1"/>
                </a:solidFill>
              </a:rPr>
              <a:t>Гроза буде — </a:t>
            </a:r>
            <a:r>
              <a:rPr lang="ru-RU" sz="1600" i="1" dirty="0" err="1">
                <a:solidFill>
                  <a:schemeClr val="tx1"/>
                </a:solidFill>
              </a:rPr>
              <a:t>хмара</a:t>
            </a:r>
            <a:r>
              <a:rPr lang="ru-RU" sz="1600" i="1" dirty="0">
                <a:solidFill>
                  <a:schemeClr val="tx1"/>
                </a:solidFill>
              </a:rPr>
              <a:t> аж на землю </a:t>
            </a:r>
            <a:r>
              <a:rPr lang="ru-RU" sz="1600" i="1" dirty="0" err="1">
                <a:solidFill>
                  <a:schemeClr val="tx1"/>
                </a:solidFill>
              </a:rPr>
              <a:t>лягає</a:t>
            </a:r>
            <a:r>
              <a:rPr lang="ru-RU" sz="1600" dirty="0">
                <a:solidFill>
                  <a:schemeClr val="tx1"/>
                </a:solidFill>
              </a:rPr>
              <a:t> (О. </a:t>
            </a:r>
            <a:r>
              <a:rPr lang="ru-RU" sz="1600" dirty="0" err="1">
                <a:solidFill>
                  <a:schemeClr val="tx1"/>
                </a:solidFill>
              </a:rPr>
              <a:t>Коломієць</a:t>
            </a:r>
            <a:r>
              <a:rPr lang="ru-RU" sz="1600" dirty="0">
                <a:solidFill>
                  <a:schemeClr val="tx1"/>
                </a:solidFill>
              </a:rPr>
              <a:t>).</a:t>
            </a:r>
          </a:p>
          <a:p>
            <a:r>
              <a:rPr lang="ru-RU" sz="1600" dirty="0" err="1">
                <a:solidFill>
                  <a:schemeClr val="tx1"/>
                </a:solidFill>
              </a:rPr>
              <a:t>Ці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речення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співвідносні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зі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складнопідрядними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причиновими</a:t>
            </a:r>
            <a:r>
              <a:rPr lang="ru-RU" sz="1600" dirty="0">
                <a:solidFill>
                  <a:schemeClr val="tx1"/>
                </a:solidFill>
              </a:rPr>
              <a:t>: </a:t>
            </a:r>
            <a:r>
              <a:rPr lang="ru-RU" sz="1600" dirty="0" err="1">
                <a:solidFill>
                  <a:schemeClr val="tx1"/>
                </a:solidFill>
              </a:rPr>
              <a:t>можна</a:t>
            </a:r>
            <a:r>
              <a:rPr lang="ru-RU" sz="1600" dirty="0">
                <a:solidFill>
                  <a:schemeClr val="tx1"/>
                </a:solidFill>
              </a:rPr>
              <a:t> перед другою </a:t>
            </a:r>
            <a:r>
              <a:rPr lang="ru-RU" sz="1600" dirty="0" err="1">
                <a:solidFill>
                  <a:schemeClr val="tx1"/>
                </a:solidFill>
              </a:rPr>
              <a:t>частиною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вставити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причиновий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сполучник</a:t>
            </a:r>
            <a:r>
              <a:rPr lang="ru-RU" sz="1600" dirty="0">
                <a:solidFill>
                  <a:schemeClr val="tx1"/>
                </a:solidFill>
              </a:rPr>
              <a:t> </a:t>
            </a:r>
            <a:r>
              <a:rPr lang="ru-RU" sz="1600" i="1" dirty="0" err="1">
                <a:solidFill>
                  <a:schemeClr val="tx1"/>
                </a:solidFill>
              </a:rPr>
              <a:t>бо</a:t>
            </a:r>
            <a:r>
              <a:rPr lang="ru-RU" sz="1600" i="1" dirty="0">
                <a:solidFill>
                  <a:schemeClr val="tx1"/>
                </a:solidFill>
              </a:rPr>
              <a:t>;</a:t>
            </a:r>
            <a:endParaRPr lang="ru-RU" sz="1600" dirty="0">
              <a:solidFill>
                <a:schemeClr val="tx1"/>
              </a:solidFill>
            </a:endParaRPr>
          </a:p>
          <a:p>
            <a:r>
              <a:rPr lang="ru-RU" sz="1600" dirty="0">
                <a:solidFill>
                  <a:schemeClr val="tx1"/>
                </a:solidFill>
              </a:rPr>
              <a:t/>
            </a:r>
            <a:br>
              <a:rPr lang="ru-RU" sz="1600" dirty="0">
                <a:solidFill>
                  <a:schemeClr val="tx1"/>
                </a:solidFill>
              </a:rPr>
            </a:br>
            <a:endParaRPr lang="ru-RU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894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8780" y="423747"/>
            <a:ext cx="8995222" cy="56176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5)</a:t>
            </a:r>
            <a:r>
              <a:rPr lang="ru-RU" dirty="0"/>
              <a:t> </a:t>
            </a:r>
            <a:r>
              <a:rPr lang="ru-RU" b="1" dirty="0" err="1">
                <a:solidFill>
                  <a:schemeClr val="tx1"/>
                </a:solidFill>
              </a:rPr>
              <a:t>речення</a:t>
            </a:r>
            <a:r>
              <a:rPr lang="ru-RU" b="1" dirty="0">
                <a:solidFill>
                  <a:schemeClr val="tx1"/>
                </a:solidFill>
              </a:rPr>
              <a:t> з </a:t>
            </a:r>
            <a:r>
              <a:rPr lang="ru-RU" b="1" dirty="0" err="1">
                <a:solidFill>
                  <a:schemeClr val="tx1"/>
                </a:solidFill>
              </a:rPr>
              <a:t>наслідковим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значенням</a:t>
            </a:r>
            <a:r>
              <a:rPr lang="ru-RU" dirty="0">
                <a:solidFill>
                  <a:schemeClr val="tx1"/>
                </a:solidFill>
              </a:rPr>
              <a:t>, у </a:t>
            </a:r>
            <a:r>
              <a:rPr lang="ru-RU" dirty="0" err="1">
                <a:solidFill>
                  <a:schemeClr val="tx1"/>
                </a:solidFill>
              </a:rPr>
              <a:t>яких</a:t>
            </a:r>
            <a:r>
              <a:rPr lang="ru-RU" dirty="0">
                <a:solidFill>
                  <a:schemeClr val="tx1"/>
                </a:solidFill>
              </a:rPr>
              <a:t> друга предикативна </a:t>
            </a:r>
            <a:r>
              <a:rPr lang="ru-RU" dirty="0" err="1">
                <a:solidFill>
                  <a:schemeClr val="tx1"/>
                </a:solidFill>
              </a:rPr>
              <a:t>частина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означає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наслідок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дії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чи</a:t>
            </a:r>
            <a:r>
              <a:rPr lang="ru-RU" dirty="0">
                <a:solidFill>
                  <a:schemeClr val="tx1"/>
                </a:solidFill>
              </a:rPr>
              <a:t> стану, про </a:t>
            </a:r>
            <a:r>
              <a:rPr lang="ru-RU" dirty="0" err="1">
                <a:solidFill>
                  <a:schemeClr val="tx1"/>
                </a:solidFill>
              </a:rPr>
              <a:t>які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мовиться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першій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частині</a:t>
            </a:r>
            <a:r>
              <a:rPr lang="ru-RU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ru-RU" i="1" dirty="0" err="1">
                <a:solidFill>
                  <a:schemeClr val="tx1"/>
                </a:solidFill>
              </a:rPr>
              <a:t>Вітер</a:t>
            </a:r>
            <a:r>
              <a:rPr lang="ru-RU" i="1" dirty="0">
                <a:solidFill>
                  <a:schemeClr val="tx1"/>
                </a:solidFill>
              </a:rPr>
              <a:t> </a:t>
            </a:r>
            <a:r>
              <a:rPr lang="ru-RU" i="1" dirty="0" err="1">
                <a:solidFill>
                  <a:schemeClr val="tx1"/>
                </a:solidFill>
              </a:rPr>
              <a:t>війнув</a:t>
            </a:r>
            <a:r>
              <a:rPr lang="ru-RU" i="1" dirty="0">
                <a:solidFill>
                  <a:schemeClr val="tx1"/>
                </a:solidFill>
              </a:rPr>
              <a:t> — </a:t>
            </a:r>
            <a:r>
              <a:rPr lang="ru-RU" i="1" dirty="0" err="1">
                <a:solidFill>
                  <a:schemeClr val="tx1"/>
                </a:solidFill>
              </a:rPr>
              <a:t>листя</a:t>
            </a:r>
            <a:r>
              <a:rPr lang="ru-RU" i="1" dirty="0">
                <a:solidFill>
                  <a:schemeClr val="tx1"/>
                </a:solidFill>
              </a:rPr>
              <a:t> з клена </a:t>
            </a:r>
            <a:r>
              <a:rPr lang="ru-RU" i="1" dirty="0" err="1">
                <a:solidFill>
                  <a:schemeClr val="tx1"/>
                </a:solidFill>
              </a:rPr>
              <a:t>жовте</a:t>
            </a:r>
            <a:r>
              <a:rPr lang="ru-RU" i="1" dirty="0">
                <a:solidFill>
                  <a:schemeClr val="tx1"/>
                </a:solidFill>
              </a:rPr>
              <a:t>, </a:t>
            </a:r>
            <a:r>
              <a:rPr lang="ru-RU" i="1" dirty="0" err="1">
                <a:solidFill>
                  <a:schemeClr val="tx1"/>
                </a:solidFill>
              </a:rPr>
              <a:t>жовто</a:t>
            </a:r>
            <a:r>
              <a:rPr lang="ru-RU" i="1" dirty="0">
                <a:solidFill>
                  <a:schemeClr val="tx1"/>
                </a:solidFill>
              </a:rPr>
              <a:t>-золоте </a:t>
            </a:r>
            <a:r>
              <a:rPr lang="ru-RU" i="1" dirty="0" err="1">
                <a:solidFill>
                  <a:schemeClr val="tx1"/>
                </a:solidFill>
              </a:rPr>
              <a:t>полетіло</a:t>
            </a:r>
            <a:r>
              <a:rPr lang="ru-RU" dirty="0">
                <a:solidFill>
                  <a:schemeClr val="tx1"/>
                </a:solidFill>
              </a:rPr>
              <a:t>(П. </a:t>
            </a:r>
            <a:r>
              <a:rPr lang="ru-RU" dirty="0" err="1">
                <a:solidFill>
                  <a:schemeClr val="tx1"/>
                </a:solidFill>
              </a:rPr>
              <a:t>Тичина</a:t>
            </a:r>
            <a:r>
              <a:rPr lang="ru-RU" dirty="0">
                <a:solidFill>
                  <a:schemeClr val="tx1"/>
                </a:solidFill>
              </a:rPr>
              <a:t>);</a:t>
            </a:r>
          </a:p>
          <a:p>
            <a:pPr marL="0" indent="0">
              <a:buNone/>
            </a:pPr>
            <a:r>
              <a:rPr lang="ru-RU" i="1" dirty="0">
                <a:solidFill>
                  <a:schemeClr val="tx1"/>
                </a:solidFill>
              </a:rPr>
              <a:t>Махнула </a:t>
            </a:r>
            <a:r>
              <a:rPr lang="ru-RU" i="1" dirty="0" err="1">
                <a:solidFill>
                  <a:schemeClr val="tx1"/>
                </a:solidFill>
              </a:rPr>
              <a:t>осінь</a:t>
            </a:r>
            <a:r>
              <a:rPr lang="ru-RU" i="1" dirty="0">
                <a:solidFill>
                  <a:schemeClr val="tx1"/>
                </a:solidFill>
              </a:rPr>
              <a:t> в </a:t>
            </a:r>
            <a:r>
              <a:rPr lang="ru-RU" i="1" dirty="0" err="1">
                <a:solidFill>
                  <a:schemeClr val="tx1"/>
                </a:solidFill>
              </a:rPr>
              <a:t>ліси</a:t>
            </a:r>
            <a:r>
              <a:rPr lang="ru-RU" i="1" dirty="0">
                <a:solidFill>
                  <a:schemeClr val="tx1"/>
                </a:solidFill>
              </a:rPr>
              <a:t> — вони </a:t>
            </a:r>
            <a:r>
              <a:rPr lang="ru-RU" i="1" dirty="0" err="1">
                <a:solidFill>
                  <a:schemeClr val="tx1"/>
                </a:solidFill>
              </a:rPr>
              <a:t>зацвіли</a:t>
            </a:r>
            <a:r>
              <a:rPr lang="ru-RU" i="1" dirty="0">
                <a:solidFill>
                  <a:schemeClr val="tx1"/>
                </a:solidFill>
              </a:rPr>
              <a:t> </a:t>
            </a:r>
            <a:r>
              <a:rPr lang="ru-RU" i="1" dirty="0" err="1">
                <a:solidFill>
                  <a:schemeClr val="tx1"/>
                </a:solidFill>
              </a:rPr>
              <a:t>пурпуровими</a:t>
            </a:r>
            <a:r>
              <a:rPr lang="ru-RU" i="1" dirty="0">
                <a:solidFill>
                  <a:schemeClr val="tx1"/>
                </a:solidFill>
              </a:rPr>
              <a:t>, </a:t>
            </a:r>
            <a:r>
              <a:rPr lang="ru-RU" i="1" dirty="0" err="1">
                <a:solidFill>
                  <a:schemeClr val="tx1"/>
                </a:solidFill>
              </a:rPr>
              <a:t>сірими</a:t>
            </a:r>
            <a:r>
              <a:rPr lang="ru-RU" i="1" dirty="0">
                <a:solidFill>
                  <a:schemeClr val="tx1"/>
                </a:solidFill>
              </a:rPr>
              <a:t> та </a:t>
            </a:r>
            <a:r>
              <a:rPr lang="ru-RU" i="1" dirty="0" err="1">
                <a:solidFill>
                  <a:schemeClr val="tx1"/>
                </a:solidFill>
              </a:rPr>
              <a:t>жовтими</a:t>
            </a:r>
            <a:r>
              <a:rPr lang="ru-RU" i="1" dirty="0">
                <a:solidFill>
                  <a:schemeClr val="tx1"/>
                </a:solidFill>
              </a:rPr>
              <a:t> </a:t>
            </a:r>
            <a:r>
              <a:rPr lang="ru-RU" i="1" dirty="0" err="1">
                <a:solidFill>
                  <a:schemeClr val="tx1"/>
                </a:solidFill>
              </a:rPr>
              <a:t>фарбами</a:t>
            </a:r>
            <a:r>
              <a:rPr lang="ru-RU" dirty="0">
                <a:solidFill>
                  <a:schemeClr val="tx1"/>
                </a:solidFill>
              </a:rPr>
              <a:t> (І. Франко).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У таких </a:t>
            </a:r>
            <a:r>
              <a:rPr lang="ru-RU" dirty="0" err="1">
                <a:solidFill>
                  <a:schemeClr val="tx1"/>
                </a:solidFill>
              </a:rPr>
              <a:t>реченнях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можна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вставити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сполучник</a:t>
            </a:r>
            <a:r>
              <a:rPr lang="ru-RU" dirty="0">
                <a:solidFill>
                  <a:schemeClr val="tx1"/>
                </a:solidFill>
              </a:rPr>
              <a:t> так </a:t>
            </a:r>
            <a:r>
              <a:rPr lang="ru-RU" dirty="0" err="1">
                <a:solidFill>
                  <a:schemeClr val="tx1"/>
                </a:solidFill>
              </a:rPr>
              <a:t>що</a:t>
            </a:r>
            <a:r>
              <a:rPr lang="ru-RU" dirty="0">
                <a:solidFill>
                  <a:schemeClr val="tx1"/>
                </a:solidFill>
              </a:rPr>
              <a:t>;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6) </a:t>
            </a:r>
            <a:r>
              <a:rPr lang="ru-RU" b="1" dirty="0" err="1">
                <a:solidFill>
                  <a:schemeClr val="tx1"/>
                </a:solidFill>
              </a:rPr>
              <a:t>речення</a:t>
            </a:r>
            <a:r>
              <a:rPr lang="ru-RU" b="1" dirty="0">
                <a:solidFill>
                  <a:schemeClr val="tx1"/>
                </a:solidFill>
              </a:rPr>
              <a:t> з </a:t>
            </a:r>
            <a:r>
              <a:rPr lang="ru-RU" b="1" dirty="0" err="1">
                <a:solidFill>
                  <a:schemeClr val="tx1"/>
                </a:solidFill>
              </a:rPr>
              <a:t>порівняльним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значенням</a:t>
            </a:r>
            <a:r>
              <a:rPr lang="ru-RU" dirty="0">
                <a:solidFill>
                  <a:schemeClr val="tx1"/>
                </a:solidFill>
              </a:rPr>
              <a:t>, в </a:t>
            </a:r>
            <a:r>
              <a:rPr lang="ru-RU" dirty="0" err="1">
                <a:solidFill>
                  <a:schemeClr val="tx1"/>
                </a:solidFill>
              </a:rPr>
              <a:t>яких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зміст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першої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предикативної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частини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порівнюється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змістом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другої</a:t>
            </a:r>
            <a:r>
              <a:rPr lang="ru-RU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ru-RU" i="1" dirty="0">
                <a:solidFill>
                  <a:schemeClr val="tx1"/>
                </a:solidFill>
              </a:rPr>
              <a:t>Роса </a:t>
            </a:r>
            <a:r>
              <a:rPr lang="ru-RU" i="1" dirty="0" err="1">
                <a:solidFill>
                  <a:schemeClr val="tx1"/>
                </a:solidFill>
              </a:rPr>
              <a:t>блищить</a:t>
            </a:r>
            <a:r>
              <a:rPr lang="ru-RU" i="1" dirty="0">
                <a:solidFill>
                  <a:schemeClr val="tx1"/>
                </a:solidFill>
              </a:rPr>
              <a:t> на </a:t>
            </a:r>
            <a:r>
              <a:rPr lang="ru-RU" i="1" dirty="0" err="1">
                <a:solidFill>
                  <a:schemeClr val="tx1"/>
                </a:solidFill>
              </a:rPr>
              <a:t>сонці</a:t>
            </a:r>
            <a:r>
              <a:rPr lang="ru-RU" i="1" dirty="0">
                <a:solidFill>
                  <a:schemeClr val="tx1"/>
                </a:solidFill>
              </a:rPr>
              <a:t> – </a:t>
            </a:r>
            <a:r>
              <a:rPr lang="ru-RU" i="1" dirty="0" err="1">
                <a:solidFill>
                  <a:schemeClr val="tx1"/>
                </a:solidFill>
              </a:rPr>
              <a:t>чисте</a:t>
            </a:r>
            <a:r>
              <a:rPr lang="ru-RU" i="1" dirty="0">
                <a:solidFill>
                  <a:schemeClr val="tx1"/>
                </a:solidFill>
              </a:rPr>
              <a:t> </a:t>
            </a:r>
            <a:r>
              <a:rPr lang="ru-RU" i="1" dirty="0" err="1">
                <a:solidFill>
                  <a:schemeClr val="tx1"/>
                </a:solidFill>
              </a:rPr>
              <a:t>срібло</a:t>
            </a:r>
            <a:r>
              <a:rPr lang="ru-RU" dirty="0">
                <a:solidFill>
                  <a:schemeClr val="tx1"/>
                </a:solidFill>
              </a:rPr>
              <a:t> (М. </a:t>
            </a:r>
            <a:r>
              <a:rPr lang="ru-RU" dirty="0" err="1">
                <a:solidFill>
                  <a:schemeClr val="tx1"/>
                </a:solidFill>
              </a:rPr>
              <a:t>Коцюбинський</a:t>
            </a:r>
            <a:r>
              <a:rPr lang="ru-RU" dirty="0">
                <a:solidFill>
                  <a:schemeClr val="tx1"/>
                </a:solidFill>
              </a:rPr>
              <a:t>).</a:t>
            </a:r>
          </a:p>
          <a:p>
            <a:pPr marL="0" indent="0">
              <a:buNone/>
            </a:pPr>
            <a:r>
              <a:rPr lang="ru-RU" dirty="0" err="1">
                <a:solidFill>
                  <a:schemeClr val="tx1"/>
                </a:solidFill>
              </a:rPr>
              <a:t>Такі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речення</a:t>
            </a:r>
            <a:r>
              <a:rPr lang="ru-RU" dirty="0">
                <a:solidFill>
                  <a:schemeClr val="tx1"/>
                </a:solidFill>
              </a:rPr>
              <a:t> легко </a:t>
            </a:r>
            <a:r>
              <a:rPr lang="ru-RU" dirty="0" err="1">
                <a:solidFill>
                  <a:schemeClr val="tx1"/>
                </a:solidFill>
              </a:rPr>
              <a:t>перетворити</a:t>
            </a:r>
            <a:r>
              <a:rPr lang="ru-RU" dirty="0">
                <a:solidFill>
                  <a:schemeClr val="tx1"/>
                </a:solidFill>
              </a:rPr>
              <a:t> на </a:t>
            </a:r>
            <a:r>
              <a:rPr lang="ru-RU" dirty="0" err="1">
                <a:solidFill>
                  <a:schemeClr val="tx1"/>
                </a:solidFill>
              </a:rPr>
              <a:t>сполучникові</a:t>
            </a:r>
            <a:r>
              <a:rPr lang="ru-RU" dirty="0">
                <a:solidFill>
                  <a:schemeClr val="tx1"/>
                </a:solidFill>
              </a:rPr>
              <a:t>, вставивши </a:t>
            </a:r>
            <a:r>
              <a:rPr lang="ru-RU" dirty="0" err="1">
                <a:solidFill>
                  <a:schemeClr val="tx1"/>
                </a:solidFill>
              </a:rPr>
              <a:t>сполучники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i="1" dirty="0" err="1">
                <a:solidFill>
                  <a:schemeClr val="tx1"/>
                </a:solidFill>
              </a:rPr>
              <a:t>мов</a:t>
            </a:r>
            <a:r>
              <a:rPr lang="ru-RU" i="1" dirty="0">
                <a:solidFill>
                  <a:schemeClr val="tx1"/>
                </a:solidFill>
              </a:rPr>
              <a:t>, </a:t>
            </a:r>
            <a:r>
              <a:rPr lang="ru-RU" i="1" dirty="0" err="1">
                <a:solidFill>
                  <a:schemeClr val="tx1"/>
                </a:solidFill>
              </a:rPr>
              <a:t>немов</a:t>
            </a:r>
            <a:r>
              <a:rPr lang="ru-RU" i="1" dirty="0">
                <a:solidFill>
                  <a:schemeClr val="tx1"/>
                </a:solidFill>
              </a:rPr>
              <a:t>, </a:t>
            </a:r>
            <a:r>
              <a:rPr lang="ru-RU" i="1" dirty="0" err="1">
                <a:solidFill>
                  <a:schemeClr val="tx1"/>
                </a:solidFill>
              </a:rPr>
              <a:t>наче</a:t>
            </a:r>
            <a:r>
              <a:rPr lang="ru-RU" i="1" dirty="0">
                <a:solidFill>
                  <a:schemeClr val="tx1"/>
                </a:solidFill>
              </a:rPr>
              <a:t>;</a:t>
            </a:r>
            <a:endParaRPr lang="ru-RU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7) </a:t>
            </a:r>
            <a:r>
              <a:rPr lang="ru-RU" b="1" dirty="0" err="1">
                <a:solidFill>
                  <a:schemeClr val="tx1"/>
                </a:solidFill>
              </a:rPr>
              <a:t>речення</a:t>
            </a:r>
            <a:r>
              <a:rPr lang="ru-RU" b="1" dirty="0">
                <a:solidFill>
                  <a:schemeClr val="tx1"/>
                </a:solidFill>
              </a:rPr>
              <a:t> з </a:t>
            </a:r>
            <a:r>
              <a:rPr lang="ru-RU" b="1" dirty="0" err="1">
                <a:solidFill>
                  <a:schemeClr val="tx1"/>
                </a:solidFill>
              </a:rPr>
              <a:t>приєднувальним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значенням</a:t>
            </a:r>
            <a:r>
              <a:rPr lang="ru-RU" dirty="0">
                <a:solidFill>
                  <a:schemeClr val="tx1"/>
                </a:solidFill>
              </a:rPr>
              <a:t>, в </a:t>
            </a:r>
            <a:r>
              <a:rPr lang="ru-RU" dirty="0" err="1">
                <a:solidFill>
                  <a:schemeClr val="tx1"/>
                </a:solidFill>
              </a:rPr>
              <a:t>яких</a:t>
            </a:r>
            <a:r>
              <a:rPr lang="ru-RU" dirty="0">
                <a:solidFill>
                  <a:schemeClr val="tx1"/>
                </a:solidFill>
              </a:rPr>
              <a:t> друга предикативна </a:t>
            </a:r>
            <a:r>
              <a:rPr lang="ru-RU" dirty="0" err="1">
                <a:solidFill>
                  <a:schemeClr val="tx1"/>
                </a:solidFill>
              </a:rPr>
              <a:t>частина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містить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додаткове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зауваження</a:t>
            </a:r>
            <a:r>
              <a:rPr lang="ru-RU" dirty="0">
                <a:solidFill>
                  <a:schemeClr val="tx1"/>
                </a:solidFill>
              </a:rPr>
              <a:t> до </a:t>
            </a:r>
            <a:r>
              <a:rPr lang="ru-RU" dirty="0" err="1">
                <a:solidFill>
                  <a:schemeClr val="tx1"/>
                </a:solidFill>
              </a:rPr>
              <a:t>першої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частини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або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оцінку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повідомлення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ній</a:t>
            </a:r>
            <a:r>
              <a:rPr lang="ru-RU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ru-RU" i="1" dirty="0">
                <a:solidFill>
                  <a:schemeClr val="tx1"/>
                </a:solidFill>
              </a:rPr>
              <a:t>Я </a:t>
            </a:r>
            <a:r>
              <a:rPr lang="ru-RU" i="1" dirty="0" err="1">
                <a:solidFill>
                  <a:schemeClr val="tx1"/>
                </a:solidFill>
              </a:rPr>
              <a:t>розкажу</a:t>
            </a:r>
            <a:r>
              <a:rPr lang="ru-RU" i="1" dirty="0">
                <a:solidFill>
                  <a:schemeClr val="tx1"/>
                </a:solidFill>
              </a:rPr>
              <a:t> вам про </a:t>
            </a:r>
            <a:r>
              <a:rPr lang="ru-RU" i="1" dirty="0" err="1">
                <a:solidFill>
                  <a:schemeClr val="tx1"/>
                </a:solidFill>
              </a:rPr>
              <a:t>замерзлу</a:t>
            </a:r>
            <a:r>
              <a:rPr lang="ru-RU" i="1" dirty="0">
                <a:solidFill>
                  <a:schemeClr val="tx1"/>
                </a:solidFill>
              </a:rPr>
              <a:t> </a:t>
            </a:r>
            <a:r>
              <a:rPr lang="ru-RU" i="1" dirty="0" err="1">
                <a:solidFill>
                  <a:schemeClr val="tx1"/>
                </a:solidFill>
              </a:rPr>
              <a:t>квітку</a:t>
            </a:r>
            <a:r>
              <a:rPr lang="ru-RU" i="1" dirty="0">
                <a:solidFill>
                  <a:schemeClr val="tx1"/>
                </a:solidFill>
              </a:rPr>
              <a:t>: вона </a:t>
            </a:r>
            <a:r>
              <a:rPr lang="ru-RU" i="1" dirty="0" err="1">
                <a:solidFill>
                  <a:schemeClr val="tx1"/>
                </a:solidFill>
              </a:rPr>
              <a:t>чорніє</a:t>
            </a:r>
            <a:r>
              <a:rPr lang="ru-RU" i="1" dirty="0">
                <a:solidFill>
                  <a:schemeClr val="tx1"/>
                </a:solidFill>
              </a:rPr>
              <a:t> в мене на </a:t>
            </a:r>
            <a:r>
              <a:rPr lang="ru-RU" i="1" dirty="0" err="1">
                <a:solidFill>
                  <a:schemeClr val="tx1"/>
                </a:solidFill>
              </a:rPr>
              <a:t>столі</a:t>
            </a:r>
            <a:r>
              <a:rPr lang="ru-RU" dirty="0">
                <a:solidFill>
                  <a:schemeClr val="tx1"/>
                </a:solidFill>
              </a:rPr>
              <a:t> (Г. </a:t>
            </a:r>
            <a:r>
              <a:rPr lang="ru-RU" dirty="0" err="1">
                <a:solidFill>
                  <a:schemeClr val="tx1"/>
                </a:solidFill>
              </a:rPr>
              <a:t>Чубач</a:t>
            </a:r>
            <a:r>
              <a:rPr lang="ru-RU" dirty="0">
                <a:solidFill>
                  <a:schemeClr val="tx1"/>
                </a:solidFill>
              </a:rPr>
              <a:t>).</a:t>
            </a: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578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/>
              <a:t>Робота зі схемою «Х</a:t>
            </a:r>
            <a:r>
              <a:rPr lang="ru-RU" b="1" dirty="0" err="1"/>
              <a:t>арактеристик</a:t>
            </a:r>
            <a:r>
              <a:rPr lang="uk-UA" b="1" dirty="0"/>
              <a:t>а</a:t>
            </a:r>
            <a:r>
              <a:rPr lang="ru-RU" b="1" dirty="0"/>
              <a:t> </a:t>
            </a:r>
            <a:r>
              <a:rPr lang="ru-RU" b="1" dirty="0" err="1"/>
              <a:t>безсполучникового</a:t>
            </a:r>
            <a:r>
              <a:rPr lang="ru-RU" b="1" dirty="0"/>
              <a:t> складного </a:t>
            </a:r>
            <a:r>
              <a:rPr lang="ru-RU" b="1" dirty="0" err="1"/>
              <a:t>речення</a:t>
            </a:r>
            <a:r>
              <a:rPr lang="uk-UA" b="1" dirty="0"/>
              <a:t>».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1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Виділити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тексті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безсполучникове</a:t>
            </a:r>
            <a:r>
              <a:rPr lang="ru-RU" dirty="0">
                <a:solidFill>
                  <a:schemeClr val="tx1"/>
                </a:solidFill>
              </a:rPr>
              <a:t> складне </a:t>
            </a:r>
            <a:r>
              <a:rPr lang="ru-RU" dirty="0" err="1" smtClean="0">
                <a:solidFill>
                  <a:schemeClr val="tx1"/>
                </a:solidFill>
              </a:rPr>
              <a:t>речення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2. </a:t>
            </a:r>
            <a:r>
              <a:rPr lang="ru-RU" dirty="0" err="1">
                <a:solidFill>
                  <a:schemeClr val="tx1"/>
                </a:solidFill>
              </a:rPr>
              <a:t>З’ясувати</a:t>
            </a:r>
            <a:r>
              <a:rPr lang="ru-RU" dirty="0">
                <a:solidFill>
                  <a:schemeClr val="tx1"/>
                </a:solidFill>
              </a:rPr>
              <a:t>, яка </a:t>
            </a:r>
            <a:r>
              <a:rPr lang="ru-RU" dirty="0" err="1">
                <a:solidFill>
                  <a:schemeClr val="tx1"/>
                </a:solidFill>
              </a:rPr>
              <a:t>інтонація</a:t>
            </a:r>
            <a:r>
              <a:rPr lang="ru-RU" dirty="0">
                <a:solidFill>
                  <a:schemeClr val="tx1"/>
                </a:solidFill>
              </a:rPr>
              <a:t> характерна </a:t>
            </a:r>
            <a:r>
              <a:rPr lang="ru-RU" dirty="0" err="1">
                <a:solidFill>
                  <a:schemeClr val="tx1"/>
                </a:solidFill>
              </a:rPr>
              <a:t>цій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синтаксичній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конструкції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3. </a:t>
            </a:r>
            <a:r>
              <a:rPr lang="ru-RU" dirty="0" err="1">
                <a:solidFill>
                  <a:schemeClr val="tx1"/>
                </a:solidFill>
              </a:rPr>
              <a:t>Визначити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смислові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відношення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між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частинами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безсполучникового</a:t>
            </a:r>
            <a:r>
              <a:rPr lang="ru-RU" dirty="0">
                <a:solidFill>
                  <a:schemeClr val="tx1"/>
                </a:solidFill>
              </a:rPr>
              <a:t> складного </a:t>
            </a:r>
            <a:r>
              <a:rPr lang="ru-RU" dirty="0" err="1" smtClean="0">
                <a:solidFill>
                  <a:schemeClr val="tx1"/>
                </a:solidFill>
              </a:rPr>
              <a:t>речення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4. </a:t>
            </a:r>
            <a:r>
              <a:rPr lang="ru-RU" dirty="0" err="1">
                <a:solidFill>
                  <a:schemeClr val="tx1"/>
                </a:solidFill>
              </a:rPr>
              <a:t>Дослідити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якому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сполучниковому</a:t>
            </a:r>
            <a:r>
              <a:rPr lang="ru-RU" dirty="0">
                <a:solidFill>
                  <a:schemeClr val="tx1"/>
                </a:solidFill>
              </a:rPr>
              <a:t> складному </a:t>
            </a:r>
            <a:r>
              <a:rPr lang="ru-RU" dirty="0" err="1">
                <a:solidFill>
                  <a:schemeClr val="tx1"/>
                </a:solidFill>
              </a:rPr>
              <a:t>реченню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воно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синонімічне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5. </a:t>
            </a:r>
            <a:r>
              <a:rPr lang="ru-RU" dirty="0" err="1">
                <a:solidFill>
                  <a:schemeClr val="tx1"/>
                </a:solidFill>
              </a:rPr>
              <a:t>Пояснити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вживання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розділового</a:t>
            </a:r>
            <a:r>
              <a:rPr lang="ru-RU" dirty="0">
                <a:solidFill>
                  <a:schemeClr val="tx1"/>
                </a:solidFill>
              </a:rPr>
              <a:t> знака </a:t>
            </a:r>
            <a:r>
              <a:rPr lang="ru-RU" dirty="0" err="1">
                <a:solidFill>
                  <a:schemeClr val="tx1"/>
                </a:solidFill>
              </a:rPr>
              <a:t>між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його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частинами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401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 smtClean="0"/>
              <a:t>Пунктуаційний</a:t>
            </a:r>
            <a:r>
              <a:rPr lang="ru-RU" b="1" dirty="0" smtClean="0"/>
              <a:t> практикум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356360"/>
            <a:ext cx="10508826" cy="521207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lvl="0" indent="0">
              <a:buNone/>
            </a:pPr>
            <a:r>
              <a:rPr lang="ru-RU" sz="2400" b="1" i="1" dirty="0" err="1" smtClean="0"/>
              <a:t>Записати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речення</a:t>
            </a:r>
            <a:r>
              <a:rPr lang="ru-RU" sz="2400" b="1" i="1" dirty="0" smtClean="0"/>
              <a:t>, </a:t>
            </a:r>
            <a:r>
              <a:rPr lang="ru-RU" sz="2400" b="1" i="1" dirty="0" err="1" smtClean="0"/>
              <a:t>розставляючи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пропущені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розділові</a:t>
            </a:r>
            <a:r>
              <a:rPr lang="ru-RU" sz="2400" b="1" i="1" dirty="0" smtClean="0"/>
              <a:t> знаки. </a:t>
            </a:r>
            <a:r>
              <a:rPr lang="ru-RU" sz="2400" b="1" i="1" dirty="0" err="1" smtClean="0"/>
              <a:t>Підкреслити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граматичні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основи</a:t>
            </a:r>
            <a:r>
              <a:rPr lang="ru-RU" sz="2400" b="1" i="1" dirty="0" smtClean="0"/>
              <a:t>.</a:t>
            </a:r>
            <a:endParaRPr lang="ru-RU" sz="2400" b="1" dirty="0" smtClean="0"/>
          </a:p>
          <a:p>
            <a:pPr marL="0" indent="0">
              <a:lnSpc>
                <a:spcPct val="110000"/>
              </a:lnSpc>
              <a:buNone/>
            </a:pPr>
            <a:r>
              <a:rPr lang="uk-UA" sz="2400" b="1" i="1" dirty="0" smtClean="0"/>
              <a:t>З’ясувати смислові </a:t>
            </a:r>
            <a:r>
              <a:rPr lang="uk-UA" sz="2400" b="1" i="1" dirty="0" err="1" smtClean="0"/>
              <a:t>відошення</a:t>
            </a:r>
            <a:r>
              <a:rPr lang="uk-UA" sz="2400" b="1" i="1" dirty="0" smtClean="0"/>
              <a:t> між  частинами безсполучникових складних речень.</a:t>
            </a:r>
            <a:endParaRPr lang="ru-RU" sz="2400" b="1" i="1" dirty="0" smtClean="0"/>
          </a:p>
          <a:p>
            <a:pPr marL="0" indent="0" algn="just">
              <a:buNone/>
            </a:pPr>
            <a:r>
              <a:rPr lang="uk-UA" sz="2400" dirty="0" smtClean="0"/>
              <a:t>І</a:t>
            </a:r>
            <a:r>
              <a:rPr lang="uk-UA" sz="2400" dirty="0"/>
              <a:t>. Вечірня хмарина розтанула в небі, упала зоря за крутий небосхил.  (</a:t>
            </a:r>
            <a:r>
              <a:rPr lang="uk-UA" sz="2400" dirty="0" err="1"/>
              <a:t>В.Куликов</a:t>
            </a:r>
            <a:r>
              <a:rPr lang="uk-UA" sz="2400" dirty="0"/>
              <a:t>.) Хмара виплакала сльози, ними </a:t>
            </a:r>
            <a:r>
              <a:rPr lang="uk-UA" sz="2400" dirty="0" err="1"/>
              <a:t>вмилися</a:t>
            </a:r>
            <a:r>
              <a:rPr lang="uk-UA" sz="2400" dirty="0"/>
              <a:t> гаї, сивувата димка й досі між деревами стоїть. (</a:t>
            </a:r>
            <a:r>
              <a:rPr lang="uk-UA" sz="2400" dirty="0" err="1"/>
              <a:t>Б.Дегтярьов</a:t>
            </a:r>
            <a:r>
              <a:rPr lang="uk-UA" sz="2400" dirty="0"/>
              <a:t>.) Вечірнє сонце пасторалі грало на скрипках лісу, в передзвін гаїв вслухався вітер; кожен квіт помалу, немов людина, подих затаїв. (</a:t>
            </a:r>
            <a:r>
              <a:rPr lang="uk-UA" sz="2400" dirty="0" err="1"/>
              <a:t>О.Фішер</a:t>
            </a:r>
            <a:r>
              <a:rPr lang="uk-UA" sz="2400" dirty="0"/>
              <a:t>.)  Ожиною терпкою пахне ліс, на пагорбі замріялась ялиця. (</a:t>
            </a:r>
            <a:r>
              <a:rPr lang="uk-UA" sz="2400" dirty="0" err="1"/>
              <a:t>Д.Луценко</a:t>
            </a:r>
            <a:r>
              <a:rPr lang="uk-UA" sz="2400" dirty="0"/>
              <a:t>.) Був теплий дощ, в траві стоїть вода, на гілці синя бабка обсихає, запах буркун гостріше; молода уперше в небі ластівка </a:t>
            </a:r>
            <a:r>
              <a:rPr lang="uk-UA" sz="2400" dirty="0" err="1"/>
              <a:t>ширяє</a:t>
            </a:r>
            <a:r>
              <a:rPr lang="uk-UA" sz="2400" dirty="0"/>
              <a:t>. (</a:t>
            </a:r>
            <a:r>
              <a:rPr lang="uk-UA" sz="2400" dirty="0" err="1"/>
              <a:t>М.Рильський</a:t>
            </a:r>
            <a:r>
              <a:rPr lang="uk-UA" sz="2400" dirty="0"/>
              <a:t>.) Це місто дивиться на мене вогнями фар, ніч прикриває змерзлий місяць шматками хмар. (</a:t>
            </a:r>
            <a:r>
              <a:rPr lang="uk-UA" sz="2400" dirty="0" err="1"/>
              <a:t>Т.Угрин</a:t>
            </a:r>
            <a:r>
              <a:rPr lang="uk-UA" sz="2400" dirty="0"/>
              <a:t>.) </a:t>
            </a:r>
            <a:endParaRPr lang="ru-RU" sz="2400" dirty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383368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0214" y="0"/>
            <a:ext cx="8596668" cy="683941"/>
          </a:xfrm>
        </p:spPr>
        <p:txBody>
          <a:bodyPr/>
          <a:lstStyle/>
          <a:p>
            <a:pPr algn="ctr"/>
            <a:r>
              <a:rPr lang="uk-UA" dirty="0" smtClean="0"/>
              <a:t>ТЕСТ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920" y="683941"/>
            <a:ext cx="12070080" cy="5870377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ru-RU" b="1" i="1" dirty="0" err="1" smtClean="0">
                <a:solidFill>
                  <a:schemeClr val="tx1"/>
                </a:solidFill>
              </a:rPr>
              <a:t>Із</a:t>
            </a:r>
            <a:r>
              <a:rPr lang="ru-RU" b="1" i="1" dirty="0" smtClean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поданих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варіантів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продовження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визначення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виберіть</a:t>
            </a:r>
            <a:r>
              <a:rPr lang="ru-RU" b="1" i="1" dirty="0">
                <a:solidFill>
                  <a:schemeClr val="tx1"/>
                </a:solidFill>
              </a:rPr>
              <a:t> той, </a:t>
            </a:r>
            <a:r>
              <a:rPr lang="ru-RU" b="1" i="1" dirty="0" err="1">
                <a:solidFill>
                  <a:schemeClr val="tx1"/>
                </a:solidFill>
              </a:rPr>
              <a:t>який</a:t>
            </a:r>
            <a:r>
              <a:rPr lang="ru-RU" b="1" i="1" dirty="0">
                <a:solidFill>
                  <a:schemeClr val="tx1"/>
                </a:solidFill>
              </a:rPr>
              <a:t> є </a:t>
            </a:r>
            <a:r>
              <a:rPr lang="ru-RU" b="1" i="1" dirty="0" err="1">
                <a:solidFill>
                  <a:schemeClr val="tx1"/>
                </a:solidFill>
              </a:rPr>
              <a:t>правильним</a:t>
            </a:r>
            <a:r>
              <a:rPr lang="ru-RU" b="1" i="1" dirty="0">
                <a:solidFill>
                  <a:schemeClr val="tx1"/>
                </a:solidFill>
              </a:rPr>
              <a:t>: «</a:t>
            </a:r>
            <a:r>
              <a:rPr lang="ru-RU" b="1" i="1" dirty="0" err="1">
                <a:solidFill>
                  <a:schemeClr val="tx1"/>
                </a:solidFill>
              </a:rPr>
              <a:t>Безсполучниковим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називається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таке</a:t>
            </a:r>
            <a:r>
              <a:rPr lang="ru-RU" b="1" i="1" dirty="0">
                <a:solidFill>
                  <a:schemeClr val="tx1"/>
                </a:solidFill>
              </a:rPr>
              <a:t> складне </a:t>
            </a:r>
            <a:r>
              <a:rPr lang="ru-RU" b="1" i="1" dirty="0" err="1">
                <a:solidFill>
                  <a:schemeClr val="tx1"/>
                </a:solidFill>
              </a:rPr>
              <a:t>речення</a:t>
            </a:r>
            <a:r>
              <a:rPr lang="ru-RU" b="1" i="1" dirty="0">
                <a:solidFill>
                  <a:schemeClr val="tx1"/>
                </a:solidFill>
              </a:rPr>
              <a:t> …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а) … в </a:t>
            </a:r>
            <a:r>
              <a:rPr lang="ru-RU" dirty="0" err="1">
                <a:solidFill>
                  <a:schemeClr val="tx1"/>
                </a:solidFill>
              </a:rPr>
              <a:t>якому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прості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речення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рівноправні</a:t>
            </a:r>
            <a:r>
              <a:rPr lang="ru-RU" dirty="0">
                <a:solidFill>
                  <a:schemeClr val="tx1"/>
                </a:solidFill>
              </a:rPr>
              <a:t> за </a:t>
            </a:r>
            <a:r>
              <a:rPr lang="ru-RU" dirty="0" err="1">
                <a:solidFill>
                  <a:schemeClr val="tx1"/>
                </a:solidFill>
              </a:rPr>
              <a:t>змістом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пов’язані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сурядними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сполучниками</a:t>
            </a:r>
            <a:endParaRPr lang="ru-RU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б) … в </a:t>
            </a:r>
            <a:r>
              <a:rPr lang="ru-RU" dirty="0" err="1">
                <a:solidFill>
                  <a:schemeClr val="tx1"/>
                </a:solidFill>
              </a:rPr>
              <a:t>якому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одне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просте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речення</a:t>
            </a:r>
            <a:r>
              <a:rPr lang="ru-RU" dirty="0">
                <a:solidFill>
                  <a:schemeClr val="tx1"/>
                </a:solidFill>
              </a:rPr>
              <a:t> за </a:t>
            </a:r>
            <a:r>
              <a:rPr lang="ru-RU" dirty="0" err="1">
                <a:solidFill>
                  <a:schemeClr val="tx1"/>
                </a:solidFill>
              </a:rPr>
              <a:t>змістом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граматично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залежать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іншого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з’єднуються</a:t>
            </a:r>
            <a:r>
              <a:rPr lang="ru-RU" dirty="0">
                <a:solidFill>
                  <a:schemeClr val="tx1"/>
                </a:solidFill>
              </a:rPr>
              <a:t> з ним за </a:t>
            </a:r>
            <a:r>
              <a:rPr lang="ru-RU" dirty="0" err="1">
                <a:solidFill>
                  <a:schemeClr val="tx1"/>
                </a:solidFill>
              </a:rPr>
              <a:t>допомогою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сполучника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або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сполучного</a:t>
            </a:r>
            <a:r>
              <a:rPr lang="ru-RU" dirty="0">
                <a:solidFill>
                  <a:schemeClr val="tx1"/>
                </a:solidFill>
              </a:rPr>
              <a:t> слова.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в) … в яком </a:t>
            </a:r>
            <a:r>
              <a:rPr lang="ru-RU" dirty="0" err="1">
                <a:solidFill>
                  <a:schemeClr val="tx1"/>
                </a:solidFill>
              </a:rPr>
              <a:t>прості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речення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об’єднані</a:t>
            </a:r>
            <a:r>
              <a:rPr lang="ru-RU" dirty="0">
                <a:solidFill>
                  <a:schemeClr val="tx1"/>
                </a:solidFill>
              </a:rPr>
              <a:t> за </a:t>
            </a:r>
            <a:r>
              <a:rPr lang="ru-RU" dirty="0" err="1">
                <a:solidFill>
                  <a:schemeClr val="tx1"/>
                </a:solidFill>
              </a:rPr>
              <a:t>змістом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інтонацією</a:t>
            </a:r>
            <a:r>
              <a:rPr lang="ru-RU" dirty="0">
                <a:solidFill>
                  <a:schemeClr val="tx1"/>
                </a:solidFill>
              </a:rPr>
              <a:t> без </a:t>
            </a:r>
            <a:r>
              <a:rPr lang="ru-RU" dirty="0" err="1">
                <a:solidFill>
                  <a:schemeClr val="tx1"/>
                </a:solidFill>
              </a:rPr>
              <a:t>допомоги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сполучників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сполучних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слів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г) … в </a:t>
            </a:r>
            <a:r>
              <a:rPr lang="ru-RU" dirty="0" err="1">
                <a:solidFill>
                  <a:schemeClr val="tx1"/>
                </a:solidFill>
              </a:rPr>
              <a:t>якому</a:t>
            </a:r>
            <a:r>
              <a:rPr lang="ru-RU" dirty="0">
                <a:solidFill>
                  <a:schemeClr val="tx1"/>
                </a:solidFill>
              </a:rPr>
              <a:t> перше </a:t>
            </a:r>
            <a:r>
              <a:rPr lang="ru-RU" dirty="0" err="1">
                <a:solidFill>
                  <a:schemeClr val="tx1"/>
                </a:solidFill>
              </a:rPr>
              <a:t>речення</a:t>
            </a:r>
            <a:r>
              <a:rPr lang="ru-RU" dirty="0">
                <a:solidFill>
                  <a:schemeClr val="tx1"/>
                </a:solidFill>
              </a:rPr>
              <a:t> є </a:t>
            </a:r>
            <a:r>
              <a:rPr lang="ru-RU" dirty="0" err="1">
                <a:solidFill>
                  <a:schemeClr val="tx1"/>
                </a:solidFill>
              </a:rPr>
              <a:t>головним</a:t>
            </a:r>
            <a:r>
              <a:rPr lang="ru-RU" dirty="0">
                <a:solidFill>
                  <a:schemeClr val="tx1"/>
                </a:solidFill>
              </a:rPr>
              <a:t>,  а </a:t>
            </a:r>
            <a:r>
              <a:rPr lang="ru-RU" dirty="0" err="1">
                <a:solidFill>
                  <a:schemeClr val="tx1"/>
                </a:solidFill>
              </a:rPr>
              <a:t>решта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послідовно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залежать</a:t>
            </a:r>
            <a:r>
              <a:rPr lang="ru-RU" dirty="0">
                <a:solidFill>
                  <a:schemeClr val="tx1"/>
                </a:solidFill>
              </a:rPr>
              <a:t> один </a:t>
            </a:r>
            <a:r>
              <a:rPr lang="ru-RU" dirty="0" err="1">
                <a:solidFill>
                  <a:schemeClr val="tx1"/>
                </a:solidFill>
              </a:rPr>
              <a:t>від</a:t>
            </a:r>
            <a:r>
              <a:rPr lang="ru-RU" dirty="0">
                <a:solidFill>
                  <a:schemeClr val="tx1"/>
                </a:solidFill>
              </a:rPr>
              <a:t>     одного.</a:t>
            </a:r>
          </a:p>
          <a:p>
            <a:pPr marL="0" lvl="0" indent="0">
              <a:buNone/>
            </a:pPr>
            <a:r>
              <a:rPr lang="ru-RU" dirty="0" err="1">
                <a:solidFill>
                  <a:schemeClr val="tx1"/>
                </a:solidFill>
              </a:rPr>
              <a:t>Серед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поданих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речень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виділіть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безсполучникове</a:t>
            </a:r>
            <a:r>
              <a:rPr lang="ru-RU" dirty="0">
                <a:solidFill>
                  <a:schemeClr val="tx1"/>
                </a:solidFill>
              </a:rPr>
              <a:t> складне.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а) Над ставом, </a:t>
            </a:r>
            <a:r>
              <a:rPr lang="ru-RU" dirty="0" err="1">
                <a:solidFill>
                  <a:schemeClr val="tx1"/>
                </a:solidFill>
              </a:rPr>
              <a:t>що</a:t>
            </a:r>
            <a:r>
              <a:rPr lang="ru-RU" dirty="0">
                <a:solidFill>
                  <a:schemeClr val="tx1"/>
                </a:solidFill>
              </a:rPr>
              <a:t> колись належав </a:t>
            </a:r>
            <a:r>
              <a:rPr lang="ru-RU" dirty="0" err="1">
                <a:solidFill>
                  <a:schemeClr val="tx1"/>
                </a:solidFill>
              </a:rPr>
              <a:t>економії</a:t>
            </a:r>
            <a:r>
              <a:rPr lang="ru-RU" dirty="0">
                <a:solidFill>
                  <a:schemeClr val="tx1"/>
                </a:solidFill>
              </a:rPr>
              <a:t>, як проходив Давид, </a:t>
            </a:r>
            <a:r>
              <a:rPr lang="ru-RU" dirty="0" err="1">
                <a:solidFill>
                  <a:schemeClr val="tx1"/>
                </a:solidFill>
              </a:rPr>
              <a:t>шуміли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верби</a:t>
            </a:r>
            <a:r>
              <a:rPr lang="ru-RU" dirty="0">
                <a:solidFill>
                  <a:schemeClr val="tx1"/>
                </a:solidFill>
              </a:rPr>
              <a:t> хором      </a:t>
            </a:r>
            <a:r>
              <a:rPr lang="ru-RU" dirty="0" err="1">
                <a:solidFill>
                  <a:schemeClr val="tx1"/>
                </a:solidFill>
              </a:rPr>
              <a:t>жіночим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тужливим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б) </a:t>
            </a:r>
            <a:r>
              <a:rPr lang="ru-RU" dirty="0" err="1">
                <a:solidFill>
                  <a:schemeClr val="tx1"/>
                </a:solidFill>
              </a:rPr>
              <a:t>Ілько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сів</a:t>
            </a:r>
            <a:r>
              <a:rPr lang="ru-RU" dirty="0">
                <a:solidFill>
                  <a:schemeClr val="tx1"/>
                </a:solidFill>
              </a:rPr>
              <a:t> на </a:t>
            </a:r>
            <a:r>
              <a:rPr lang="ru-RU" dirty="0" err="1">
                <a:solidFill>
                  <a:schemeClr val="tx1"/>
                </a:solidFill>
              </a:rPr>
              <a:t>ступі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близько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біля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Зінчиної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терниці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витяг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кишені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куриво</a:t>
            </a:r>
            <a:r>
              <a:rPr lang="ru-RU" dirty="0">
                <a:solidFill>
                  <a:schemeClr val="tx1"/>
                </a:solidFill>
              </a:rPr>
              <a:t> й почав цигарку </a:t>
            </a:r>
            <a:r>
              <a:rPr lang="ru-RU" dirty="0" err="1">
                <a:solidFill>
                  <a:schemeClr val="tx1"/>
                </a:solidFill>
              </a:rPr>
              <a:t>курити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в) Нагнав </a:t>
            </a:r>
            <a:r>
              <a:rPr lang="ru-RU" dirty="0" err="1">
                <a:solidFill>
                  <a:schemeClr val="tx1"/>
                </a:solidFill>
              </a:rPr>
              <a:t>жінку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якусь</a:t>
            </a:r>
            <a:r>
              <a:rPr lang="ru-RU" dirty="0">
                <a:solidFill>
                  <a:schemeClr val="tx1"/>
                </a:solidFill>
              </a:rPr>
              <a:t> по </a:t>
            </a:r>
            <a:r>
              <a:rPr lang="ru-RU" dirty="0" err="1">
                <a:solidFill>
                  <a:schemeClr val="tx1"/>
                </a:solidFill>
              </a:rPr>
              <a:t>дорозі</a:t>
            </a:r>
            <a:r>
              <a:rPr lang="ru-RU" dirty="0">
                <a:solidFill>
                  <a:schemeClr val="tx1"/>
                </a:solidFill>
              </a:rPr>
              <a:t> – везла з </a:t>
            </a:r>
            <a:r>
              <a:rPr lang="ru-RU" dirty="0" err="1">
                <a:solidFill>
                  <a:schemeClr val="tx1"/>
                </a:solidFill>
              </a:rPr>
              <a:t>дівчинкою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возик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мішком</a:t>
            </a:r>
            <a:r>
              <a:rPr lang="ru-RU" dirty="0">
                <a:solidFill>
                  <a:schemeClr val="tx1"/>
                </a:solidFill>
              </a:rPr>
              <a:t> од </a:t>
            </a:r>
            <a:r>
              <a:rPr lang="ru-RU" dirty="0" err="1">
                <a:solidFill>
                  <a:schemeClr val="tx1"/>
                </a:solidFill>
              </a:rPr>
              <a:t>млина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г) </a:t>
            </a:r>
            <a:r>
              <a:rPr lang="ru-RU" dirty="0" err="1">
                <a:solidFill>
                  <a:schemeClr val="tx1"/>
                </a:solidFill>
              </a:rPr>
              <a:t>Десь</a:t>
            </a:r>
            <a:r>
              <a:rPr lang="ru-RU" dirty="0">
                <a:solidFill>
                  <a:schemeClr val="tx1"/>
                </a:solidFill>
              </a:rPr>
              <a:t> за селом, на гонах далеких, гасло </a:t>
            </a:r>
            <a:r>
              <a:rPr lang="ru-RU" dirty="0" err="1">
                <a:solidFill>
                  <a:schemeClr val="tx1"/>
                </a:solidFill>
              </a:rPr>
              <a:t>сонце</a:t>
            </a:r>
            <a:r>
              <a:rPr lang="ru-RU" dirty="0">
                <a:solidFill>
                  <a:schemeClr val="tx1"/>
                </a:solidFill>
              </a:rPr>
              <a:t> (з </a:t>
            </a:r>
            <a:r>
              <a:rPr lang="ru-RU" dirty="0" err="1">
                <a:solidFill>
                  <a:schemeClr val="tx1"/>
                </a:solidFill>
              </a:rPr>
              <a:t>тв</a:t>
            </a:r>
            <a:r>
              <a:rPr lang="ru-RU" dirty="0">
                <a:solidFill>
                  <a:schemeClr val="tx1"/>
                </a:solidFill>
              </a:rPr>
              <a:t>. А. Головка).</a:t>
            </a:r>
          </a:p>
          <a:p>
            <a:pPr marL="0" lvl="0" indent="0">
              <a:buNone/>
            </a:pPr>
            <a:r>
              <a:rPr lang="ru-RU" dirty="0" err="1">
                <a:solidFill>
                  <a:schemeClr val="tx1"/>
                </a:solidFill>
              </a:rPr>
              <a:t>Укажіть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безсполучникове</a:t>
            </a:r>
            <a:r>
              <a:rPr lang="ru-RU" dirty="0">
                <a:solidFill>
                  <a:schemeClr val="tx1"/>
                </a:solidFill>
              </a:rPr>
              <a:t> складне </a:t>
            </a:r>
            <a:r>
              <a:rPr lang="ru-RU" dirty="0" err="1">
                <a:solidFill>
                  <a:schemeClr val="tx1"/>
                </a:solidFill>
              </a:rPr>
              <a:t>речення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однорідними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простими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реченнями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а) Кого </a:t>
            </a:r>
            <a:r>
              <a:rPr lang="ru-RU" dirty="0" err="1">
                <a:solidFill>
                  <a:schemeClr val="tx1"/>
                </a:solidFill>
              </a:rPr>
              <a:t>почитають</a:t>
            </a:r>
            <a:r>
              <a:rPr lang="ru-RU" dirty="0">
                <a:solidFill>
                  <a:schemeClr val="tx1"/>
                </a:solidFill>
              </a:rPr>
              <a:t>, того й </a:t>
            </a:r>
            <a:r>
              <a:rPr lang="ru-RU" dirty="0" err="1">
                <a:solidFill>
                  <a:schemeClr val="tx1"/>
                </a:solidFill>
              </a:rPr>
              <a:t>величають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б) Кров – не </a:t>
            </a:r>
            <a:r>
              <a:rPr lang="ru-RU" dirty="0" err="1">
                <a:solidFill>
                  <a:schemeClr val="tx1"/>
                </a:solidFill>
              </a:rPr>
              <a:t>водиця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поливати</a:t>
            </a:r>
            <a:r>
              <a:rPr lang="ru-RU" dirty="0">
                <a:solidFill>
                  <a:schemeClr val="tx1"/>
                </a:solidFill>
              </a:rPr>
              <a:t> не годиться.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в) </a:t>
            </a:r>
            <a:r>
              <a:rPr lang="ru-RU" dirty="0" err="1">
                <a:solidFill>
                  <a:schemeClr val="tx1"/>
                </a:solidFill>
              </a:rPr>
              <a:t>Куди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орли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літають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туди</a:t>
            </a:r>
            <a:r>
              <a:rPr lang="ru-RU" dirty="0">
                <a:solidFill>
                  <a:schemeClr val="tx1"/>
                </a:solidFill>
              </a:rPr>
              <a:t> сороки не </a:t>
            </a:r>
            <a:r>
              <a:rPr lang="ru-RU" dirty="0" err="1">
                <a:solidFill>
                  <a:schemeClr val="tx1"/>
                </a:solidFill>
              </a:rPr>
              <a:t>пускають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г) Або </a:t>
            </a:r>
            <a:r>
              <a:rPr lang="ru-RU" dirty="0" err="1">
                <a:solidFill>
                  <a:schemeClr val="tx1"/>
                </a:solidFill>
              </a:rPr>
              <a:t>добути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або</a:t>
            </a:r>
            <a:r>
              <a:rPr lang="ru-RU" dirty="0">
                <a:solidFill>
                  <a:schemeClr val="tx1"/>
                </a:solidFill>
              </a:rPr>
              <a:t> дома не бути(з нар. </a:t>
            </a:r>
            <a:r>
              <a:rPr lang="ru-RU" dirty="0" err="1">
                <a:solidFill>
                  <a:schemeClr val="tx1"/>
                </a:solidFill>
              </a:rPr>
              <a:t>творчості</a:t>
            </a:r>
            <a:r>
              <a:rPr lang="ru-RU" dirty="0">
                <a:solidFill>
                  <a:schemeClr val="tx1"/>
                </a:solidFill>
              </a:rPr>
              <a:t>).</a:t>
            </a: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403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12" y="1"/>
            <a:ext cx="13314928" cy="6461760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ru-RU" dirty="0" err="1">
                <a:solidFill>
                  <a:schemeClr val="tx1"/>
                </a:solidFill>
              </a:rPr>
              <a:t>Виділіть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безсполучникове</a:t>
            </a:r>
            <a:r>
              <a:rPr lang="ru-RU" dirty="0">
                <a:solidFill>
                  <a:schemeClr val="tx1"/>
                </a:solidFill>
              </a:rPr>
              <a:t> складне </a:t>
            </a:r>
            <a:r>
              <a:rPr lang="ru-RU" dirty="0" err="1">
                <a:solidFill>
                  <a:schemeClr val="tx1"/>
                </a:solidFill>
              </a:rPr>
              <a:t>речення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неоднорідними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простими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реченнями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а) </a:t>
            </a:r>
            <a:r>
              <a:rPr lang="ru-RU" dirty="0" err="1">
                <a:solidFill>
                  <a:schemeClr val="tx1"/>
                </a:solidFill>
              </a:rPr>
              <a:t>Хто</a:t>
            </a:r>
            <a:r>
              <a:rPr lang="ru-RU" dirty="0">
                <a:solidFill>
                  <a:schemeClr val="tx1"/>
                </a:solidFill>
              </a:rPr>
              <a:t>  людям добра </a:t>
            </a:r>
            <a:r>
              <a:rPr lang="ru-RU" dirty="0" err="1">
                <a:solidFill>
                  <a:schemeClr val="tx1"/>
                </a:solidFill>
              </a:rPr>
              <a:t>бажає</a:t>
            </a:r>
            <a:r>
              <a:rPr lang="ru-RU" dirty="0">
                <a:solidFill>
                  <a:schemeClr val="tx1"/>
                </a:solidFill>
              </a:rPr>
              <a:t>, той і </a:t>
            </a:r>
            <a:r>
              <a:rPr lang="ru-RU" dirty="0" err="1">
                <a:solidFill>
                  <a:schemeClr val="tx1"/>
                </a:solidFill>
              </a:rPr>
              <a:t>собі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має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б) Не </a:t>
            </a:r>
            <a:r>
              <a:rPr lang="ru-RU" dirty="0" err="1">
                <a:solidFill>
                  <a:schemeClr val="tx1"/>
                </a:solidFill>
              </a:rPr>
              <a:t>бажай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синові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багатства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бажай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розуму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в) Не </a:t>
            </a:r>
            <a:r>
              <a:rPr lang="ru-RU" dirty="0" err="1">
                <a:solidFill>
                  <a:schemeClr val="tx1"/>
                </a:solidFill>
              </a:rPr>
              <a:t>витріщиш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очі</a:t>
            </a:r>
            <a:r>
              <a:rPr lang="ru-RU" dirty="0">
                <a:solidFill>
                  <a:schemeClr val="tx1"/>
                </a:solidFill>
              </a:rPr>
              <a:t> – </a:t>
            </a:r>
            <a:r>
              <a:rPr lang="ru-RU" dirty="0" err="1">
                <a:solidFill>
                  <a:schemeClr val="tx1"/>
                </a:solidFill>
              </a:rPr>
              <a:t>витріщиш</a:t>
            </a:r>
            <a:r>
              <a:rPr lang="ru-RU" dirty="0">
                <a:solidFill>
                  <a:schemeClr val="tx1"/>
                </a:solidFill>
              </a:rPr>
              <a:t> калитку.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г) </a:t>
            </a:r>
            <a:r>
              <a:rPr lang="ru-RU" dirty="0" err="1">
                <a:solidFill>
                  <a:schemeClr val="tx1"/>
                </a:solidFill>
              </a:rPr>
              <a:t>Піч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тучить</a:t>
            </a:r>
            <a:r>
              <a:rPr lang="ru-RU" dirty="0">
                <a:solidFill>
                  <a:schemeClr val="tx1"/>
                </a:solidFill>
              </a:rPr>
              <a:t>, а дорога учить(з нар. </a:t>
            </a:r>
            <a:r>
              <a:rPr lang="ru-RU" dirty="0" err="1">
                <a:solidFill>
                  <a:schemeClr val="tx1"/>
                </a:solidFill>
              </a:rPr>
              <a:t>творчості</a:t>
            </a:r>
            <a:r>
              <a:rPr lang="ru-RU" dirty="0">
                <a:solidFill>
                  <a:schemeClr val="tx1"/>
                </a:solidFill>
              </a:rPr>
              <a:t>).</a:t>
            </a:r>
          </a:p>
          <a:p>
            <a:pPr marL="0" lvl="0" indent="0">
              <a:buNone/>
            </a:pPr>
            <a:r>
              <a:rPr lang="ru-RU" dirty="0" err="1">
                <a:solidFill>
                  <a:schemeClr val="tx1"/>
                </a:solidFill>
              </a:rPr>
              <a:t>Укажіть</a:t>
            </a:r>
            <a:r>
              <a:rPr lang="ru-RU" dirty="0">
                <a:solidFill>
                  <a:schemeClr val="tx1"/>
                </a:solidFill>
              </a:rPr>
              <a:t>,  </a:t>
            </a:r>
            <a:r>
              <a:rPr lang="ru-RU" dirty="0" err="1">
                <a:solidFill>
                  <a:schemeClr val="tx1"/>
                </a:solidFill>
              </a:rPr>
              <a:t>які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смислові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відношення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виражаються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між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простими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реченнями</a:t>
            </a:r>
            <a:r>
              <a:rPr lang="ru-RU" dirty="0">
                <a:solidFill>
                  <a:schemeClr val="tx1"/>
                </a:solidFill>
              </a:rPr>
              <a:t> в  </a:t>
            </a:r>
            <a:r>
              <a:rPr lang="ru-RU" dirty="0" err="1">
                <a:solidFill>
                  <a:schemeClr val="tx1"/>
                </a:solidFill>
              </a:rPr>
              <a:t>поданому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безсполучниковому</a:t>
            </a:r>
            <a:r>
              <a:rPr lang="ru-RU" dirty="0">
                <a:solidFill>
                  <a:schemeClr val="tx1"/>
                </a:solidFill>
              </a:rPr>
              <a:t> складному: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а) </a:t>
            </a:r>
            <a:r>
              <a:rPr lang="ru-RU" dirty="0" err="1">
                <a:solidFill>
                  <a:schemeClr val="tx1"/>
                </a:solidFill>
              </a:rPr>
              <a:t>одночасність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дій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явищ</a:t>
            </a:r>
            <a:r>
              <a:rPr lang="ru-RU" dirty="0">
                <a:solidFill>
                  <a:schemeClr val="tx1"/>
                </a:solidFill>
              </a:rPr>
              <a:t>;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б) </a:t>
            </a:r>
            <a:r>
              <a:rPr lang="ru-RU" dirty="0" err="1">
                <a:solidFill>
                  <a:schemeClr val="tx1"/>
                </a:solidFill>
              </a:rPr>
              <a:t>часову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послідовність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дій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явищ</a:t>
            </a:r>
            <a:r>
              <a:rPr lang="ru-RU" dirty="0">
                <a:solidFill>
                  <a:schemeClr val="tx1"/>
                </a:solidFill>
              </a:rPr>
              <a:t>;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в) </a:t>
            </a:r>
            <a:r>
              <a:rPr lang="ru-RU" dirty="0" err="1">
                <a:solidFill>
                  <a:schemeClr val="tx1"/>
                </a:solidFill>
              </a:rPr>
              <a:t>зіставлення</a:t>
            </a:r>
            <a:r>
              <a:rPr lang="ru-RU" dirty="0">
                <a:solidFill>
                  <a:schemeClr val="tx1"/>
                </a:solidFill>
              </a:rPr>
              <a:t> (</a:t>
            </a:r>
            <a:r>
              <a:rPr lang="ru-RU" dirty="0" err="1">
                <a:solidFill>
                  <a:schemeClr val="tx1"/>
                </a:solidFill>
              </a:rPr>
              <a:t>протиставлення</a:t>
            </a:r>
            <a:r>
              <a:rPr lang="ru-RU" dirty="0">
                <a:solidFill>
                  <a:schemeClr val="tx1"/>
                </a:solidFill>
              </a:rPr>
              <a:t>) </a:t>
            </a:r>
            <a:r>
              <a:rPr lang="ru-RU" dirty="0" err="1">
                <a:solidFill>
                  <a:schemeClr val="tx1"/>
                </a:solidFill>
              </a:rPr>
              <a:t>змісту</a:t>
            </a:r>
            <a:r>
              <a:rPr lang="ru-RU" dirty="0">
                <a:solidFill>
                  <a:schemeClr val="tx1"/>
                </a:solidFill>
              </a:rPr>
              <a:t> одного </a:t>
            </a:r>
            <a:r>
              <a:rPr lang="ru-RU" dirty="0" err="1">
                <a:solidFill>
                  <a:schemeClr val="tx1"/>
                </a:solidFill>
              </a:rPr>
              <a:t>речення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із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змістом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іншого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ru-RU" dirty="0" err="1">
                <a:solidFill>
                  <a:schemeClr val="tx1"/>
                </a:solidFill>
              </a:rPr>
              <a:t>Сонце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гріє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вітер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віє</a:t>
            </a:r>
            <a:r>
              <a:rPr lang="ru-RU" dirty="0">
                <a:solidFill>
                  <a:schemeClr val="tx1"/>
                </a:solidFill>
              </a:rPr>
              <a:t> з поля на долину; над водою </a:t>
            </a:r>
            <a:r>
              <a:rPr lang="ru-RU" dirty="0" err="1">
                <a:solidFill>
                  <a:schemeClr val="tx1"/>
                </a:solidFill>
              </a:rPr>
              <a:t>гне</a:t>
            </a:r>
            <a:r>
              <a:rPr lang="ru-RU" dirty="0">
                <a:solidFill>
                  <a:schemeClr val="tx1"/>
                </a:solidFill>
              </a:rPr>
              <a:t> з вербою </a:t>
            </a:r>
            <a:r>
              <a:rPr lang="ru-RU" dirty="0" err="1">
                <a:solidFill>
                  <a:schemeClr val="tx1"/>
                </a:solidFill>
              </a:rPr>
              <a:t>червону</a:t>
            </a:r>
            <a:r>
              <a:rPr lang="ru-RU" dirty="0">
                <a:solidFill>
                  <a:schemeClr val="tx1"/>
                </a:solidFill>
              </a:rPr>
              <a:t> калину.</a:t>
            </a:r>
          </a:p>
          <a:p>
            <a:pPr marL="0" lvl="0" indent="0">
              <a:buNone/>
            </a:pPr>
            <a:r>
              <a:rPr lang="ru-RU" dirty="0" err="1">
                <a:solidFill>
                  <a:schemeClr val="tx1"/>
                </a:solidFill>
              </a:rPr>
              <a:t>Укажіть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які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смислові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відношення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виражаються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між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простими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реченнями</a:t>
            </a:r>
            <a:r>
              <a:rPr lang="ru-RU" dirty="0">
                <a:solidFill>
                  <a:schemeClr val="tx1"/>
                </a:solidFill>
              </a:rPr>
              <a:t> в </a:t>
            </a:r>
            <a:r>
              <a:rPr lang="ru-RU" dirty="0" err="1">
                <a:solidFill>
                  <a:schemeClr val="tx1"/>
                </a:solidFill>
              </a:rPr>
              <a:t>поданому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сполучниковому</a:t>
            </a:r>
            <a:r>
              <a:rPr lang="ru-RU" dirty="0">
                <a:solidFill>
                  <a:schemeClr val="tx1"/>
                </a:solidFill>
              </a:rPr>
              <a:t> складному: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а) </a:t>
            </a:r>
            <a:r>
              <a:rPr lang="ru-RU" dirty="0" err="1">
                <a:solidFill>
                  <a:schemeClr val="tx1"/>
                </a:solidFill>
              </a:rPr>
              <a:t>умовно-наслідкові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відношення</a:t>
            </a:r>
            <a:endParaRPr lang="ru-RU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б) </a:t>
            </a:r>
            <a:r>
              <a:rPr lang="ru-RU" dirty="0" err="1">
                <a:solidFill>
                  <a:schemeClr val="tx1"/>
                </a:solidFill>
              </a:rPr>
              <a:t>причиново-наслідкові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відношення</a:t>
            </a:r>
            <a:endParaRPr lang="ru-RU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в) </a:t>
            </a:r>
            <a:r>
              <a:rPr lang="ru-RU" dirty="0" err="1">
                <a:solidFill>
                  <a:schemeClr val="tx1"/>
                </a:solidFill>
              </a:rPr>
              <a:t>часові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відношення</a:t>
            </a:r>
            <a:endParaRPr lang="ru-RU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г) друге </a:t>
            </a:r>
            <a:r>
              <a:rPr lang="ru-RU" dirty="0" err="1">
                <a:solidFill>
                  <a:schemeClr val="tx1"/>
                </a:solidFill>
              </a:rPr>
              <a:t>речення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пояснює</a:t>
            </a:r>
            <a:r>
              <a:rPr lang="ru-RU" dirty="0">
                <a:solidFill>
                  <a:schemeClr val="tx1"/>
                </a:solidFill>
              </a:rPr>
              <a:t> перше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д) друге </a:t>
            </a:r>
            <a:r>
              <a:rPr lang="ru-RU" dirty="0" err="1">
                <a:solidFill>
                  <a:schemeClr val="tx1"/>
                </a:solidFill>
              </a:rPr>
              <a:t>речення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вказує</a:t>
            </a:r>
            <a:r>
              <a:rPr lang="ru-RU" dirty="0">
                <a:solidFill>
                  <a:schemeClr val="tx1"/>
                </a:solidFill>
              </a:rPr>
              <a:t> на причину </a:t>
            </a:r>
            <a:r>
              <a:rPr lang="ru-RU" dirty="0" err="1">
                <a:solidFill>
                  <a:schemeClr val="tx1"/>
                </a:solidFill>
              </a:rPr>
              <a:t>дії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першому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5117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/>
              <a:t>Дати</a:t>
            </a:r>
            <a:r>
              <a:rPr lang="ru-RU" dirty="0"/>
              <a:t> </a:t>
            </a:r>
            <a:r>
              <a:rPr lang="ru-RU" dirty="0" err="1"/>
              <a:t>обґрунтовані</a:t>
            </a:r>
            <a:r>
              <a:rPr lang="ru-RU" dirty="0"/>
              <a:t> </a:t>
            </a:r>
            <a:r>
              <a:rPr lang="ru-RU" dirty="0" err="1"/>
              <a:t>відповіді</a:t>
            </a:r>
            <a:r>
              <a:rPr lang="ru-RU" dirty="0"/>
              <a:t> на </a:t>
            </a:r>
            <a:r>
              <a:rPr lang="ru-RU" dirty="0" err="1"/>
              <a:t>запитання</a:t>
            </a:r>
            <a:r>
              <a:rPr lang="ru-RU" dirty="0"/>
              <a:t>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</a:t>
            </a:r>
            <a:r>
              <a:rPr lang="ru-RU" dirty="0"/>
              <a:t>. </a:t>
            </a:r>
            <a:r>
              <a:rPr lang="ru-RU" dirty="0" err="1">
                <a:solidFill>
                  <a:schemeClr val="tx1"/>
                </a:solidFill>
              </a:rPr>
              <a:t>Які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смислові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відношення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властиві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безсполучниковим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складним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реченням</a:t>
            </a:r>
            <a:r>
              <a:rPr lang="ru-RU" dirty="0">
                <a:solidFill>
                  <a:schemeClr val="tx1"/>
                </a:solidFill>
              </a:rPr>
              <a:t>, у </a:t>
            </a:r>
            <a:r>
              <a:rPr lang="ru-RU" dirty="0" err="1">
                <a:solidFill>
                  <a:schemeClr val="tx1"/>
                </a:solidFill>
              </a:rPr>
              <a:t>яких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уживається</a:t>
            </a:r>
            <a:r>
              <a:rPr lang="ru-RU" dirty="0">
                <a:solidFill>
                  <a:schemeClr val="tx1"/>
                </a:solidFill>
              </a:rPr>
              <a:t> кома </a:t>
            </a:r>
            <a:r>
              <a:rPr lang="ru-RU" dirty="0" err="1">
                <a:solidFill>
                  <a:schemeClr val="tx1"/>
                </a:solidFill>
              </a:rPr>
              <a:t>чи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крапка</a:t>
            </a:r>
            <a:r>
              <a:rPr lang="ru-RU" dirty="0">
                <a:solidFill>
                  <a:schemeClr val="tx1"/>
                </a:solidFill>
              </a:rPr>
              <a:t> з комою?</a:t>
            </a:r>
          </a:p>
          <a:p>
            <a:r>
              <a:rPr lang="ru-RU" dirty="0">
                <a:solidFill>
                  <a:schemeClr val="tx1"/>
                </a:solidFill>
              </a:rPr>
              <a:t>2. За </a:t>
            </a:r>
            <a:r>
              <a:rPr lang="ru-RU" dirty="0" err="1">
                <a:solidFill>
                  <a:schemeClr val="tx1"/>
                </a:solidFill>
              </a:rPr>
              <a:t>яких</a:t>
            </a:r>
            <a:r>
              <a:rPr lang="ru-RU" dirty="0">
                <a:solidFill>
                  <a:schemeClr val="tx1"/>
                </a:solidFill>
              </a:rPr>
              <a:t> умов </a:t>
            </a:r>
            <a:r>
              <a:rPr lang="ru-RU" dirty="0" err="1">
                <a:solidFill>
                  <a:schemeClr val="tx1"/>
                </a:solidFill>
              </a:rPr>
              <a:t>між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частинами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безсполучникового</a:t>
            </a:r>
            <a:r>
              <a:rPr lang="ru-RU" dirty="0">
                <a:solidFill>
                  <a:schemeClr val="tx1"/>
                </a:solidFill>
              </a:rPr>
              <a:t> складного </a:t>
            </a:r>
            <a:r>
              <a:rPr lang="ru-RU" dirty="0" err="1">
                <a:solidFill>
                  <a:schemeClr val="tx1"/>
                </a:solidFill>
              </a:rPr>
              <a:t>речення</a:t>
            </a:r>
            <a:r>
              <a:rPr lang="ru-RU" dirty="0">
                <a:solidFill>
                  <a:schemeClr val="tx1"/>
                </a:solidFill>
              </a:rPr>
              <a:t> ставиться не кома, а </a:t>
            </a:r>
            <a:r>
              <a:rPr lang="ru-RU" dirty="0" err="1">
                <a:solidFill>
                  <a:schemeClr val="tx1"/>
                </a:solidFill>
              </a:rPr>
              <a:t>крапка</a:t>
            </a:r>
            <a:r>
              <a:rPr lang="ru-RU" dirty="0">
                <a:solidFill>
                  <a:schemeClr val="tx1"/>
                </a:solidFill>
              </a:rPr>
              <a:t> з комою?</a:t>
            </a:r>
          </a:p>
          <a:p>
            <a:r>
              <a:rPr lang="ru-RU" dirty="0">
                <a:solidFill>
                  <a:schemeClr val="tx1"/>
                </a:solidFill>
              </a:rPr>
              <a:t>3. Яка </a:t>
            </a:r>
            <a:r>
              <a:rPr lang="ru-RU" dirty="0" err="1">
                <a:solidFill>
                  <a:schemeClr val="tx1"/>
                </a:solidFill>
              </a:rPr>
              <a:t>інтонація</a:t>
            </a:r>
            <a:r>
              <a:rPr lang="ru-RU" dirty="0">
                <a:solidFill>
                  <a:schemeClr val="tx1"/>
                </a:solidFill>
              </a:rPr>
              <a:t> характерна </a:t>
            </a:r>
            <a:r>
              <a:rPr lang="ru-RU" dirty="0" err="1">
                <a:solidFill>
                  <a:schemeClr val="tx1"/>
                </a:solidFill>
              </a:rPr>
              <a:t>безсполучниковим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складним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реченням</a:t>
            </a:r>
            <a:r>
              <a:rPr lang="ru-RU" dirty="0">
                <a:solidFill>
                  <a:schemeClr val="tx1"/>
                </a:solidFill>
              </a:rPr>
              <a:t>, у </a:t>
            </a:r>
            <a:r>
              <a:rPr lang="ru-RU" dirty="0" err="1">
                <a:solidFill>
                  <a:schemeClr val="tx1"/>
                </a:solidFill>
              </a:rPr>
              <a:t>яких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уживається</a:t>
            </a:r>
            <a:r>
              <a:rPr lang="ru-RU" dirty="0">
                <a:solidFill>
                  <a:schemeClr val="tx1"/>
                </a:solidFill>
              </a:rPr>
              <a:t> кома </a:t>
            </a:r>
            <a:r>
              <a:rPr lang="ru-RU" dirty="0" err="1">
                <a:solidFill>
                  <a:schemeClr val="tx1"/>
                </a:solidFill>
              </a:rPr>
              <a:t>чи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крапка</a:t>
            </a:r>
            <a:r>
              <a:rPr lang="ru-RU" dirty="0">
                <a:solidFill>
                  <a:schemeClr val="tx1"/>
                </a:solidFill>
              </a:rPr>
              <a:t> з комою?</a:t>
            </a:r>
          </a:p>
          <a:p>
            <a:r>
              <a:rPr lang="uk-UA" dirty="0">
                <a:solidFill>
                  <a:schemeClr val="tx1"/>
                </a:solidFill>
              </a:rPr>
              <a:t>4.</a:t>
            </a:r>
            <a:r>
              <a:rPr lang="ru-RU" dirty="0">
                <a:solidFill>
                  <a:schemeClr val="tx1"/>
                </a:solidFill>
              </a:rPr>
              <a:t>Як </a:t>
            </a:r>
            <a:r>
              <a:rPr lang="ru-RU" dirty="0" err="1">
                <a:solidFill>
                  <a:schemeClr val="tx1"/>
                </a:solidFill>
              </a:rPr>
              <a:t>граматично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з’ясувати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що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частини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безсполучникового</a:t>
            </a:r>
            <a:r>
              <a:rPr lang="ru-RU" dirty="0">
                <a:solidFill>
                  <a:schemeClr val="tx1"/>
                </a:solidFill>
              </a:rPr>
              <a:t> складного </a:t>
            </a:r>
            <a:r>
              <a:rPr lang="ru-RU" dirty="0" err="1">
                <a:solidFill>
                  <a:schemeClr val="tx1"/>
                </a:solidFill>
              </a:rPr>
              <a:t>речення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виражають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одночасність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послідовність</a:t>
            </a:r>
            <a:r>
              <a:rPr lang="ru-RU" dirty="0">
                <a:solidFill>
                  <a:schemeClr val="tx1"/>
                </a:solidFill>
              </a:rPr>
              <a:t>?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897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ДОМАШНЄ ЗАВДАННЯ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i="1" dirty="0" smtClean="0">
                <a:solidFill>
                  <a:schemeClr val="tx1"/>
                </a:solidFill>
              </a:rPr>
              <a:t>ПЕРЕПИШІТЬ РЕЧЕННЯ. РОЗСТАВТЕ РОЗДІЛОВІ ЗНАКИ. ПІДКРЕСЛІТЬ ГО. ПОДІЛІТЬ НА ЧАСТИНИ. ПОЗНАЧТЕ СМИСЛОВІ ВІДНОШЕННЯ.</a:t>
            </a:r>
          </a:p>
          <a:p>
            <a:pPr lvl="0"/>
            <a:r>
              <a:rPr lang="ru-RU" i="1" dirty="0">
                <a:solidFill>
                  <a:schemeClr val="tx1"/>
                </a:solidFill>
              </a:rPr>
              <a:t>Зорями небо героя </a:t>
            </a:r>
            <a:r>
              <a:rPr lang="ru-RU" i="1" dirty="0" err="1" smtClean="0">
                <a:solidFill>
                  <a:schemeClr val="tx1"/>
                </a:solidFill>
              </a:rPr>
              <a:t>вітало</a:t>
            </a:r>
            <a:r>
              <a:rPr lang="ru-RU" i="1" dirty="0" smtClean="0">
                <a:solidFill>
                  <a:schemeClr val="tx1"/>
                </a:solidFill>
              </a:rPr>
              <a:t>  </a:t>
            </a:r>
            <a:r>
              <a:rPr lang="ru-RU" i="1" dirty="0" err="1">
                <a:solidFill>
                  <a:schemeClr val="tx1"/>
                </a:solidFill>
              </a:rPr>
              <a:t>квітами</a:t>
            </a:r>
            <a:r>
              <a:rPr lang="ru-RU" i="1" dirty="0">
                <a:solidFill>
                  <a:schemeClr val="tx1"/>
                </a:solidFill>
              </a:rPr>
              <a:t> й </a:t>
            </a:r>
            <a:r>
              <a:rPr lang="ru-RU" i="1" dirty="0" err="1">
                <a:solidFill>
                  <a:schemeClr val="tx1"/>
                </a:solidFill>
              </a:rPr>
              <a:t>піснею</a:t>
            </a:r>
            <a:r>
              <a:rPr lang="ru-RU" i="1" dirty="0">
                <a:solidFill>
                  <a:schemeClr val="tx1"/>
                </a:solidFill>
              </a:rPr>
              <a:t> </a:t>
            </a:r>
            <a:r>
              <a:rPr lang="ru-RU" i="1" dirty="0" err="1">
                <a:solidFill>
                  <a:schemeClr val="tx1"/>
                </a:solidFill>
              </a:rPr>
              <a:t>стріла</a:t>
            </a:r>
            <a:r>
              <a:rPr lang="ru-RU" i="1" dirty="0">
                <a:solidFill>
                  <a:schemeClr val="tx1"/>
                </a:solidFill>
              </a:rPr>
              <a:t> земля</a:t>
            </a:r>
            <a:r>
              <a:rPr lang="ru-RU" dirty="0">
                <a:solidFill>
                  <a:schemeClr val="tx1"/>
                </a:solidFill>
              </a:rPr>
              <a:t> (В. </a:t>
            </a:r>
            <a:r>
              <a:rPr lang="ru-RU" dirty="0" err="1">
                <a:solidFill>
                  <a:schemeClr val="tx1"/>
                </a:solidFill>
              </a:rPr>
              <a:t>Єніна</a:t>
            </a:r>
            <a:r>
              <a:rPr lang="ru-RU" dirty="0">
                <a:solidFill>
                  <a:schemeClr val="tx1"/>
                </a:solidFill>
              </a:rPr>
              <a:t>);</a:t>
            </a:r>
          </a:p>
          <a:p>
            <a:pPr lvl="0"/>
            <a:r>
              <a:rPr lang="ru-RU" i="1" dirty="0">
                <a:solidFill>
                  <a:schemeClr val="tx1"/>
                </a:solidFill>
              </a:rPr>
              <a:t>На все </a:t>
            </a:r>
            <a:r>
              <a:rPr lang="ru-RU" i="1" dirty="0" err="1">
                <a:solidFill>
                  <a:schemeClr val="tx1"/>
                </a:solidFill>
              </a:rPr>
              <a:t>впливає</a:t>
            </a:r>
            <a:r>
              <a:rPr lang="ru-RU" i="1" dirty="0">
                <a:solidFill>
                  <a:schemeClr val="tx1"/>
                </a:solidFill>
              </a:rPr>
              <a:t> </a:t>
            </a:r>
            <a:r>
              <a:rPr lang="ru-RU" i="1" dirty="0" err="1">
                <a:solidFill>
                  <a:schemeClr val="tx1"/>
                </a:solidFill>
              </a:rPr>
              <a:t>мови</a:t>
            </a:r>
            <a:r>
              <a:rPr lang="ru-RU" i="1" dirty="0">
                <a:solidFill>
                  <a:schemeClr val="tx1"/>
                </a:solidFill>
              </a:rPr>
              <a:t> </a:t>
            </a:r>
            <a:r>
              <a:rPr lang="ru-RU" i="1" dirty="0" smtClean="0">
                <a:solidFill>
                  <a:schemeClr val="tx1"/>
                </a:solidFill>
              </a:rPr>
              <a:t>чистота  </a:t>
            </a:r>
            <a:r>
              <a:rPr lang="ru-RU" i="1" dirty="0" err="1">
                <a:solidFill>
                  <a:schemeClr val="tx1"/>
                </a:solidFill>
              </a:rPr>
              <a:t>зір</a:t>
            </a:r>
            <a:r>
              <a:rPr lang="ru-RU" i="1" dirty="0">
                <a:solidFill>
                  <a:schemeClr val="tx1"/>
                </a:solidFill>
              </a:rPr>
              <a:t> </a:t>
            </a:r>
            <a:r>
              <a:rPr lang="ru-RU" i="1" dirty="0" err="1" smtClean="0">
                <a:solidFill>
                  <a:schemeClr val="tx1"/>
                </a:solidFill>
              </a:rPr>
              <a:t>глибшає</a:t>
            </a:r>
            <a:r>
              <a:rPr lang="ru-RU" i="1" dirty="0" smtClean="0">
                <a:solidFill>
                  <a:schemeClr val="tx1"/>
                </a:solidFill>
              </a:rPr>
              <a:t>  </a:t>
            </a:r>
            <a:r>
              <a:rPr lang="ru-RU" i="1" dirty="0">
                <a:solidFill>
                  <a:schemeClr val="tx1"/>
                </a:solidFill>
              </a:rPr>
              <a:t>і </a:t>
            </a:r>
            <a:r>
              <a:rPr lang="ru-RU" i="1" dirty="0" err="1">
                <a:solidFill>
                  <a:schemeClr val="tx1"/>
                </a:solidFill>
              </a:rPr>
              <a:t>кращають</a:t>
            </a:r>
            <a:r>
              <a:rPr lang="ru-RU" i="1" dirty="0">
                <a:solidFill>
                  <a:schemeClr val="tx1"/>
                </a:solidFill>
              </a:rPr>
              <a:t> </a:t>
            </a:r>
            <a:r>
              <a:rPr lang="ru-RU" i="1" dirty="0" smtClean="0">
                <a:solidFill>
                  <a:schemeClr val="tx1"/>
                </a:solidFill>
              </a:rPr>
              <a:t>уста  </a:t>
            </a:r>
            <a:r>
              <a:rPr lang="ru-RU" i="1" dirty="0" err="1">
                <a:solidFill>
                  <a:schemeClr val="tx1"/>
                </a:solidFill>
              </a:rPr>
              <a:t>стає</a:t>
            </a:r>
            <a:r>
              <a:rPr lang="ru-RU" i="1" dirty="0">
                <a:solidFill>
                  <a:schemeClr val="tx1"/>
                </a:solidFill>
              </a:rPr>
              <a:t> </a:t>
            </a:r>
            <a:r>
              <a:rPr lang="ru-RU" i="1" dirty="0" err="1">
                <a:solidFill>
                  <a:schemeClr val="tx1"/>
                </a:solidFill>
              </a:rPr>
              <a:t>точнішим</a:t>
            </a:r>
            <a:r>
              <a:rPr lang="ru-RU" i="1" dirty="0">
                <a:solidFill>
                  <a:schemeClr val="tx1"/>
                </a:solidFill>
              </a:rPr>
              <a:t> слух…</a:t>
            </a:r>
            <a:r>
              <a:rPr lang="ru-RU" dirty="0">
                <a:solidFill>
                  <a:schemeClr val="tx1"/>
                </a:solidFill>
              </a:rPr>
              <a:t> (</a:t>
            </a:r>
            <a:r>
              <a:rPr lang="ru-RU" dirty="0" err="1">
                <a:solidFill>
                  <a:schemeClr val="tx1"/>
                </a:solidFill>
              </a:rPr>
              <a:t>Д.Павличко</a:t>
            </a:r>
            <a:r>
              <a:rPr lang="ru-RU" dirty="0">
                <a:solidFill>
                  <a:schemeClr val="tx1"/>
                </a:solidFill>
              </a:rPr>
              <a:t>).</a:t>
            </a:r>
          </a:p>
          <a:p>
            <a:pPr lvl="0"/>
            <a:r>
              <a:rPr lang="ru-RU" i="1" dirty="0" err="1">
                <a:solidFill>
                  <a:schemeClr val="tx1"/>
                </a:solidFill>
              </a:rPr>
              <a:t>Подивився</a:t>
            </a:r>
            <a:r>
              <a:rPr lang="ru-RU" i="1" dirty="0">
                <a:solidFill>
                  <a:schemeClr val="tx1"/>
                </a:solidFill>
              </a:rPr>
              <a:t> я на </a:t>
            </a:r>
            <a:r>
              <a:rPr lang="ru-RU" i="1" dirty="0" err="1">
                <a:solidFill>
                  <a:schemeClr val="tx1"/>
                </a:solidFill>
              </a:rPr>
              <a:t>хати</a:t>
            </a:r>
            <a:r>
              <a:rPr lang="ru-RU" i="1" dirty="0">
                <a:solidFill>
                  <a:schemeClr val="tx1"/>
                </a:solidFill>
              </a:rPr>
              <a:t> </a:t>
            </a:r>
            <a:r>
              <a:rPr lang="ru-RU" i="1" dirty="0" smtClean="0">
                <a:solidFill>
                  <a:schemeClr val="tx1"/>
                </a:solidFill>
              </a:rPr>
              <a:t> нема </a:t>
            </a:r>
            <a:r>
              <a:rPr lang="ru-RU" i="1" dirty="0">
                <a:solidFill>
                  <a:schemeClr val="tx1"/>
                </a:solidFill>
              </a:rPr>
              <a:t>в мене </a:t>
            </a:r>
            <a:r>
              <a:rPr lang="ru-RU" i="1" dirty="0" err="1">
                <a:solidFill>
                  <a:schemeClr val="tx1"/>
                </a:solidFill>
              </a:rPr>
              <a:t>хати</a:t>
            </a:r>
            <a:r>
              <a:rPr lang="ru-RU" dirty="0">
                <a:solidFill>
                  <a:schemeClr val="tx1"/>
                </a:solidFill>
              </a:rPr>
              <a:t> (Т. Шевченко).</a:t>
            </a:r>
          </a:p>
          <a:p>
            <a:pPr lvl="0"/>
            <a:r>
              <a:rPr lang="ru-RU" i="1" dirty="0" err="1">
                <a:solidFill>
                  <a:schemeClr val="tx1"/>
                </a:solidFill>
              </a:rPr>
              <a:t>Десь</a:t>
            </a:r>
            <a:r>
              <a:rPr lang="ru-RU" i="1" dirty="0">
                <a:solidFill>
                  <a:schemeClr val="tx1"/>
                </a:solidFill>
              </a:rPr>
              <a:t> </a:t>
            </a:r>
            <a:r>
              <a:rPr lang="ru-RU" i="1" dirty="0" smtClean="0">
                <a:solidFill>
                  <a:schemeClr val="tx1"/>
                </a:solidFill>
              </a:rPr>
              <a:t>далеко  </a:t>
            </a:r>
            <a:r>
              <a:rPr lang="ru-RU" i="1" dirty="0">
                <a:solidFill>
                  <a:schemeClr val="tx1"/>
                </a:solidFill>
              </a:rPr>
              <a:t>в </a:t>
            </a:r>
            <a:r>
              <a:rPr lang="ru-RU" i="1" dirty="0" err="1">
                <a:solidFill>
                  <a:schemeClr val="tx1"/>
                </a:solidFill>
              </a:rPr>
              <a:t>повитих</a:t>
            </a:r>
            <a:r>
              <a:rPr lang="ru-RU" i="1" dirty="0">
                <a:solidFill>
                  <a:schemeClr val="tx1"/>
                </a:solidFill>
              </a:rPr>
              <a:t> туманом </a:t>
            </a:r>
            <a:r>
              <a:rPr lang="ru-RU" i="1" dirty="0" smtClean="0">
                <a:solidFill>
                  <a:schemeClr val="tx1"/>
                </a:solidFill>
              </a:rPr>
              <a:t>плавнях  </a:t>
            </a:r>
            <a:r>
              <a:rPr lang="ru-RU" i="1" dirty="0">
                <a:solidFill>
                  <a:schemeClr val="tx1"/>
                </a:solidFill>
              </a:rPr>
              <a:t>вставало </a:t>
            </a:r>
            <a:r>
              <a:rPr lang="ru-RU" i="1" dirty="0" err="1" smtClean="0">
                <a:solidFill>
                  <a:schemeClr val="tx1"/>
                </a:solidFill>
              </a:rPr>
              <a:t>сонце</a:t>
            </a:r>
            <a:r>
              <a:rPr lang="ru-RU" i="1" dirty="0" smtClean="0">
                <a:solidFill>
                  <a:schemeClr val="tx1"/>
                </a:solidFill>
              </a:rPr>
              <a:t>  </a:t>
            </a:r>
            <a:r>
              <a:rPr lang="ru-RU" i="1" dirty="0">
                <a:solidFill>
                  <a:schemeClr val="tx1"/>
                </a:solidFill>
              </a:rPr>
              <a:t>тихо курились </a:t>
            </a:r>
            <a:r>
              <a:rPr lang="ru-RU" i="1" dirty="0" smtClean="0">
                <a:solidFill>
                  <a:schemeClr val="tx1"/>
                </a:solidFill>
              </a:rPr>
              <a:t>луки  </a:t>
            </a:r>
            <a:r>
              <a:rPr lang="ru-RU" i="1" dirty="0" err="1" smtClean="0">
                <a:solidFill>
                  <a:schemeClr val="tx1"/>
                </a:solidFill>
              </a:rPr>
              <a:t>переливаючись</a:t>
            </a:r>
            <a:r>
              <a:rPr lang="ru-RU" i="1" dirty="0" smtClean="0">
                <a:solidFill>
                  <a:schemeClr val="tx1"/>
                </a:solidFill>
              </a:rPr>
              <a:t> </a:t>
            </a:r>
            <a:r>
              <a:rPr lang="ru-RU" i="1" dirty="0" err="1" smtClean="0">
                <a:solidFill>
                  <a:schemeClr val="tx1"/>
                </a:solidFill>
              </a:rPr>
              <a:t>іскристими</a:t>
            </a:r>
            <a:r>
              <a:rPr lang="ru-RU" i="1" dirty="0" smtClean="0">
                <a:solidFill>
                  <a:schemeClr val="tx1"/>
                </a:solidFill>
              </a:rPr>
              <a:t> </a:t>
            </a:r>
            <a:r>
              <a:rPr lang="ru-RU" i="1" dirty="0" err="1" smtClean="0">
                <a:solidFill>
                  <a:schemeClr val="tx1"/>
                </a:solidFill>
              </a:rPr>
              <a:t>барвами</a:t>
            </a:r>
            <a:r>
              <a:rPr lang="ru-RU" i="1" dirty="0" smtClean="0">
                <a:solidFill>
                  <a:schemeClr val="tx1"/>
                </a:solidFill>
              </a:rPr>
              <a:t>…</a:t>
            </a:r>
            <a:r>
              <a:rPr lang="ru-RU" dirty="0" smtClean="0">
                <a:solidFill>
                  <a:schemeClr val="tx1"/>
                </a:solidFill>
              </a:rPr>
              <a:t> (Я. Баш);</a:t>
            </a:r>
            <a:endParaRPr lang="ru-RU" dirty="0">
              <a:solidFill>
                <a:schemeClr val="tx1"/>
              </a:solidFill>
            </a:endParaRPr>
          </a:p>
          <a:p>
            <a:pPr lvl="0"/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i="1" dirty="0" err="1">
                <a:solidFill>
                  <a:schemeClr val="tx1"/>
                </a:solidFill>
              </a:rPr>
              <a:t>Немає</a:t>
            </a:r>
            <a:r>
              <a:rPr lang="ru-RU" i="1" dirty="0">
                <a:solidFill>
                  <a:schemeClr val="tx1"/>
                </a:solidFill>
              </a:rPr>
              <a:t> </a:t>
            </a:r>
            <a:r>
              <a:rPr lang="ru-RU" i="1" dirty="0" err="1">
                <a:solidFill>
                  <a:schemeClr val="tx1"/>
                </a:solidFill>
              </a:rPr>
              <a:t>щастя</a:t>
            </a:r>
            <a:r>
              <a:rPr lang="ru-RU" i="1" dirty="0">
                <a:solidFill>
                  <a:schemeClr val="tx1"/>
                </a:solidFill>
              </a:rPr>
              <a:t> </a:t>
            </a:r>
            <a:r>
              <a:rPr lang="ru-RU" i="1" dirty="0" err="1" smtClean="0">
                <a:solidFill>
                  <a:schemeClr val="tx1"/>
                </a:solidFill>
              </a:rPr>
              <a:t>вічного</a:t>
            </a:r>
            <a:r>
              <a:rPr lang="ru-RU" i="1" dirty="0" smtClean="0">
                <a:solidFill>
                  <a:schemeClr val="tx1"/>
                </a:solidFill>
              </a:rPr>
              <a:t>  </a:t>
            </a:r>
            <a:r>
              <a:rPr lang="ru-RU" i="1" dirty="0" err="1" smtClean="0">
                <a:solidFill>
                  <a:schemeClr val="tx1"/>
                </a:solidFill>
              </a:rPr>
              <a:t>немає</a:t>
            </a:r>
            <a:r>
              <a:rPr lang="ru-RU" i="1" dirty="0" smtClean="0">
                <a:solidFill>
                  <a:schemeClr val="tx1"/>
                </a:solidFill>
              </a:rPr>
              <a:t>  </a:t>
            </a:r>
            <a:r>
              <a:rPr lang="ru-RU" i="1" dirty="0">
                <a:solidFill>
                  <a:schemeClr val="tx1"/>
                </a:solidFill>
              </a:rPr>
              <a:t>є </a:t>
            </a:r>
            <a:r>
              <a:rPr lang="ru-RU" i="1" dirty="0" err="1">
                <a:solidFill>
                  <a:schemeClr val="tx1"/>
                </a:solidFill>
              </a:rPr>
              <a:t>вічний</a:t>
            </a:r>
            <a:r>
              <a:rPr lang="ru-RU" i="1" dirty="0">
                <a:solidFill>
                  <a:schemeClr val="tx1"/>
                </a:solidFill>
              </a:rPr>
              <a:t> </a:t>
            </a:r>
            <a:r>
              <a:rPr lang="ru-RU" i="1" dirty="0" err="1">
                <a:solidFill>
                  <a:schemeClr val="tx1"/>
                </a:solidFill>
              </a:rPr>
              <a:t>бій</a:t>
            </a:r>
            <a:r>
              <a:rPr lang="ru-RU" i="1" dirty="0">
                <a:solidFill>
                  <a:schemeClr val="tx1"/>
                </a:solidFill>
              </a:rPr>
              <a:t> за </a:t>
            </a:r>
            <a:r>
              <a:rPr lang="ru-RU" i="1" dirty="0" err="1">
                <a:solidFill>
                  <a:schemeClr val="tx1"/>
                </a:solidFill>
              </a:rPr>
              <a:t>щастя</a:t>
            </a:r>
            <a:r>
              <a:rPr lang="ru-RU" i="1" dirty="0">
                <a:solidFill>
                  <a:schemeClr val="tx1"/>
                </a:solidFill>
              </a:rPr>
              <a:t> для </a:t>
            </a:r>
            <a:r>
              <a:rPr lang="ru-RU" i="1" dirty="0" err="1">
                <a:solidFill>
                  <a:schemeClr val="tx1"/>
                </a:solidFill>
              </a:rPr>
              <a:t>усіх</a:t>
            </a:r>
            <a:r>
              <a:rPr lang="ru-RU" dirty="0">
                <a:solidFill>
                  <a:schemeClr val="tx1"/>
                </a:solidFill>
              </a:rPr>
              <a:t> (М. </a:t>
            </a:r>
            <a:r>
              <a:rPr lang="ru-RU" dirty="0" err="1">
                <a:solidFill>
                  <a:schemeClr val="tx1"/>
                </a:solidFill>
              </a:rPr>
              <a:t>Нагнибіда</a:t>
            </a:r>
            <a:r>
              <a:rPr lang="ru-RU" dirty="0">
                <a:solidFill>
                  <a:schemeClr val="tx1"/>
                </a:solidFill>
              </a:rPr>
              <a:t>);</a:t>
            </a:r>
          </a:p>
          <a:p>
            <a:pPr lvl="0"/>
            <a:r>
              <a:rPr lang="uk-UA" dirty="0">
                <a:solidFill>
                  <a:schemeClr val="tx1"/>
                </a:solidFill>
              </a:rPr>
              <a:t>І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i="1" dirty="0" err="1">
                <a:solidFill>
                  <a:schemeClr val="tx1"/>
                </a:solidFill>
              </a:rPr>
              <a:t>сивітимуть</a:t>
            </a:r>
            <a:r>
              <a:rPr lang="ru-RU" i="1" dirty="0">
                <a:solidFill>
                  <a:schemeClr val="tx1"/>
                </a:solidFill>
              </a:rPr>
              <a:t> </a:t>
            </a:r>
            <a:r>
              <a:rPr lang="ru-RU" i="1" dirty="0" err="1">
                <a:solidFill>
                  <a:schemeClr val="tx1"/>
                </a:solidFill>
              </a:rPr>
              <a:t>знов</a:t>
            </a:r>
            <a:r>
              <a:rPr lang="ru-RU" i="1" dirty="0">
                <a:solidFill>
                  <a:schemeClr val="tx1"/>
                </a:solidFill>
              </a:rPr>
              <a:t> у </a:t>
            </a:r>
            <a:r>
              <a:rPr lang="ru-RU" i="1" dirty="0" err="1">
                <a:solidFill>
                  <a:schemeClr val="tx1"/>
                </a:solidFill>
              </a:rPr>
              <a:t>далині</a:t>
            </a:r>
            <a:r>
              <a:rPr lang="ru-RU" i="1" dirty="0">
                <a:solidFill>
                  <a:schemeClr val="tx1"/>
                </a:solidFill>
              </a:rPr>
              <a:t> </a:t>
            </a:r>
            <a:r>
              <a:rPr lang="ru-RU" i="1" dirty="0" err="1">
                <a:solidFill>
                  <a:schemeClr val="tx1"/>
                </a:solidFill>
              </a:rPr>
              <a:t>високі</a:t>
            </a:r>
            <a:r>
              <a:rPr lang="ru-RU" i="1" dirty="0">
                <a:solidFill>
                  <a:schemeClr val="tx1"/>
                </a:solidFill>
              </a:rPr>
              <a:t> </a:t>
            </a:r>
            <a:r>
              <a:rPr lang="ru-RU" i="1" dirty="0" err="1" smtClean="0">
                <a:solidFill>
                  <a:schemeClr val="tx1"/>
                </a:solidFill>
              </a:rPr>
              <a:t>могили</a:t>
            </a:r>
            <a:r>
              <a:rPr lang="ru-RU" i="1" dirty="0" smtClean="0">
                <a:solidFill>
                  <a:schemeClr val="tx1"/>
                </a:solidFill>
              </a:rPr>
              <a:t>  </a:t>
            </a:r>
            <a:r>
              <a:rPr lang="ru-RU" i="1" dirty="0" err="1">
                <a:solidFill>
                  <a:schemeClr val="tx1"/>
                </a:solidFill>
              </a:rPr>
              <a:t>віятиме</a:t>
            </a:r>
            <a:r>
              <a:rPr lang="ru-RU" i="1" dirty="0">
                <a:solidFill>
                  <a:schemeClr val="tx1"/>
                </a:solidFill>
              </a:rPr>
              <a:t> </a:t>
            </a:r>
            <a:r>
              <a:rPr lang="ru-RU" i="1" dirty="0" err="1">
                <a:solidFill>
                  <a:schemeClr val="tx1"/>
                </a:solidFill>
              </a:rPr>
              <a:t>вітер</a:t>
            </a:r>
            <a:r>
              <a:rPr lang="ru-RU" i="1" dirty="0">
                <a:solidFill>
                  <a:schemeClr val="tx1"/>
                </a:solidFill>
              </a:rPr>
              <a:t> </a:t>
            </a:r>
            <a:r>
              <a:rPr lang="ru-RU" i="1" dirty="0" err="1">
                <a:solidFill>
                  <a:schemeClr val="tx1"/>
                </a:solidFill>
              </a:rPr>
              <a:t>полиневим</a:t>
            </a:r>
            <a:r>
              <a:rPr lang="ru-RU" i="1" dirty="0">
                <a:solidFill>
                  <a:schemeClr val="tx1"/>
                </a:solidFill>
              </a:rPr>
              <a:t> </a:t>
            </a:r>
            <a:r>
              <a:rPr lang="ru-RU" i="1" dirty="0" smtClean="0">
                <a:solidFill>
                  <a:schemeClr val="tx1"/>
                </a:solidFill>
              </a:rPr>
              <a:t>духом  </a:t>
            </a:r>
            <a:r>
              <a:rPr lang="ru-RU" i="1" dirty="0" err="1">
                <a:solidFill>
                  <a:schemeClr val="tx1"/>
                </a:solidFill>
              </a:rPr>
              <a:t>хлюпатиме</a:t>
            </a:r>
            <a:r>
              <a:rPr lang="ru-RU" i="1" dirty="0">
                <a:solidFill>
                  <a:schemeClr val="tx1"/>
                </a:solidFill>
              </a:rPr>
              <a:t> степ </a:t>
            </a:r>
            <a:r>
              <a:rPr lang="ru-RU" i="1" dirty="0" err="1">
                <a:solidFill>
                  <a:schemeClr val="tx1"/>
                </a:solidFill>
              </a:rPr>
              <a:t>колоссям</a:t>
            </a:r>
            <a:r>
              <a:rPr lang="ru-RU" i="1" dirty="0">
                <a:solidFill>
                  <a:schemeClr val="tx1"/>
                </a:solidFill>
              </a:rPr>
              <a:t> в </a:t>
            </a:r>
            <a:r>
              <a:rPr lang="ru-RU" i="1" dirty="0" err="1">
                <a:solidFill>
                  <a:schemeClr val="tx1"/>
                </a:solidFill>
              </a:rPr>
              <a:t>обличчя</a:t>
            </a:r>
            <a:r>
              <a:rPr lang="ru-RU" dirty="0">
                <a:solidFill>
                  <a:schemeClr val="tx1"/>
                </a:solidFill>
              </a:rPr>
              <a:t> (А. Головко).</a:t>
            </a: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288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24</TotalTime>
  <Words>465</Words>
  <Application>Microsoft Office PowerPoint</Application>
  <PresentationFormat>Широкоэкранный</PresentationFormat>
  <Paragraphs>89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Times New Roman</vt:lpstr>
      <vt:lpstr>Wingdings 3</vt:lpstr>
      <vt:lpstr>Аспект</vt:lpstr>
      <vt:lpstr> Кома і крапка з комою між частинами безсполучникового складного речення</vt:lpstr>
      <vt:lpstr>БЕСІДА</vt:lpstr>
      <vt:lpstr>ПРИГАДАЙМО</vt:lpstr>
      <vt:lpstr>Презентация PowerPoint</vt:lpstr>
      <vt:lpstr>Презентация PowerPoint</vt:lpstr>
      <vt:lpstr>Робота зі схемою «Характеристика безсполучникового складного речення». </vt:lpstr>
      <vt:lpstr>Пунктуаційний практикум </vt:lpstr>
      <vt:lpstr>ТЕСТ</vt:lpstr>
      <vt:lpstr>Презентация PowerPoint</vt:lpstr>
      <vt:lpstr>Дати обґрунтовані відповіді на запитання: </vt:lpstr>
      <vt:lpstr>ДОМАШНЄ ЗАВДАННЯ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Шістнадцяте лютого Класна робота Кома і крапка з комою між частинами безсполучникового складного речення</dc:title>
  <dc:creator>User</dc:creator>
  <cp:lastModifiedBy>Пользователь Windows</cp:lastModifiedBy>
  <cp:revision>5</cp:revision>
  <dcterms:created xsi:type="dcterms:W3CDTF">2021-02-15T20:47:47Z</dcterms:created>
  <dcterms:modified xsi:type="dcterms:W3CDTF">2022-01-22T17:29:48Z</dcterms:modified>
</cp:coreProperties>
</file>