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70" r:id="rId11"/>
    <p:sldId id="273" r:id="rId12"/>
    <p:sldId id="272" r:id="rId13"/>
    <p:sldId id="274" r:id="rId14"/>
    <p:sldId id="278" r:id="rId15"/>
    <p:sldId id="282" r:id="rId16"/>
    <p:sldId id="283" r:id="rId17"/>
    <p:sldId id="284" r:id="rId18"/>
    <p:sldId id="286" r:id="rId19"/>
    <p:sldId id="288" r:id="rId20"/>
    <p:sldId id="290" r:id="rId2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A1976-AC8C-470A-80D5-13162F8EF9FA}" type="datetimeFigureOut">
              <a:rPr lang="uk-UA" smtClean="0"/>
              <a:pPr/>
              <a:t>23.01.2022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7EB2D-BA93-4EB3-918B-E813C14DAB47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Результат пошуку зображень за запитом &quot;кино картинк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500063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5008" y="285728"/>
            <a:ext cx="314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4000" b="1" i="1" dirty="0" smtClean="0">
                <a:solidFill>
                  <a:srgbClr val="FF0000"/>
                </a:solidFill>
              </a:rPr>
              <a:t>Тема уроку:</a:t>
            </a:r>
            <a:endParaRPr lang="uk-UA" sz="40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5000636"/>
            <a:ext cx="85011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</a:rPr>
              <a:t>Мова і види кіномистецтва. </a:t>
            </a:r>
          </a:p>
          <a:p>
            <a:pPr algn="ctr"/>
            <a:r>
              <a:rPr lang="uk-UA" sz="2800" b="1" i="1" dirty="0" smtClean="0">
                <a:solidFill>
                  <a:srgbClr val="0070C0"/>
                </a:solidFill>
              </a:rPr>
              <a:t>Брати </a:t>
            </a:r>
            <a:r>
              <a:rPr lang="uk-UA" sz="2800" b="1" i="1" dirty="0" err="1" smtClean="0">
                <a:solidFill>
                  <a:srgbClr val="0070C0"/>
                </a:solidFill>
              </a:rPr>
              <a:t>Люм'єри</a:t>
            </a:r>
            <a:r>
              <a:rPr lang="uk-UA" sz="2800" b="1" i="1" dirty="0" smtClean="0">
                <a:solidFill>
                  <a:srgbClr val="0070C0"/>
                </a:solidFill>
              </a:rPr>
              <a:t> – винахідники кіномистецтва. Творчість Жоржа </a:t>
            </a:r>
            <a:r>
              <a:rPr lang="uk-UA" sz="2800" b="1" i="1" dirty="0" err="1" smtClean="0">
                <a:solidFill>
                  <a:srgbClr val="0070C0"/>
                </a:solidFill>
              </a:rPr>
              <a:t>Мельєса</a:t>
            </a:r>
            <a:r>
              <a:rPr lang="uk-UA" sz="2800" b="1" i="1" dirty="0" smtClean="0">
                <a:solidFill>
                  <a:srgbClr val="0070C0"/>
                </a:solidFill>
              </a:rPr>
              <a:t>. </a:t>
            </a:r>
          </a:p>
          <a:p>
            <a:pPr algn="ctr"/>
            <a:r>
              <a:rPr lang="uk-UA" sz="2800" b="1" i="1" dirty="0" smtClean="0">
                <a:solidFill>
                  <a:srgbClr val="0070C0"/>
                </a:solidFill>
              </a:rPr>
              <a:t>Чарлі Чаплін – класик німого кіно</a:t>
            </a:r>
            <a:endParaRPr lang="uk-UA" sz="2800" b="1" i="1" dirty="0">
              <a:solidFill>
                <a:srgbClr val="0070C0"/>
              </a:solidFill>
            </a:endParaRPr>
          </a:p>
        </p:txBody>
      </p:sp>
      <p:pic>
        <p:nvPicPr>
          <p:cNvPr id="7" name="Picture 8" descr="Результат пошуку зображень за запитом &quot;кино картинки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3116"/>
            <a:ext cx="3357586" cy="28010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 r="1142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1000107"/>
            <a:ext cx="650084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i="1" dirty="0" smtClean="0">
                <a:solidFill>
                  <a:srgbClr val="FF0000"/>
                </a:solidFill>
              </a:rPr>
              <a:t>Кінематограф</a:t>
            </a:r>
            <a:r>
              <a:rPr lang="uk-UA" sz="3200" b="1" i="1" dirty="0" smtClean="0">
                <a:solidFill>
                  <a:schemeClr val="bg1"/>
                </a:solidFill>
              </a:rPr>
              <a:t> </a:t>
            </a:r>
            <a:r>
              <a:rPr lang="uk-UA" sz="3200" b="1" i="1" dirty="0" smtClean="0">
                <a:solidFill>
                  <a:srgbClr val="FF0000"/>
                </a:solidFill>
              </a:rPr>
              <a:t>– </a:t>
            </a:r>
          </a:p>
          <a:p>
            <a:r>
              <a:rPr lang="uk-UA" sz="3200" b="1" i="1" dirty="0" smtClean="0">
                <a:solidFill>
                  <a:schemeClr val="bg1"/>
                </a:solidFill>
              </a:rPr>
              <a:t>один із наймолодших видів мистецтва, який виник </a:t>
            </a:r>
          </a:p>
          <a:p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на зламі ХІХ і ХХ століть. </a:t>
            </a:r>
          </a:p>
          <a:p>
            <a:r>
              <a:rPr lang="uk-UA" sz="3200" b="1" i="1" dirty="0" smtClean="0">
                <a:solidFill>
                  <a:schemeClr val="bg1"/>
                </a:solidFill>
              </a:rPr>
              <a:t>Завдяки загальнодоступності й </a:t>
            </a:r>
          </a:p>
          <a:p>
            <a:r>
              <a:rPr lang="uk-UA" sz="3200" b="1" i="1" dirty="0" smtClean="0">
                <a:solidFill>
                  <a:schemeClr val="bg1"/>
                </a:solidFill>
              </a:rPr>
              <a:t>наочності він став </a:t>
            </a:r>
          </a:p>
          <a:p>
            <a:r>
              <a:rPr lang="uk-UA" sz="3200" b="1" i="1" dirty="0" smtClean="0">
                <a:solidFill>
                  <a:schemeClr val="bg1"/>
                </a:solidFill>
              </a:rPr>
              <a:t>найпопулярнішим у </a:t>
            </a:r>
          </a:p>
          <a:p>
            <a:r>
              <a:rPr lang="uk-UA" sz="3200" b="1" i="1" dirty="0" smtClean="0">
                <a:solidFill>
                  <a:schemeClr val="bg1"/>
                </a:solidFill>
              </a:rPr>
              <a:t>всьому світі</a:t>
            </a:r>
            <a:endParaRPr lang="uk-UA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Результат пошуку зображень за запитом &quot;эмоции человека&quot;"/>
          <p:cNvPicPr>
            <a:picLocks noChangeAspect="1" noChangeArrowheads="1"/>
          </p:cNvPicPr>
          <p:nvPr/>
        </p:nvPicPr>
        <p:blipFill>
          <a:blip r:embed="rId2"/>
          <a:srcRect l="8333" r="11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714356"/>
            <a:ext cx="8572560" cy="569386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uk-UA" sz="9600" b="1" i="1" dirty="0" smtClean="0">
                <a:solidFill>
                  <a:schemeClr val="accent1">
                    <a:lumMod val="75000"/>
                  </a:schemeClr>
                </a:solidFill>
              </a:rPr>
              <a:t>Кіно</a:t>
            </a:r>
          </a:p>
          <a:p>
            <a:pPr algn="ctr"/>
            <a:r>
              <a:rPr lang="uk-UA" sz="1600" b="1" i="1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впливає </a:t>
            </a:r>
          </a:p>
          <a:p>
            <a:pPr algn="ctr"/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</a:p>
          <a:p>
            <a:pPr algn="ctr"/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світогляд </a:t>
            </a:r>
          </a:p>
          <a:p>
            <a:pPr algn="ctr"/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багатьох людей, </a:t>
            </a:r>
          </a:p>
          <a:p>
            <a:pPr algn="ctr"/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допомагає дізнаватися </a:t>
            </a:r>
          </a:p>
          <a:p>
            <a:pPr algn="ctr"/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про різні події та явища, </a:t>
            </a:r>
          </a:p>
          <a:p>
            <a:pPr algn="ctr"/>
            <a:r>
              <a:rPr lang="uk-UA" sz="3600" b="1" i="1" dirty="0" smtClean="0">
                <a:solidFill>
                  <a:schemeClr val="tx2">
                    <a:lumMod val="75000"/>
                  </a:schemeClr>
                </a:solidFill>
              </a:rPr>
              <a:t>країни та народи</a:t>
            </a:r>
            <a:endParaRPr lang="uk-UA" sz="3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7111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714744" y="357166"/>
            <a:ext cx="5072098" cy="45243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Але головне – дає змогу відчути цілу гаму емоцій – радість,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співчуття,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захоплення,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сум,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гнів,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страх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тощо</a:t>
            </a:r>
            <a:endParaRPr lang="uk-UA" sz="3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 l="175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14678" y="500042"/>
            <a:ext cx="5643602" cy="54476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uk-UA" sz="6000" b="1" i="1" dirty="0" smtClean="0">
                <a:solidFill>
                  <a:srgbClr val="FF0000"/>
                </a:solidFill>
              </a:rPr>
              <a:t>Кінематограф</a:t>
            </a:r>
            <a:r>
              <a:rPr lang="uk-UA" sz="3600" b="1" i="1" dirty="0" smtClean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uk-UA" sz="3600" b="1" i="1" dirty="0" smtClean="0">
                <a:solidFill>
                  <a:schemeClr val="bg1"/>
                </a:solidFill>
              </a:rPr>
              <a:t>включає такі поняття, як </a:t>
            </a:r>
            <a:r>
              <a:rPr lang="uk-UA" sz="36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кіномистецтво</a:t>
            </a:r>
            <a:r>
              <a:rPr lang="uk-UA" sz="3600" b="1" i="1" dirty="0" smtClean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uk-UA" sz="3600" b="1" i="1" dirty="0" smtClean="0">
                <a:solidFill>
                  <a:schemeClr val="bg1"/>
                </a:solidFill>
              </a:rPr>
              <a:t>та його твори, а також </a:t>
            </a:r>
            <a:r>
              <a:rPr lang="uk-UA" sz="36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кіноіндустрія </a:t>
            </a:r>
          </a:p>
          <a:p>
            <a:pPr algn="r"/>
            <a:r>
              <a:rPr lang="uk-UA" sz="3600" b="1" i="1" dirty="0" smtClean="0">
                <a:solidFill>
                  <a:schemeClr val="bg1"/>
                </a:solidFill>
              </a:rPr>
              <a:t>– галузь економіки, </a:t>
            </a:r>
          </a:p>
          <a:p>
            <a:pPr algn="r"/>
            <a:r>
              <a:rPr lang="uk-UA" sz="3600" b="1" i="1" dirty="0" smtClean="0">
                <a:solidFill>
                  <a:schemeClr val="bg1"/>
                </a:solidFill>
              </a:rPr>
              <a:t>яка виробляє фільми, спецефекти для них, мультиплікацію</a:t>
            </a:r>
            <a:endParaRPr lang="uk-UA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" descr="Результат пошуку зображень за запитом &quot;кино картинк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2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214290"/>
            <a:ext cx="8215370" cy="62478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uk-UA" sz="4000" b="1" i="1" dirty="0" smtClean="0">
                <a:solidFill>
                  <a:srgbClr val="FF0000"/>
                </a:solidFill>
              </a:rPr>
              <a:t>Умовно виокремлюють </a:t>
            </a:r>
          </a:p>
          <a:p>
            <a:pPr algn="r"/>
            <a:r>
              <a:rPr lang="uk-UA" sz="4000" b="1" i="1" dirty="0" smtClean="0">
                <a:solidFill>
                  <a:srgbClr val="FF0000"/>
                </a:solidFill>
              </a:rPr>
              <a:t>основні види кіно: </a:t>
            </a:r>
          </a:p>
          <a:p>
            <a:pPr algn="r"/>
            <a:r>
              <a:rPr lang="uk-UA" sz="32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художнє</a:t>
            </a:r>
            <a:r>
              <a:rPr lang="uk-UA" sz="3200" b="1" i="1" dirty="0" smtClean="0">
                <a:solidFill>
                  <a:schemeClr val="bg1"/>
                </a:solidFill>
              </a:rPr>
              <a:t> (ігрове),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що засобами акторської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майстерності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втілює сюжети, та </a:t>
            </a:r>
          </a:p>
          <a:p>
            <a:pPr algn="r"/>
            <a:r>
              <a:rPr lang="uk-UA" sz="32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мультиплікаційне</a:t>
            </a:r>
            <a:r>
              <a:rPr lang="uk-UA" sz="3200" b="1" i="1" dirty="0" smtClean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(анімаційне) кіно,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що відображає дійсність за допомогою знятих на плівку малюнків або фотографій, об'ємних предметів і лялькових персонажів</a:t>
            </a:r>
            <a:endParaRPr lang="uk-UA" sz="3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 l="14583"/>
          <a:stretch>
            <a:fillRect/>
          </a:stretch>
        </p:blipFill>
        <p:spPr bwMode="auto">
          <a:xfrm>
            <a:off x="0" y="0"/>
            <a:ext cx="917206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928670"/>
            <a:ext cx="6000792" cy="50167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chemeClr val="bg1"/>
                </a:solidFill>
              </a:rPr>
              <a:t>Деякі фахівці вважають окремими групами </a:t>
            </a:r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документальне і </a:t>
            </a:r>
          </a:p>
          <a:p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науково-популярне кіно, зокрема освітнє. </a:t>
            </a:r>
          </a:p>
          <a:p>
            <a:r>
              <a:rPr lang="uk-UA" sz="3200" b="1" i="1" dirty="0" smtClean="0">
                <a:solidFill>
                  <a:schemeClr val="bg1"/>
                </a:solidFill>
              </a:rPr>
              <a:t>Втім багато сучасних кінознавців вважають суто документальними лише фільми, зняті прихованою камерою</a:t>
            </a:r>
            <a:endParaRPr lang="uk-UA" sz="3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 l="175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14678" y="142852"/>
            <a:ext cx="5643602" cy="61247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uk-UA" sz="3600" b="1" i="1" dirty="0" smtClean="0">
                <a:solidFill>
                  <a:srgbClr val="FF0000"/>
                </a:solidFill>
              </a:rPr>
              <a:t>Сучасна кінодокументалістика </a:t>
            </a:r>
            <a:r>
              <a:rPr lang="uk-UA" sz="3200" b="1" i="1" dirty="0" smtClean="0">
                <a:solidFill>
                  <a:schemeClr val="bg1"/>
                </a:solidFill>
              </a:rPr>
              <a:t>включає </a:t>
            </a:r>
          </a:p>
          <a:p>
            <a:pPr algn="r"/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хроніку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(репортаж з місця подій) </a:t>
            </a:r>
          </a:p>
          <a:p>
            <a:pPr algn="r"/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і публіцистику,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яка висвітлює актуальні суспільно-політичні питання.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Темою для документальних фільмів найчастіше стають цікаві явища, життя знаменитостей</a:t>
            </a:r>
            <a:endParaRPr lang="uk-UA" sz="3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 r="1142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1714488"/>
            <a:ext cx="478634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dirty="0" smtClean="0">
                <a:solidFill>
                  <a:schemeClr val="bg1"/>
                </a:solidFill>
              </a:rPr>
              <a:t>За тривалістю показу фільми поділяються на </a:t>
            </a:r>
            <a:r>
              <a:rPr lang="uk-UA" sz="32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повнометражні та короткометражні </a:t>
            </a:r>
          </a:p>
          <a:p>
            <a:r>
              <a:rPr lang="uk-UA" sz="3200" b="1" i="1" dirty="0" smtClean="0">
                <a:solidFill>
                  <a:schemeClr val="bg1"/>
                </a:solidFill>
              </a:rPr>
              <a:t>(15-20хв.)</a:t>
            </a:r>
            <a:endParaRPr lang="uk-UA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Результат пошуку зображень за запитом &quot;брати Люм'єр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14340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4286256"/>
            <a:ext cx="85725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/>
              <a:t>У кінцевому підсумку визнаними винахідниками кінематографа стали </a:t>
            </a:r>
          </a:p>
          <a:p>
            <a:pPr algn="ctr"/>
            <a:r>
              <a:rPr lang="uk-UA" sz="3600" b="1" i="1" dirty="0" smtClean="0">
                <a:solidFill>
                  <a:srgbClr val="C00000"/>
                </a:solidFill>
              </a:rPr>
              <a:t>брати Огюст і Луї </a:t>
            </a:r>
            <a:r>
              <a:rPr lang="uk-UA" sz="3600" b="1" i="1" dirty="0" err="1" smtClean="0">
                <a:solidFill>
                  <a:srgbClr val="C00000"/>
                </a:solidFill>
              </a:rPr>
              <a:t>Люм'єри</a:t>
            </a:r>
            <a:r>
              <a:rPr lang="uk-UA" sz="3600" b="1" i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uk-UA" sz="3600" b="1" i="1" dirty="0" smtClean="0">
                <a:solidFill>
                  <a:srgbClr val="C00000"/>
                </a:solidFill>
              </a:rPr>
              <a:t>з Франції</a:t>
            </a:r>
            <a:endParaRPr lang="uk-UA" sz="3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24" name="Picture 4" descr="Результат пошуку зображень за запитом &quot;синематограф братьев люмьер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1" y="142852"/>
            <a:ext cx="4333905" cy="650085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786314" y="357166"/>
            <a:ext cx="4143404" cy="6144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Саме їхня апаратура давала змогу знімати і відтворювати зображення на великому екрані. Брати </a:t>
            </a:r>
            <a:r>
              <a:rPr lang="uk-UA" sz="3200" b="1" i="1" dirty="0" err="1" smtClean="0">
                <a:solidFill>
                  <a:schemeClr val="bg1"/>
                </a:solidFill>
              </a:rPr>
              <a:t>Люм'єри</a:t>
            </a:r>
            <a:r>
              <a:rPr lang="uk-UA" sz="3200" b="1" i="1" dirty="0" smtClean="0">
                <a:solidFill>
                  <a:schemeClr val="bg1"/>
                </a:solidFill>
              </a:rPr>
              <a:t> оголосили про винахід кіноапарата </a:t>
            </a:r>
            <a:r>
              <a:rPr lang="uk-UA" sz="32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“Сінематограф”</a:t>
            </a:r>
            <a:r>
              <a:rPr lang="uk-UA" sz="32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uk-UA" sz="3200" b="1" i="1" dirty="0" smtClean="0">
                <a:solidFill>
                  <a:schemeClr val="bg1"/>
                </a:solidFill>
              </a:rPr>
              <a:t>отримали на нього патент</a:t>
            </a:r>
            <a:r>
              <a:rPr lang="uk-UA" sz="3200" b="1" i="1" dirty="0" smtClean="0">
                <a:solidFill>
                  <a:srgbClr val="C00000"/>
                </a:solidFill>
              </a:rPr>
              <a:t> </a:t>
            </a:r>
            <a:endParaRPr lang="uk-UA" sz="3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 r="57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214942" y="571480"/>
            <a:ext cx="3786214" cy="563231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uk-UA" sz="4000" b="1" i="1" dirty="0" smtClean="0">
                <a:solidFill>
                  <a:schemeClr val="bg1"/>
                </a:solidFill>
              </a:rPr>
              <a:t>Винахідники планували кінокамерою фіксувати історичні події, </a:t>
            </a:r>
          </a:p>
          <a:p>
            <a:pPr algn="r"/>
            <a:r>
              <a:rPr lang="uk-UA" sz="4000" b="1" i="1" dirty="0" smtClean="0">
                <a:solidFill>
                  <a:schemeClr val="bg1"/>
                </a:solidFill>
              </a:rPr>
              <a:t>і не задумували кінематограф як вид мистецтва</a:t>
            </a:r>
            <a:endParaRPr lang="uk-UA" sz="4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 r="1142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857232"/>
            <a:ext cx="50006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Днем народження кіно вважають 28 грудня 1895р.,</a:t>
            </a:r>
            <a:r>
              <a:rPr lang="uk-UA" sz="3200" b="1" i="1" dirty="0" smtClean="0">
                <a:solidFill>
                  <a:schemeClr val="bg1"/>
                </a:solidFill>
              </a:rPr>
              <a:t> коли було влаштовано публічний сеанс у паризькому </a:t>
            </a:r>
            <a:r>
              <a:rPr lang="uk-UA" sz="3200" b="1" i="1" dirty="0" err="1" smtClean="0">
                <a:solidFill>
                  <a:schemeClr val="bg1"/>
                </a:solidFill>
              </a:rPr>
              <a:t>“Гранд-кафе”</a:t>
            </a:r>
            <a:r>
              <a:rPr lang="uk-UA" sz="3200" b="1" i="1" dirty="0" smtClean="0">
                <a:solidFill>
                  <a:schemeClr val="bg1"/>
                </a:solidFill>
              </a:rPr>
              <a:t> на бульварі </a:t>
            </a:r>
            <a:r>
              <a:rPr lang="uk-UA" sz="3200" b="1" i="1" dirty="0" err="1" smtClean="0">
                <a:solidFill>
                  <a:schemeClr val="bg1"/>
                </a:solidFill>
              </a:rPr>
              <a:t>Капуцинок</a:t>
            </a:r>
            <a:r>
              <a:rPr lang="uk-UA" sz="3200" b="1" i="1" dirty="0" smtClean="0">
                <a:solidFill>
                  <a:schemeClr val="bg1"/>
                </a:solidFill>
              </a:rPr>
              <a:t>. Показували німі </a:t>
            </a:r>
            <a:r>
              <a:rPr lang="uk-UA" sz="3200" b="1" i="1" dirty="0" err="1" smtClean="0">
                <a:solidFill>
                  <a:schemeClr val="bg1"/>
                </a:solidFill>
              </a:rPr>
              <a:t>роліки</a:t>
            </a:r>
            <a:r>
              <a:rPr lang="uk-UA" sz="3200" b="1" i="1" dirty="0" smtClean="0">
                <a:solidFill>
                  <a:schemeClr val="bg1"/>
                </a:solidFill>
              </a:rPr>
              <a:t>, які тривали не більше хвилини</a:t>
            </a:r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 l="175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14678" y="357166"/>
            <a:ext cx="5643602" cy="5509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Шаленої популярності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набув фільм </a:t>
            </a:r>
          </a:p>
          <a:p>
            <a:pPr algn="r"/>
            <a:r>
              <a:rPr lang="uk-UA" sz="32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“Прибуття</a:t>
            </a:r>
            <a:r>
              <a:rPr lang="uk-UA" sz="32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потягу на вокзалі </a:t>
            </a:r>
            <a:r>
              <a:rPr lang="uk-UA" sz="32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Ла-Сьота”</a:t>
            </a:r>
            <a:r>
              <a:rPr lang="uk-UA" sz="32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3200" b="1" i="1" dirty="0" smtClean="0">
                <a:solidFill>
                  <a:schemeClr val="bg1"/>
                </a:solidFill>
              </a:rPr>
              <a:t>.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На екрані поїзд рухався так, ніби насувається на глядачів, і це виглядало так реалістично, що справляло сильне враження. </a:t>
            </a:r>
          </a:p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Деякі глядачі з переляку зістрибували зі своїх місць</a:t>
            </a:r>
            <a:endParaRPr lang="uk-UA" sz="3200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 l="14583"/>
          <a:stretch>
            <a:fillRect/>
          </a:stretch>
        </p:blipFill>
        <p:spPr bwMode="auto">
          <a:xfrm>
            <a:off x="0" y="0"/>
            <a:ext cx="917206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714356"/>
            <a:ext cx="6643734" cy="53553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chemeClr val="bg1"/>
                </a:solidFill>
              </a:rPr>
              <a:t>Спочатку </a:t>
            </a:r>
          </a:p>
          <a:p>
            <a:r>
              <a:rPr lang="uk-UA" sz="3200" b="1" i="1" dirty="0" smtClean="0">
                <a:solidFill>
                  <a:schemeClr val="bg1"/>
                </a:solidFill>
              </a:rPr>
              <a:t>фільми знімали без монтажу і нерухомою камерою. Застосовувати монтаж, </a:t>
            </a:r>
          </a:p>
          <a:p>
            <a:r>
              <a:rPr lang="uk-UA" sz="3200" b="1" i="1" dirty="0" smtClean="0">
                <a:solidFill>
                  <a:schemeClr val="bg1"/>
                </a:solidFill>
              </a:rPr>
              <a:t>трюки й спецефекти </a:t>
            </a:r>
          </a:p>
          <a:p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першим почав </a:t>
            </a:r>
          </a:p>
          <a:p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французький режисер </a:t>
            </a:r>
          </a:p>
          <a:p>
            <a:r>
              <a:rPr lang="uk-UA" sz="5400" b="1" i="1" dirty="0" smtClean="0">
                <a:solidFill>
                  <a:srgbClr val="FF0000"/>
                </a:solidFill>
              </a:rPr>
              <a:t>Жорж </a:t>
            </a:r>
            <a:r>
              <a:rPr lang="uk-UA" sz="5400" b="1" i="1" dirty="0" err="1" smtClean="0">
                <a:solidFill>
                  <a:srgbClr val="FF0000"/>
                </a:solidFill>
              </a:rPr>
              <a:t>Мельєс</a:t>
            </a:r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, </a:t>
            </a:r>
          </a:p>
          <a:p>
            <a:r>
              <a:rPr lang="uk-UA" sz="3200" b="1" i="1" dirty="0" smtClean="0">
                <a:solidFill>
                  <a:schemeClr val="bg1"/>
                </a:solidFill>
              </a:rPr>
              <a:t>якого навіть прозвали </a:t>
            </a:r>
            <a:r>
              <a:rPr lang="uk-UA" sz="3200" b="1" i="1" dirty="0" err="1" smtClean="0">
                <a:solidFill>
                  <a:schemeClr val="bg1"/>
                </a:solidFill>
              </a:rPr>
              <a:t>“кіночарівником”</a:t>
            </a:r>
            <a:endParaRPr lang="uk-UA" sz="3200" b="1" i="1" dirty="0">
              <a:solidFill>
                <a:schemeClr val="bg1"/>
              </a:solidFill>
            </a:endParaRPr>
          </a:p>
        </p:txBody>
      </p:sp>
      <p:pic>
        <p:nvPicPr>
          <p:cNvPr id="32770" name="Picture 2" descr="Результат пошуку зображень за запитом &quot;Жорж Мельєс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928802"/>
            <a:ext cx="3333760" cy="4667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" descr="Результат пошуку зображень за запитом &quot;кино картинк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2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5984" y="2071678"/>
            <a:ext cx="6572296" cy="28007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uk-UA" sz="3200" b="1" i="1" dirty="0" smtClean="0">
                <a:solidFill>
                  <a:schemeClr val="bg1"/>
                </a:solidFill>
              </a:rPr>
              <a:t>Наприклад, </a:t>
            </a:r>
          </a:p>
          <a:p>
            <a:pPr algn="r"/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він відкрив ефект стоп-кадру </a:t>
            </a:r>
          </a:p>
          <a:p>
            <a:pPr algn="r"/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в першій </a:t>
            </a:r>
          </a:p>
          <a:p>
            <a:pPr algn="r"/>
            <a:r>
              <a:rPr lang="uk-UA" sz="32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науково-фантастичній стрічці </a:t>
            </a:r>
            <a:r>
              <a:rPr lang="uk-UA" sz="4800" b="1" i="1" dirty="0" err="1" smtClean="0">
                <a:solidFill>
                  <a:srgbClr val="FF0000"/>
                </a:solidFill>
              </a:rPr>
              <a:t>“Подорож</a:t>
            </a:r>
            <a:r>
              <a:rPr lang="uk-UA" sz="4800" b="1" i="1" dirty="0" smtClean="0">
                <a:solidFill>
                  <a:srgbClr val="FF0000"/>
                </a:solidFill>
              </a:rPr>
              <a:t> на </a:t>
            </a:r>
            <a:r>
              <a:rPr lang="uk-UA" sz="4800" b="1" i="1" dirty="0" err="1" smtClean="0">
                <a:solidFill>
                  <a:srgbClr val="FF0000"/>
                </a:solidFill>
              </a:rPr>
              <a:t>Місяць”</a:t>
            </a:r>
            <a:endParaRPr lang="uk-UA" sz="4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Результат пошуку зображень за запитом &quot;йосип тимченко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5720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4643446"/>
            <a:ext cx="87154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/>
              <a:t>Серед піонерів світового кінематографа були й українці. </a:t>
            </a:r>
          </a:p>
          <a:p>
            <a:pPr algn="ctr"/>
            <a:r>
              <a:rPr lang="uk-UA" sz="2400" b="1" i="1" dirty="0" smtClean="0"/>
              <a:t>Ще у 1893 році талановитий винахідник, уродженець Харківщини </a:t>
            </a:r>
            <a:r>
              <a:rPr lang="uk-UA" sz="3200" b="1" i="1" dirty="0" smtClean="0">
                <a:solidFill>
                  <a:srgbClr val="C00000"/>
                </a:solidFill>
              </a:rPr>
              <a:t>Йосип Тимченко</a:t>
            </a:r>
            <a:r>
              <a:rPr lang="uk-UA" sz="2400" b="1" i="1" dirty="0" smtClean="0"/>
              <a:t>, який працював механіком Одеського університету, створив кіноапарат </a:t>
            </a:r>
          </a:p>
          <a:p>
            <a:pPr algn="ctr"/>
            <a:r>
              <a:rPr lang="uk-UA" sz="2400" b="1" i="1" dirty="0" smtClean="0"/>
              <a:t>(прототип сучасної кінокамери) та кінопроектор</a:t>
            </a:r>
            <a:endParaRPr lang="uk-UA" sz="2400" b="1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 r="12500"/>
          <a:stretch>
            <a:fillRect/>
          </a:stretch>
        </p:blipFill>
        <p:spPr bwMode="auto">
          <a:xfrm>
            <a:off x="-61208" y="0"/>
            <a:ext cx="9205208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2571744"/>
            <a:ext cx="8001056" cy="40934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uk-UA" sz="4000" b="1" i="1" dirty="0" smtClean="0">
                <a:solidFill>
                  <a:schemeClr val="bg1"/>
                </a:solidFill>
              </a:rPr>
              <a:t>Шедевр німого </a:t>
            </a:r>
          </a:p>
          <a:p>
            <a:r>
              <a:rPr lang="uk-UA" sz="4000" b="1" i="1" dirty="0" smtClean="0">
                <a:solidFill>
                  <a:schemeClr val="bg1"/>
                </a:solidFill>
              </a:rPr>
              <a:t>кінематографа – </a:t>
            </a:r>
          </a:p>
          <a:p>
            <a:r>
              <a:rPr lang="uk-UA" sz="4000" b="1" i="1" dirty="0" smtClean="0">
                <a:solidFill>
                  <a:schemeClr val="bg1"/>
                </a:solidFill>
              </a:rPr>
              <a:t>чорно-білий фільм </a:t>
            </a:r>
          </a:p>
          <a:p>
            <a:r>
              <a:rPr lang="uk-UA" sz="4000" b="1" i="1" dirty="0" err="1" smtClean="0">
                <a:solidFill>
                  <a:srgbClr val="FF0000"/>
                </a:solidFill>
              </a:rPr>
              <a:t>“Земля”</a:t>
            </a:r>
            <a:r>
              <a:rPr lang="uk-UA" sz="4000" b="1" i="1" dirty="0" smtClean="0">
                <a:solidFill>
                  <a:srgbClr val="FF0000"/>
                </a:solidFill>
              </a:rPr>
              <a:t> </a:t>
            </a:r>
            <a:r>
              <a:rPr lang="uk-UA" sz="4000" b="1" i="1" dirty="0" smtClean="0">
                <a:solidFill>
                  <a:schemeClr val="bg1"/>
                </a:solidFill>
              </a:rPr>
              <a:t>(1930) </a:t>
            </a:r>
          </a:p>
          <a:p>
            <a:r>
              <a:rPr lang="uk-UA" sz="4000" b="1" i="1" dirty="0" smtClean="0">
                <a:solidFill>
                  <a:schemeClr val="bg1"/>
                </a:solidFill>
              </a:rPr>
              <a:t>українського кінорежисера </a:t>
            </a:r>
            <a:r>
              <a:rPr lang="uk-UA" sz="6000" b="1" i="1" dirty="0" smtClean="0">
                <a:solidFill>
                  <a:srgbClr val="FF0000"/>
                </a:solidFill>
              </a:rPr>
              <a:t>Олександра Довженка</a:t>
            </a:r>
            <a:endParaRPr lang="uk-UA" sz="6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kor.ill.in.ua/m/610x0/1756582.jpg?v=63590720976862749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162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7158" y="5214950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002060"/>
                </a:solidFill>
              </a:rPr>
              <a:t>Кадр із першого кольорового фільму </a:t>
            </a:r>
            <a:r>
              <a:rPr lang="uk-UA" sz="3200" b="1" i="1" dirty="0" err="1" smtClean="0">
                <a:solidFill>
                  <a:srgbClr val="C00000"/>
                </a:solidFill>
              </a:rPr>
              <a:t>“Віднесені</a:t>
            </a:r>
            <a:r>
              <a:rPr lang="uk-UA" sz="3200" b="1" i="1" dirty="0" smtClean="0">
                <a:solidFill>
                  <a:srgbClr val="C00000"/>
                </a:solidFill>
              </a:rPr>
              <a:t> </a:t>
            </a:r>
            <a:r>
              <a:rPr lang="uk-UA" sz="3200" b="1" i="1" dirty="0" err="1" smtClean="0">
                <a:solidFill>
                  <a:srgbClr val="C00000"/>
                </a:solidFill>
              </a:rPr>
              <a:t>вітром”</a:t>
            </a:r>
            <a:endParaRPr lang="uk-UA" sz="3200" b="1" i="1" dirty="0" smtClean="0">
              <a:solidFill>
                <a:srgbClr val="C00000"/>
              </a:solidFill>
            </a:endParaRPr>
          </a:p>
          <a:p>
            <a:pPr algn="ctr"/>
            <a:r>
              <a:rPr lang="uk-UA" sz="3200" b="1" i="1" dirty="0" smtClean="0">
                <a:solidFill>
                  <a:srgbClr val="002060"/>
                </a:solidFill>
              </a:rPr>
              <a:t>Режисер Віктор Флемінг, 1939р.</a:t>
            </a:r>
            <a:endParaRPr lang="uk-UA" sz="32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Результат пошуку зображень за запитом &quot;Чарлі Чаплін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32061"/>
          </a:xfrm>
          <a:prstGeom prst="rect">
            <a:avLst/>
          </a:prstGeom>
          <a:noFill/>
        </p:spPr>
      </p:pic>
      <p:pic>
        <p:nvPicPr>
          <p:cNvPr id="47110" name="Picture 6" descr="Результат пошуку зображень за запитом &quot;Чарлі Чаплін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3683022"/>
            <a:ext cx="2285984" cy="3174978"/>
          </a:xfrm>
          <a:prstGeom prst="rect">
            <a:avLst/>
          </a:prstGeom>
          <a:noFill/>
        </p:spPr>
      </p:pic>
      <p:pic>
        <p:nvPicPr>
          <p:cNvPr id="47112" name="Picture 8" descr="Результат пошуку зображень за запитом &quot;Чарлі Чаплін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4857760"/>
            <a:ext cx="2381266" cy="17859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57620" y="1643050"/>
            <a:ext cx="50720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/>
              <a:t>Класиком німого кіно вважають універсального кіномитця </a:t>
            </a:r>
          </a:p>
          <a:p>
            <a:pPr algn="ctr"/>
            <a:r>
              <a:rPr lang="uk-UA" sz="4400" b="1" i="1" dirty="0" smtClean="0">
                <a:solidFill>
                  <a:srgbClr val="C00000"/>
                </a:solidFill>
              </a:rPr>
              <a:t>Чарлі Чапліна</a:t>
            </a:r>
            <a:endParaRPr lang="uk-UA" sz="4400" b="1" i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6000768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C00000"/>
                </a:solidFill>
              </a:rPr>
              <a:t>(1889-1977)</a:t>
            </a:r>
            <a:endParaRPr lang="uk-UA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475</Words>
  <Application>Microsoft Office PowerPoint</Application>
  <PresentationFormat>Экран (4:3)</PresentationFormat>
  <Paragraphs>88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1111</dc:creator>
  <cp:lastModifiedBy>админ</cp:lastModifiedBy>
  <cp:revision>42</cp:revision>
  <dcterms:created xsi:type="dcterms:W3CDTF">2018-01-05T18:52:32Z</dcterms:created>
  <dcterms:modified xsi:type="dcterms:W3CDTF">2022-01-23T19:03:11Z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