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2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gc5fc49b760_0_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" name="Google Shape;61;gc5fc49b760_0_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c5fc49b760_0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c5fc49b760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c5fc49b760_0_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" name="Google Shape;78;gc5fc49b760_0_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c5ee01435e_0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c5ee01435e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c5ee01435e_0_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c5ee01435e_0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c5ee01435e_0_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Google Shape;93;gc5ee01435e_0_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c5ee01435e_0_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" name="Google Shape;99;gc5ee01435e_0_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c5ee01435e_0_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gc5ee01435e_0_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c5ee01435e_0_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" name="Google Shape;113;gc5ee01435e_0_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gc5ee01435e_0_4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" name="Google Shape;119;gc5ee01435e_0_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c5ee01435e_0_5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" name="Google Shape;126;gc5ee01435e_0_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mc:AlternateContent>
    <mc:Choice Requires="p14">
      <p:transition spd="slow" p14:dur="1000">
        <p14:gallery dir="l"/>
      </p:transition>
    </mc:Choice>
    <mc:Fallback>
      <p:transition spd="slow">
        <p:fade/>
      </p:transition>
    </mc:Fallback>
  </mc:AlternateConten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jpg"/><Relationship Id="rId4" Type="http://schemas.openxmlformats.org/officeDocument/2006/relationships/image" Target="../media/image1.jpg"/><Relationship Id="rId5" Type="http://schemas.openxmlformats.org/officeDocument/2006/relationships/image" Target="../media/image4.jpg"/><Relationship Id="rId6" Type="http://schemas.openxmlformats.org/officeDocument/2006/relationships/image" Target="../media/image3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5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7.jpg"/><Relationship Id="rId4" Type="http://schemas.openxmlformats.org/officeDocument/2006/relationships/image" Target="../media/image6.jpg"/><Relationship Id="rId5" Type="http://schemas.openxmlformats.org/officeDocument/2006/relationships/image" Target="../media/image9.jpg"/><Relationship Id="rId6" Type="http://schemas.openxmlformats.org/officeDocument/2006/relationships/image" Target="../media/image8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0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3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2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4.jpg"/><Relationship Id="rId4" Type="http://schemas.openxmlformats.org/officeDocument/2006/relationships/image" Target="../media/image12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1.jpg"/><Relationship Id="rId4" Type="http://schemas.openxmlformats.org/officeDocument/2006/relationships/image" Target="../media/image17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5.jpg"/><Relationship Id="rId4" Type="http://schemas.openxmlformats.org/officeDocument/2006/relationships/image" Target="../media/image21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6.jpg"/><Relationship Id="rId4" Type="http://schemas.openxmlformats.org/officeDocument/2006/relationships/image" Target="../media/image18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3.png"/><Relationship Id="rId4" Type="http://schemas.openxmlformats.org/officeDocument/2006/relationships/image" Target="../media/image19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0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1151650" y="695125"/>
            <a:ext cx="6979200" cy="2139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uk" sz="6300">
                <a:solidFill>
                  <a:srgbClr val="FFFFFF"/>
                </a:solidFill>
              </a:rPr>
              <a:t>Світ вокальної </a:t>
            </a:r>
            <a:endParaRPr b="1" i="1" sz="6300">
              <a:solidFill>
                <a:srgbClr val="FFFFFF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uk" sz="6300">
                <a:solidFill>
                  <a:srgbClr val="FFFFFF"/>
                </a:solidFill>
              </a:rPr>
              <a:t>музики</a:t>
            </a:r>
            <a:endParaRPr b="1" i="1" sz="6300">
              <a:solidFill>
                <a:srgbClr val="FFFFFF"/>
              </a:solidFill>
            </a:endParaRPr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0" y="4350900"/>
            <a:ext cx="19917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85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uk" sz="1500">
                <a:solidFill>
                  <a:srgbClr val="000000"/>
                </a:solidFill>
                <a:highlight>
                  <a:srgbClr val="FFFFFF"/>
                </a:highlight>
              </a:rPr>
              <a:t>урок музики №25 у 5 класі (за підручником Л. Кондратової</a:t>
            </a:r>
            <a:endParaRPr b="1" i="1" sz="1500">
              <a:solidFill>
                <a:srgbClr val="000000"/>
              </a:solidFill>
              <a:highlight>
                <a:srgbClr val="FFFFFF"/>
              </a:highlight>
            </a:endParaRPr>
          </a:p>
        </p:txBody>
      </p:sp>
      <p:pic>
        <p:nvPicPr>
          <p:cNvPr id="56" name="Google Shape;56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471225" y="3138925"/>
            <a:ext cx="2672767" cy="2004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-6424" y="1973400"/>
            <a:ext cx="2223150" cy="2223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488237" y="3138925"/>
            <a:ext cx="3006863" cy="2004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uk">
                <a:highlight>
                  <a:srgbClr val="FFFFFF"/>
                </a:highlight>
              </a:rPr>
              <a:t>Повторення теми “Велике українське сімейство”</a:t>
            </a:r>
            <a:endParaRPr b="1" i="1">
              <a:highlight>
                <a:srgbClr val="FFFFFF"/>
              </a:highlight>
            </a:endParaRPr>
          </a:p>
        </p:txBody>
      </p:sp>
      <p:sp>
        <p:nvSpPr>
          <p:cNvPr id="64" name="Google Shape;64;p14"/>
          <p:cNvSpPr txBox="1"/>
          <p:nvPr/>
        </p:nvSpPr>
        <p:spPr>
          <a:xfrm>
            <a:off x="0" y="1281550"/>
            <a:ext cx="9144000" cy="63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" sz="2900">
                <a:highlight>
                  <a:srgbClr val="FFFFFF"/>
                </a:highlight>
              </a:rPr>
              <a:t>1)</a:t>
            </a:r>
            <a:r>
              <a:rPr lang="uk" sz="2900">
                <a:highlight>
                  <a:srgbClr val="FFFFFF"/>
                </a:highlight>
              </a:rPr>
              <a:t>Що таке оркестр народних інструментів?</a:t>
            </a:r>
            <a:endParaRPr sz="2900">
              <a:highlight>
                <a:srgbClr val="FFFFFF"/>
              </a:highlight>
            </a:endParaRPr>
          </a:p>
        </p:txBody>
      </p:sp>
      <p:sp>
        <p:nvSpPr>
          <p:cNvPr id="65" name="Google Shape;65;p14"/>
          <p:cNvSpPr txBox="1"/>
          <p:nvPr/>
        </p:nvSpPr>
        <p:spPr>
          <a:xfrm>
            <a:off x="0" y="2187350"/>
            <a:ext cx="9144000" cy="98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" sz="2600">
                <a:highlight>
                  <a:srgbClr val="FFFFFF"/>
                </a:highlight>
              </a:rPr>
              <a:t>2) Назвіть відомі вам інструменти, які входять до складу оркестру народних інструментів?</a:t>
            </a:r>
            <a:endParaRPr sz="2600">
              <a:highlight>
                <a:srgbClr val="FFFFFF"/>
              </a:highlight>
            </a:endParaRPr>
          </a:p>
        </p:txBody>
      </p:sp>
      <p:sp>
        <p:nvSpPr>
          <p:cNvPr id="66" name="Google Shape;66;p14"/>
          <p:cNvSpPr txBox="1"/>
          <p:nvPr/>
        </p:nvSpPr>
        <p:spPr>
          <a:xfrm>
            <a:off x="0" y="3524250"/>
            <a:ext cx="9144000" cy="89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" sz="2300">
                <a:highlight>
                  <a:srgbClr val="FFFFFF"/>
                </a:highlight>
              </a:rPr>
              <a:t>3) Які інструменти не є українськими, але теж можуть входити до оркестру народних інструментів?</a:t>
            </a:r>
            <a:endParaRPr sz="2300">
              <a:highlight>
                <a:srgbClr val="FFFFFF"/>
              </a:highlight>
            </a:endParaRPr>
          </a:p>
        </p:txBody>
      </p:sp>
      <p:sp>
        <p:nvSpPr>
          <p:cNvPr id="67" name="Google Shape;67;p14"/>
          <p:cNvSpPr txBox="1"/>
          <p:nvPr/>
        </p:nvSpPr>
        <p:spPr>
          <a:xfrm>
            <a:off x="155875" y="4606625"/>
            <a:ext cx="8425200" cy="53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" sz="2300">
                <a:highlight>
                  <a:srgbClr val="FFFFFF"/>
                </a:highlight>
              </a:rPr>
              <a:t>4) На які види поділяється оркестр народних інструментів?</a:t>
            </a:r>
            <a:endParaRPr sz="2300">
              <a:highlight>
                <a:srgbClr val="FFFFFF"/>
              </a:highlight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5"/>
          <p:cNvSpPr txBox="1"/>
          <p:nvPr>
            <p:ph idx="1" type="body"/>
          </p:nvPr>
        </p:nvSpPr>
        <p:spPr>
          <a:xfrm>
            <a:off x="0" y="0"/>
            <a:ext cx="9144000" cy="3449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1" lang="uk" sz="2600">
                <a:highlight>
                  <a:srgbClr val="FFFFFF"/>
                </a:highlight>
              </a:rPr>
              <a:t>Світ вокальної музики надзвичайно різноманітний і безмежний. Якщо зібрати всі авторські пісні, романси, хори та додати пісні, створені кожним народом за всю історію свого існування, то вийде, мабуть, нескінченна мелодія.</a:t>
            </a:r>
            <a:endParaRPr b="1" i="1" sz="2600"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73" name="Google Shape;73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" y="2436400"/>
            <a:ext cx="3550260" cy="2707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74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550250" y="2436400"/>
            <a:ext cx="2639075" cy="2707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1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189325" y="2867850"/>
            <a:ext cx="2954675" cy="2275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6"/>
          <p:cNvSpPr txBox="1"/>
          <p:nvPr>
            <p:ph idx="1" type="body"/>
          </p:nvPr>
        </p:nvSpPr>
        <p:spPr>
          <a:xfrm>
            <a:off x="0" y="104700"/>
            <a:ext cx="9144000" cy="465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2500" lnSpcReduction="10000"/>
          </a:bodyPr>
          <a:lstStyle/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i="1" lang="uk" sz="2300">
                <a:solidFill>
                  <a:srgbClr val="000000"/>
                </a:solidFill>
                <a:highlight>
                  <a:srgbClr val="FFFFFF"/>
                </a:highlight>
              </a:rPr>
              <a:t>Вокальні твори виконують по-різному. </a:t>
            </a:r>
            <a:endParaRPr b="1" i="1" sz="2300">
              <a:solidFill>
                <a:srgbClr val="000000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i="1" lang="uk" sz="2300">
                <a:solidFill>
                  <a:srgbClr val="000000"/>
                </a:solidFill>
                <a:highlight>
                  <a:srgbClr val="FFFFFF"/>
                </a:highlight>
              </a:rPr>
              <a:t>Народні пісні співають у </a:t>
            </a:r>
            <a:r>
              <a:rPr b="1" i="1" lang="uk" sz="2300" u="sng">
                <a:solidFill>
                  <a:srgbClr val="FF0000"/>
                </a:solidFill>
                <a:highlight>
                  <a:srgbClr val="FFFFFF"/>
                </a:highlight>
              </a:rPr>
              <a:t>народній манері</a:t>
            </a:r>
            <a:r>
              <a:rPr b="1" i="1" lang="uk" sz="2300">
                <a:solidFill>
                  <a:srgbClr val="000000"/>
                </a:solidFill>
                <a:highlight>
                  <a:srgbClr val="FFFFFF"/>
                </a:highlight>
              </a:rPr>
              <a:t> — невимушено, розлого і гучно під супровід народних інструментів або без супроводу (а капела).</a:t>
            </a:r>
            <a:endParaRPr b="1" i="1" sz="2300">
              <a:solidFill>
                <a:srgbClr val="000000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i="1" lang="uk" sz="2300">
                <a:solidFill>
                  <a:srgbClr val="000000"/>
                </a:solidFill>
                <a:highlight>
                  <a:srgbClr val="FFFFFF"/>
                </a:highlight>
              </a:rPr>
              <a:t>Сучасна популярна пісня зазвичай звучить під фонограму. Це — </a:t>
            </a:r>
            <a:r>
              <a:rPr b="1" i="1" lang="uk" sz="2300" u="sng">
                <a:solidFill>
                  <a:srgbClr val="FF0000"/>
                </a:solidFill>
                <a:highlight>
                  <a:srgbClr val="FFFFFF"/>
                </a:highlight>
              </a:rPr>
              <a:t>естрадна манера </a:t>
            </a:r>
            <a:r>
              <a:rPr b="1" i="1" lang="uk" sz="2300">
                <a:solidFill>
                  <a:srgbClr val="000000"/>
                </a:solidFill>
                <a:highlight>
                  <a:srgbClr val="FFFFFF"/>
                </a:highlight>
              </a:rPr>
              <a:t>виконання, основною рисою якої є легкість і доступність у сприйнятті слухачами.</a:t>
            </a:r>
            <a:endParaRPr b="1" i="1" sz="2300">
              <a:solidFill>
                <a:srgbClr val="000000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i="1" lang="uk" sz="2300">
                <a:solidFill>
                  <a:srgbClr val="000000"/>
                </a:solidFill>
                <a:highlight>
                  <a:srgbClr val="FFFFFF"/>
                </a:highlight>
              </a:rPr>
              <a:t>В оперному театрі, концертному залі та філармонії звучить академічна музика, якій притаманна </a:t>
            </a:r>
            <a:r>
              <a:rPr b="1" i="1" lang="uk" sz="2300" u="sng">
                <a:solidFill>
                  <a:srgbClr val="FF0000"/>
                </a:solidFill>
                <a:highlight>
                  <a:srgbClr val="FFFFFF"/>
                </a:highlight>
              </a:rPr>
              <a:t>академічна манера</a:t>
            </a:r>
            <a:r>
              <a:rPr b="1" i="1" lang="uk" sz="2300">
                <a:solidFill>
                  <a:srgbClr val="000000"/>
                </a:solidFill>
                <a:highlight>
                  <a:srgbClr val="FFFFFF"/>
                </a:highlight>
              </a:rPr>
              <a:t> співу.</a:t>
            </a:r>
            <a:endParaRPr b="1" i="1" sz="2300">
              <a:solidFill>
                <a:srgbClr val="000000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61111"/>
              <a:buFont typeface="Arial"/>
              <a:buNone/>
            </a:pPr>
            <a:r>
              <a:t/>
            </a:r>
            <a:endParaRPr b="1" i="1"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7"/>
          <p:cNvSpPr txBox="1"/>
          <p:nvPr>
            <p:ph idx="1" type="body"/>
          </p:nvPr>
        </p:nvSpPr>
        <p:spPr>
          <a:xfrm>
            <a:off x="2978725" y="52775"/>
            <a:ext cx="61653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i="1" lang="uk">
                <a:solidFill>
                  <a:srgbClr val="000000"/>
                </a:solidFill>
                <a:highlight>
                  <a:srgbClr val="FFFFFF"/>
                </a:highlight>
              </a:rPr>
              <a:t>Ви вже знаєте, що вокалістів розрізняють не тільки залежно від типу музики, яку вони виконують. Вам легко впізнати (навіть із заплющеними очима) голос мами або тата, голос найкращого друга.</a:t>
            </a:r>
            <a:endParaRPr i="1">
              <a:solidFill>
                <a:srgbClr val="000000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i="1" lang="uk">
                <a:solidFill>
                  <a:srgbClr val="000000"/>
                </a:solidFill>
                <a:highlight>
                  <a:srgbClr val="FFFFFF"/>
                </a:highlight>
              </a:rPr>
              <a:t>Отже, голос людини, як і музичний інструмент, має власний неповторний </a:t>
            </a:r>
            <a:r>
              <a:rPr b="1" i="1" lang="uk" u="sng">
                <a:solidFill>
                  <a:srgbClr val="FF0000"/>
                </a:solidFill>
                <a:highlight>
                  <a:srgbClr val="FFFFFF"/>
                </a:highlight>
              </a:rPr>
              <a:t>тембр</a:t>
            </a:r>
            <a:r>
              <a:rPr i="1" lang="uk">
                <a:solidFill>
                  <a:srgbClr val="000000"/>
                </a:solidFill>
                <a:highlight>
                  <a:srgbClr val="FFFFFF"/>
                </a:highlight>
              </a:rPr>
              <a:t>.</a:t>
            </a:r>
            <a:endParaRPr i="1">
              <a:solidFill>
                <a:srgbClr val="000000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i="1" lang="uk">
                <a:solidFill>
                  <a:srgbClr val="000000"/>
                </a:solidFill>
                <a:highlight>
                  <a:srgbClr val="FFFFFF"/>
                </a:highlight>
              </a:rPr>
              <a:t>Характеризуючи тембр голосу, особливо співацького, часто вживають слова «мелодійний», «приємний», «металічний», «глухий», «м’який» тощо.</a:t>
            </a:r>
            <a:endParaRPr i="1">
              <a:solidFill>
                <a:srgbClr val="000000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8"/>
          <p:cNvSpPr txBox="1"/>
          <p:nvPr>
            <p:ph idx="1" type="body"/>
          </p:nvPr>
        </p:nvSpPr>
        <p:spPr>
          <a:xfrm>
            <a:off x="25" y="2337950"/>
            <a:ext cx="9144000" cy="280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2500" lnSpcReduction="20000"/>
          </a:bodyPr>
          <a:lstStyle/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i="1" lang="uk" sz="2408">
                <a:solidFill>
                  <a:srgbClr val="000000"/>
                </a:solidFill>
                <a:highlight>
                  <a:srgbClr val="FFFFFF"/>
                </a:highlight>
              </a:rPr>
              <a:t>Проведемо експеримент. Візьміть найнижчий звук, який зможете заспівати, а тоді — найвищий. Це ваш </a:t>
            </a:r>
            <a:r>
              <a:rPr i="1" lang="uk" sz="2408" u="sng">
                <a:solidFill>
                  <a:srgbClr val="FF0000"/>
                </a:solidFill>
                <a:highlight>
                  <a:srgbClr val="FFFFFF"/>
                </a:highlight>
              </a:rPr>
              <a:t>діапазон</a:t>
            </a:r>
            <a:r>
              <a:rPr i="1" lang="uk" sz="2408">
                <a:solidFill>
                  <a:srgbClr val="000000"/>
                </a:solidFill>
                <a:highlight>
                  <a:srgbClr val="FFFFFF"/>
                </a:highlight>
              </a:rPr>
              <a:t>. Як і музичні інструменти, голос людини має власний діапазон. </a:t>
            </a:r>
            <a:endParaRPr i="1" sz="2408">
              <a:solidFill>
                <a:srgbClr val="000000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45678"/>
              <a:buFont typeface="Arial"/>
              <a:buNone/>
            </a:pPr>
            <a:r>
              <a:rPr i="1" lang="uk" sz="2408">
                <a:solidFill>
                  <a:srgbClr val="000000"/>
                </a:solidFill>
                <a:highlight>
                  <a:srgbClr val="FFFFFF"/>
                </a:highlight>
              </a:rPr>
              <a:t>Ви помічали, що голоси хлопчиків та дівчаток схожі? Це дитячі голоси. Коли підростете, ваш тембр голосу зміниться і стане дорослим — чоловічим або жіночим.</a:t>
            </a:r>
            <a:endParaRPr i="1" sz="2408">
              <a:solidFill>
                <a:srgbClr val="000000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9"/>
          <p:cNvSpPr txBox="1"/>
          <p:nvPr>
            <p:ph type="title"/>
          </p:nvPr>
        </p:nvSpPr>
        <p:spPr>
          <a:xfrm>
            <a:off x="528150" y="167950"/>
            <a:ext cx="80877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uk" sz="2600"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Основою класифікації співацьких голосів є висота.</a:t>
            </a:r>
            <a:endParaRPr b="1" sz="4000">
              <a:highlight>
                <a:srgbClr val="FFFFFF"/>
              </a:highlight>
            </a:endParaRPr>
          </a:p>
        </p:txBody>
      </p:sp>
      <p:pic>
        <p:nvPicPr>
          <p:cNvPr id="96" name="Google Shape;96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05713" y="1009100"/>
            <a:ext cx="7732574" cy="41344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0"/>
          <p:cNvSpPr txBox="1"/>
          <p:nvPr>
            <p:ph type="title"/>
          </p:nvPr>
        </p:nvSpPr>
        <p:spPr>
          <a:xfrm>
            <a:off x="2753550" y="0"/>
            <a:ext cx="40959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uk" u="sng">
                <a:solidFill>
                  <a:srgbClr val="FF0000"/>
                </a:solidFill>
                <a:highlight>
                  <a:srgbClr val="FFFFFF"/>
                </a:highlight>
              </a:rPr>
              <a:t>Портрет композитора</a:t>
            </a:r>
            <a:endParaRPr b="1" i="1" u="sng">
              <a:solidFill>
                <a:srgbClr val="FF0000"/>
              </a:solidFill>
              <a:highlight>
                <a:srgbClr val="FFFFFF"/>
              </a:highlight>
            </a:endParaRPr>
          </a:p>
        </p:txBody>
      </p:sp>
      <p:sp>
        <p:nvSpPr>
          <p:cNvPr id="102" name="Google Shape;102;p20"/>
          <p:cNvSpPr txBox="1"/>
          <p:nvPr>
            <p:ph idx="1" type="body"/>
          </p:nvPr>
        </p:nvSpPr>
        <p:spPr>
          <a:xfrm>
            <a:off x="3965875" y="572700"/>
            <a:ext cx="5178000" cy="457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32500" lnSpcReduction="20000"/>
          </a:bodyPr>
          <a:lstStyle/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58"/>
              <a:buFont typeface="Arial"/>
              <a:buNone/>
            </a:pPr>
            <a:r>
              <a:rPr b="1" i="1" lang="uk" sz="5423" u="sng">
                <a:solidFill>
                  <a:srgbClr val="FF0000"/>
                </a:solidFill>
                <a:highlight>
                  <a:srgbClr val="FFFFFF"/>
                </a:highlight>
              </a:rPr>
              <a:t>Джуліо Каччіні </a:t>
            </a:r>
            <a:r>
              <a:rPr lang="uk" sz="5423">
                <a:highlight>
                  <a:srgbClr val="FFFFFF"/>
                </a:highlight>
              </a:rPr>
              <a:t>(італ. Giulio Caccini или Giulio Romano; 1551—1615, Флоренція) — італійський композитор і співак, теоретик вокального мистецтва.</a:t>
            </a:r>
            <a:endParaRPr sz="5423"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58"/>
              <a:buFont typeface="Arial"/>
              <a:buNone/>
            </a:pPr>
            <a:r>
              <a:rPr lang="uk" sz="5423">
                <a:highlight>
                  <a:srgbClr val="FFFFFF"/>
                </a:highlight>
              </a:rPr>
              <a:t>Будучи учасником Флорентійської камерати, Каччіні став автором однієї із перших опер (</a:t>
            </a:r>
            <a:r>
              <a:rPr lang="uk" sz="5423">
                <a:solidFill>
                  <a:srgbClr val="FF0000"/>
                </a:solidFill>
                <a:highlight>
                  <a:srgbClr val="FFFFFF"/>
                </a:highlight>
              </a:rPr>
              <a:t>«Еврідіка»</a:t>
            </a:r>
            <a:r>
              <a:rPr lang="uk" sz="5423">
                <a:highlight>
                  <a:srgbClr val="FFFFFF"/>
                </a:highlight>
              </a:rPr>
              <a:t>, 1602) і вважається одним із творців </a:t>
            </a:r>
            <a:r>
              <a:rPr lang="uk" sz="5423">
                <a:solidFill>
                  <a:srgbClr val="FF0000"/>
                </a:solidFill>
                <a:highlight>
                  <a:srgbClr val="FFFFFF"/>
                </a:highlight>
              </a:rPr>
              <a:t>італійського бельканто</a:t>
            </a:r>
            <a:r>
              <a:rPr lang="uk" sz="5423">
                <a:highlight>
                  <a:srgbClr val="FFFFFF"/>
                </a:highlight>
              </a:rPr>
              <a:t>. Його творам властиві співучість та рясність віртуозних пасажів.</a:t>
            </a:r>
            <a:endParaRPr sz="5423"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58"/>
              <a:buFont typeface="Arial"/>
              <a:buNone/>
            </a:pPr>
            <a:r>
              <a:rPr lang="uk" sz="5423">
                <a:highlight>
                  <a:srgbClr val="FFFFFF"/>
                </a:highlight>
              </a:rPr>
              <a:t>Каччіні належить збірник мадригалів й арій для голосу з акомпанементом («Нова музика», вид. 1602), що містить цінні вказівки про прийоми вокального виконання. </a:t>
            </a:r>
            <a:endParaRPr sz="5423"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61111"/>
              <a:buFont typeface="Arial"/>
              <a:buNone/>
            </a:pPr>
            <a:r>
              <a:rPr lang="uk"/>
              <a:t> 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03" name="Google Shape;103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572700"/>
            <a:ext cx="3905250" cy="4524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21"/>
          <p:cNvSpPr txBox="1"/>
          <p:nvPr>
            <p:ph type="title"/>
          </p:nvPr>
        </p:nvSpPr>
        <p:spPr>
          <a:xfrm>
            <a:off x="2474250" y="0"/>
            <a:ext cx="4195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uk" u="sng">
                <a:solidFill>
                  <a:srgbClr val="FF0000"/>
                </a:solidFill>
                <a:highlight>
                  <a:srgbClr val="FFFFFF"/>
                </a:highlight>
              </a:rPr>
              <a:t>Портрет композитора</a:t>
            </a:r>
            <a:endParaRPr b="1" i="1" u="sng">
              <a:solidFill>
                <a:srgbClr val="FF0000"/>
              </a:solidFill>
              <a:highlight>
                <a:srgbClr val="FFFFFF"/>
              </a:highlight>
            </a:endParaRPr>
          </a:p>
        </p:txBody>
      </p:sp>
      <p:sp>
        <p:nvSpPr>
          <p:cNvPr id="109" name="Google Shape;109;p21"/>
          <p:cNvSpPr txBox="1"/>
          <p:nvPr>
            <p:ph idx="1" type="body"/>
          </p:nvPr>
        </p:nvSpPr>
        <p:spPr>
          <a:xfrm>
            <a:off x="3454975" y="572700"/>
            <a:ext cx="5688900" cy="457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25000" lnSpcReduction="20000"/>
          </a:bodyPr>
          <a:lstStyle/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i="1" lang="uk" sz="5464" u="sng">
                <a:solidFill>
                  <a:srgbClr val="FF0000"/>
                </a:solidFill>
                <a:highlight>
                  <a:srgbClr val="FFFFFF"/>
                </a:highlight>
              </a:rPr>
              <a:t>Франц Петер Шуберт</a:t>
            </a:r>
            <a:r>
              <a:rPr lang="uk" sz="5464">
                <a:highlight>
                  <a:srgbClr val="FFFFFF"/>
                </a:highlight>
              </a:rPr>
              <a:t> – австрійський композитор, один з основоположників романтизму в музиці, автор близько 600 вокальних композицій, дев’яти симфоній, а також великої кількості камерної та сольної фортепіанної музики. З дитинства захоплювався музикою: він грав на скрипці, фортепіано, брав уроки гри на органі. Співав в імператорській Придворної капелі під керівництвом видатного віденського композитора і педагога Антоніо Сальєрі, який, звернувши увагу на талант хлопчика, почав навчати його основам композиції. До 17 років Шуберт уже був автором фортепіанних п’єс, вокальних мініатюр, струнних квартетів, симфонії і опери.</a:t>
            </a:r>
            <a:endParaRPr sz="5464"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uk" sz="5464">
                <a:highlight>
                  <a:srgbClr val="FFFFFF"/>
                </a:highlight>
              </a:rPr>
              <a:t>Першу популярність композитор Шуберт відчув в 1816 році після написання балади </a:t>
            </a:r>
            <a:r>
              <a:rPr lang="uk" sz="5464">
                <a:solidFill>
                  <a:srgbClr val="FF0000"/>
                </a:solidFill>
                <a:highlight>
                  <a:srgbClr val="FFFFFF"/>
                </a:highlight>
              </a:rPr>
              <a:t>«Лісовий цар»</a:t>
            </a:r>
            <a:r>
              <a:rPr lang="uk" sz="5464">
                <a:highlight>
                  <a:srgbClr val="FFFFFF"/>
                </a:highlight>
              </a:rPr>
              <a:t>. Подальша творчість Шуберта ще більш розкрила його мелодійний талант. Особливо відзначені пісні, симфонії Шуберта з збірок </a:t>
            </a:r>
            <a:r>
              <a:rPr lang="uk" sz="5464">
                <a:solidFill>
                  <a:srgbClr val="FF0000"/>
                </a:solidFill>
                <a:highlight>
                  <a:srgbClr val="FFFFFF"/>
                </a:highlight>
              </a:rPr>
              <a:t>«Прекрасна мельничиха», «Зимовий шлях». </a:t>
            </a:r>
            <a:endParaRPr sz="5464">
              <a:solidFill>
                <a:srgbClr val="FF0000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uk" sz="5464">
                <a:solidFill>
                  <a:srgbClr val="FF0000"/>
                </a:solidFill>
                <a:highlight>
                  <a:srgbClr val="FFFFFF"/>
                </a:highlight>
              </a:rPr>
              <a:t>«Серенада»</a:t>
            </a:r>
            <a:r>
              <a:rPr lang="uk" sz="5464">
                <a:highlight>
                  <a:srgbClr val="FFFFFF"/>
                </a:highlight>
              </a:rPr>
              <a:t> Шуберта зі збірки «Лебедина пісня», а також пісні </a:t>
            </a:r>
            <a:r>
              <a:rPr lang="uk" sz="5464">
                <a:solidFill>
                  <a:srgbClr val="FF0000"/>
                </a:solidFill>
                <a:highlight>
                  <a:srgbClr val="FFFFFF"/>
                </a:highlight>
              </a:rPr>
              <a:t>«Притулок», «Біля моря»</a:t>
            </a:r>
            <a:r>
              <a:rPr lang="uk" sz="5464">
                <a:highlight>
                  <a:srgbClr val="FFFFFF"/>
                </a:highlight>
              </a:rPr>
              <a:t> здобули світову популярність. Деякі твори, наприклад, незакінчена симфонія Шуберта (сі мінор), велика симфонія і інші, є продовженням музики Бетховена</a:t>
            </a:r>
            <a:r>
              <a:rPr lang="uk" sz="3341">
                <a:highlight>
                  <a:srgbClr val="FFFFFF"/>
                </a:highlight>
              </a:rPr>
              <a:t>.</a:t>
            </a:r>
            <a:endParaRPr sz="3341"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61111"/>
              <a:buFont typeface="Arial"/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10" name="Google Shape;110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572700"/>
            <a:ext cx="3454975" cy="45708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22"/>
          <p:cNvSpPr txBox="1"/>
          <p:nvPr>
            <p:ph type="title"/>
          </p:nvPr>
        </p:nvSpPr>
        <p:spPr>
          <a:xfrm>
            <a:off x="4095750" y="445025"/>
            <a:ext cx="4563300" cy="72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i="1" lang="uk" sz="3820" u="sng">
                <a:solidFill>
                  <a:srgbClr val="FF0000"/>
                </a:solidFill>
                <a:highlight>
                  <a:srgbClr val="FFFFFF"/>
                </a:highlight>
              </a:rPr>
              <a:t>Слухання музики</a:t>
            </a:r>
            <a:endParaRPr b="1" i="1" sz="3820" u="sng">
              <a:solidFill>
                <a:srgbClr val="FF0000"/>
              </a:solidFill>
              <a:highlight>
                <a:srgbClr val="FFFFFF"/>
              </a:highlight>
            </a:endParaRPr>
          </a:p>
        </p:txBody>
      </p:sp>
      <p:pic>
        <p:nvPicPr>
          <p:cNvPr id="116" name="Google Shape;116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446325" y="1665600"/>
            <a:ext cx="5697675" cy="1313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23"/>
          <p:cNvSpPr txBox="1"/>
          <p:nvPr/>
        </p:nvSpPr>
        <p:spPr>
          <a:xfrm>
            <a:off x="857250" y="2727625"/>
            <a:ext cx="4987500" cy="58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22" name="Google Shape;122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2355275"/>
            <a:ext cx="9144001" cy="2781475"/>
          </a:xfrm>
          <a:prstGeom prst="rect">
            <a:avLst/>
          </a:prstGeom>
          <a:noFill/>
          <a:ln>
            <a:noFill/>
          </a:ln>
        </p:spPr>
      </p:pic>
      <p:sp>
        <p:nvSpPr>
          <p:cNvPr id="123" name="Google Shape;123;p23"/>
          <p:cNvSpPr txBox="1"/>
          <p:nvPr/>
        </p:nvSpPr>
        <p:spPr>
          <a:xfrm>
            <a:off x="1922250" y="147225"/>
            <a:ext cx="5299500" cy="6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uk" sz="3200" u="sng">
                <a:solidFill>
                  <a:srgbClr val="FF0000"/>
                </a:solidFill>
                <a:highlight>
                  <a:srgbClr val="FFFFFF"/>
                </a:highlight>
              </a:rPr>
              <a:t>Аналіз музичних творів</a:t>
            </a:r>
            <a:endParaRPr b="1" i="1" sz="3200" u="sng">
              <a:solidFill>
                <a:srgbClr val="FF0000"/>
              </a:solidFill>
              <a:highlight>
                <a:srgbClr val="FFFFFF"/>
              </a:highlight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24"/>
          <p:cNvSpPr txBox="1"/>
          <p:nvPr>
            <p:ph type="title"/>
          </p:nvPr>
        </p:nvSpPr>
        <p:spPr>
          <a:xfrm>
            <a:off x="1541250" y="0"/>
            <a:ext cx="6061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i="1" lang="uk" sz="3020" u="sng">
                <a:solidFill>
                  <a:srgbClr val="FF0000"/>
                </a:solidFill>
                <a:highlight>
                  <a:srgbClr val="FFFFFF"/>
                </a:highlight>
              </a:rPr>
              <a:t>Розучування пісні “Веснянка”</a:t>
            </a:r>
            <a:endParaRPr b="1" i="1" sz="3020" u="sng">
              <a:solidFill>
                <a:srgbClr val="FF0000"/>
              </a:solidFill>
              <a:highlight>
                <a:srgbClr val="FFFFFF"/>
              </a:highlight>
            </a:endParaRPr>
          </a:p>
        </p:txBody>
      </p:sp>
      <p:sp>
        <p:nvSpPr>
          <p:cNvPr id="129" name="Google Shape;129;p24"/>
          <p:cNvSpPr txBox="1"/>
          <p:nvPr>
            <p:ph idx="1" type="body"/>
          </p:nvPr>
        </p:nvSpPr>
        <p:spPr>
          <a:xfrm>
            <a:off x="372350" y="723325"/>
            <a:ext cx="3905100" cy="442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77500"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" sz="1704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1)Прийди, прийди, весно красна,</a:t>
            </a:r>
            <a:endParaRPr sz="1704">
              <a:solidFill>
                <a:schemeClr val="dk1"/>
              </a:solidFill>
              <a:highlight>
                <a:srgbClr val="FFFFFF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uk" sz="1704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Чепури наш рідний край,</a:t>
            </a:r>
            <a:endParaRPr sz="1704">
              <a:solidFill>
                <a:schemeClr val="dk1"/>
              </a:solidFill>
              <a:highlight>
                <a:srgbClr val="FFFFFF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uk" sz="1704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Там, там, та-ба-да-ба…</a:t>
            </a:r>
            <a:endParaRPr sz="1704">
              <a:solidFill>
                <a:schemeClr val="dk1"/>
              </a:solidFill>
              <a:highlight>
                <a:srgbClr val="FFFFFF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64524"/>
              <a:buFont typeface="Arial"/>
              <a:buNone/>
            </a:pPr>
            <a:r>
              <a:t/>
            </a:r>
            <a:endParaRPr sz="1704">
              <a:solidFill>
                <a:schemeClr val="dk1"/>
              </a:solidFill>
              <a:highlight>
                <a:srgbClr val="FFFFFF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uk" sz="1704" u="sng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Приспів:</a:t>
            </a:r>
            <a:endParaRPr i="1" sz="1704" u="sng">
              <a:solidFill>
                <a:schemeClr val="dk1"/>
              </a:solidFill>
              <a:highlight>
                <a:srgbClr val="FFFFFF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uk" sz="1704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Принеси, весно, нам</a:t>
            </a:r>
            <a:endParaRPr sz="1704">
              <a:solidFill>
                <a:schemeClr val="dk1"/>
              </a:solidFill>
              <a:highlight>
                <a:srgbClr val="FFFFFF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uk" sz="1704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Рясні дощі, рясні дощі.</a:t>
            </a:r>
            <a:endParaRPr sz="1704">
              <a:solidFill>
                <a:schemeClr val="dk1"/>
              </a:solidFill>
              <a:highlight>
                <a:srgbClr val="FFFFFF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uk" sz="1704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Принеси, весно, нам</a:t>
            </a:r>
            <a:endParaRPr sz="1704">
              <a:solidFill>
                <a:schemeClr val="dk1"/>
              </a:solidFill>
              <a:highlight>
                <a:srgbClr val="FFFFFF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uk" sz="1704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Радощі, радощі.</a:t>
            </a:r>
            <a:endParaRPr sz="1704">
              <a:solidFill>
                <a:schemeClr val="dk1"/>
              </a:solidFill>
              <a:highlight>
                <a:srgbClr val="FFFFFF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uk" sz="1704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Хай всюди пісня луна,</a:t>
            </a:r>
            <a:endParaRPr sz="1704">
              <a:solidFill>
                <a:schemeClr val="dk1"/>
              </a:solidFill>
              <a:highlight>
                <a:srgbClr val="FFFFFF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uk" sz="1704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Пісня луна, пісня луна.</a:t>
            </a:r>
            <a:endParaRPr sz="1704">
              <a:solidFill>
                <a:schemeClr val="dk1"/>
              </a:solidFill>
              <a:highlight>
                <a:srgbClr val="FFFFFF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uk" sz="1704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Хай нам зустрінеться</a:t>
            </a:r>
            <a:endParaRPr sz="1704">
              <a:solidFill>
                <a:schemeClr val="dk1"/>
              </a:solidFill>
              <a:highlight>
                <a:srgbClr val="FFFFFF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64524"/>
              <a:buFont typeface="Arial"/>
              <a:buNone/>
            </a:pPr>
            <a:r>
              <a:rPr lang="uk" sz="1704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Дівчинонька гарна.</a:t>
            </a:r>
            <a:endParaRPr sz="1704">
              <a:solidFill>
                <a:schemeClr val="dk1"/>
              </a:solidFill>
              <a:highlight>
                <a:srgbClr val="FFFFFF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p24"/>
          <p:cNvSpPr txBox="1"/>
          <p:nvPr/>
        </p:nvSpPr>
        <p:spPr>
          <a:xfrm>
            <a:off x="4398825" y="723325"/>
            <a:ext cx="4502700" cy="367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" sz="175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2)Прийди, весно, в наші села,</a:t>
            </a:r>
            <a:endParaRPr sz="1750">
              <a:solidFill>
                <a:schemeClr val="dk1"/>
              </a:solidFill>
              <a:highlight>
                <a:srgbClr val="FFFFFF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" sz="175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Принеси нам дивних див –</a:t>
            </a:r>
            <a:endParaRPr sz="1750">
              <a:solidFill>
                <a:schemeClr val="dk1"/>
              </a:solidFill>
              <a:highlight>
                <a:srgbClr val="FFFFFF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" sz="175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Очі синії веселок</a:t>
            </a:r>
            <a:endParaRPr sz="1750">
              <a:solidFill>
                <a:schemeClr val="dk1"/>
              </a:solidFill>
              <a:highlight>
                <a:srgbClr val="FFFFFF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" sz="175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З хуртовинами садів.</a:t>
            </a:r>
            <a:endParaRPr sz="1750">
              <a:solidFill>
                <a:schemeClr val="dk1"/>
              </a:solidFill>
              <a:highlight>
                <a:srgbClr val="FFFFFF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" sz="175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Там, там, та-ба-да-ба...</a:t>
            </a:r>
            <a:endParaRPr sz="1750">
              <a:solidFill>
                <a:schemeClr val="dk1"/>
              </a:solidFill>
              <a:highlight>
                <a:srgbClr val="FFFFFF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50">
              <a:solidFill>
                <a:schemeClr val="dk1"/>
              </a:solidFill>
              <a:highlight>
                <a:srgbClr val="FFFFFF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" sz="175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Приспів.</a:t>
            </a:r>
            <a:endParaRPr sz="1750">
              <a:solidFill>
                <a:schemeClr val="dk1"/>
              </a:solidFill>
              <a:highlight>
                <a:srgbClr val="FFFFFF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50">
              <a:solidFill>
                <a:schemeClr val="dk1"/>
              </a:solidFill>
              <a:highlight>
                <a:srgbClr val="FFFFFF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" sz="175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3)Прийди, прийди, весно красна,</a:t>
            </a:r>
            <a:endParaRPr sz="1750">
              <a:solidFill>
                <a:schemeClr val="dk1"/>
              </a:solidFill>
              <a:highlight>
                <a:srgbClr val="FFFFFF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" sz="175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Чепури наш рідний край,</a:t>
            </a:r>
            <a:endParaRPr sz="1750">
              <a:solidFill>
                <a:schemeClr val="dk1"/>
              </a:solidFill>
              <a:highlight>
                <a:srgbClr val="FFFFFF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" sz="175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Засвіти нам сонце ясне,</a:t>
            </a:r>
            <a:endParaRPr sz="1750">
              <a:solidFill>
                <a:schemeClr val="dk1"/>
              </a:solidFill>
              <a:highlight>
                <a:srgbClr val="FFFFFF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uk" sz="175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З нами в гурті погуляй.</a:t>
            </a:r>
            <a:endParaRPr sz="1750">
              <a:solidFill>
                <a:schemeClr val="dk1"/>
              </a:solidFill>
              <a:highlight>
                <a:srgbClr val="FFFFFF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