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2E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882" y="-330"/>
      </p:cViewPr>
      <p:guideLst>
        <p:guide orient="horz" pos="2160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6B2F91-A985-40BE-BEAE-C82B9DD07B15}" type="datetimeFigureOut">
              <a:rPr lang="uk-UA" smtClean="0"/>
              <a:pPr/>
              <a:t>31.01.2022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AF8E4-169D-4C3F-BF01-79CDD425223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1831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260649"/>
            <a:ext cx="7772400" cy="1080119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ru-RU" dirty="0" smtClean="0"/>
              <a:t>Что такое музыка?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067944" y="1556792"/>
            <a:ext cx="4824536" cy="648072"/>
          </a:xfrm>
        </p:spPr>
        <p:txBody>
          <a:bodyPr/>
          <a:lstStyle>
            <a:lvl1pPr marL="0" indent="0" algn="ctr">
              <a:buNone/>
              <a:defRPr b="1" spc="100" baseline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>
                <a:latin typeface="Monotype Corsiva" panose="03010101010201010101" pitchFamily="66" charset="0"/>
              </a:rPr>
              <a:t>Тематическое занятие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75112">
            <a:off x="111351" y="961634"/>
            <a:ext cx="3937657" cy="35355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Strokes trans="13000" intensity="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771800" y="2151499"/>
            <a:ext cx="6372200" cy="507444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507029" flipH="1">
            <a:off x="1703243" y="1922835"/>
            <a:ext cx="3664793" cy="3587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488832" cy="994122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772816"/>
            <a:ext cx="7992888" cy="48245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microsoft.com/office/2007/relationships/hdphoto" Target="../media/hdphoto3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5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200505">
            <a:off x="70967" y="-486825"/>
            <a:ext cx="6005348" cy="5813643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7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CrisscrossEtching trans="32000"/>
                    </a14:imgEffect>
                    <a14:imgEffect>
                      <a14:saturation sat="400000"/>
                    </a14:imgEffect>
                    <a14:imgEffect>
                      <a14:sharpenSoften amount="-1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92" y="35889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24936" cy="994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484784"/>
            <a:ext cx="8424936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6600" kern="1200">
          <a:solidFill>
            <a:srgbClr val="092EE9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Monotype Corsiva" panose="03010101010201010101" pitchFamily="66" charset="0"/>
          <a:ea typeface="+mj-ea"/>
          <a:cs typeface="Aharoni" panose="02010803020104030203" pitchFamily="2" charset="-79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4.xml"/><Relationship Id="rId1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0&#1091;&#1088;7\20-3%20Queen%20-%20We%20Are%20The%20Champions.mp3" TargetMode="Externa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0&#1091;&#1088;7\20-3%20Queen%20-%20We%20Are%20The%20Champions.mp3" TargetMode="External"/><Relationship Id="rId7" Type="http://schemas.openxmlformats.org/officeDocument/2006/relationships/image" Target="../media/image20.png"/><Relationship Id="rId2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0&#1091;&#1088;7\20-2%20Queen%20-%20The%20Show%20Must%20Go%20On.mp3" TargetMode="External"/><Relationship Id="rId1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0&#1091;&#1088;7\20-1-1%20The%20Beatles%20-%20Let%20It%20Be%20(Pole%20Makkartni).mp3" TargetMode="External"/><Relationship Id="rId6" Type="http://schemas.openxmlformats.org/officeDocument/2006/relationships/image" Target="../media/image6.gif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3.png"/><Relationship Id="rId4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0&#1091;&#1088;7\20-4%20Pink%20Floyd%20-%20Another%20Brick%20In%20The%20Wall.mp3" TargetMode="External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0&#1091;&#1088;7\20-7%20Okean%20Elzy%20-%20Vse%20bude%20dobre.mp3" TargetMode="External"/><Relationship Id="rId7" Type="http://schemas.openxmlformats.org/officeDocument/2006/relationships/image" Target="../media/image25.png"/><Relationship Id="rId2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0&#1091;&#1088;7\20-6%20Okean%20Elzy%20-%20Bez%20boyu.mp3" TargetMode="External"/><Relationship Id="rId1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0&#1091;&#1088;7\20-5%20Okean%20Elzy%20-%20Vidpusty.mp3" TargetMode="External"/><Relationship Id="rId6" Type="http://schemas.openxmlformats.org/officeDocument/2006/relationships/image" Target="../media/image24.jpeg"/><Relationship Id="rId5" Type="http://schemas.openxmlformats.org/officeDocument/2006/relationships/image" Target="../media/image6.gif"/><Relationship Id="rId4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0&#1091;&#1088;7\7%20&#1082;&#1083;&#1072;&#1089;.%20&#1053;.%20&#1052;&#1072;&#1081;.%20&#1056;&#1086;&#1082;-&#1085;-&#1088;&#1086;&#1083;%20(&#1084;&#1110;&#1085;&#1091;&#1089;).mp4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800" b="1">
                <a:solidFill>
                  <a:schemeClr val="tx1"/>
                </a:solidFill>
                <a:latin typeface="Times New Roman" panose="02020603050405020304" pitchFamily="18" charset="0"/>
                <a:sym typeface="+mn-ea"/>
              </a:rPr>
              <a:t>Музичний словничок</a:t>
            </a:r>
          </a:p>
        </p:txBody>
      </p:sp>
      <p:pic>
        <p:nvPicPr>
          <p:cNvPr id="12" name="Содержимое 11" descr="скрключ.gi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802245" y="274955"/>
            <a:ext cx="1219200" cy="1905000"/>
          </a:xfrm>
          <a:prstGeom prst="rect">
            <a:avLst/>
          </a:prstGeom>
        </p:spPr>
      </p:pic>
      <p:sp>
        <p:nvSpPr>
          <p:cNvPr id="4" name="Блок-схема: альтернативный процесс 3"/>
          <p:cNvSpPr/>
          <p:nvPr/>
        </p:nvSpPr>
        <p:spPr>
          <a:xfrm>
            <a:off x="781050" y="1269365"/>
            <a:ext cx="6912610" cy="376936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ru-RU" altLang="en-US" sz="3600">
                <a:latin typeface="Arial Black" panose="020B0A04020102020204" charset="0"/>
                <a:sym typeface="+mn-ea"/>
              </a:rPr>
              <a:t>Рок - музика </a:t>
            </a:r>
            <a:r>
              <a:rPr lang="ru-RU" altLang="en-US" sz="2800" i="1">
                <a:latin typeface="Arial Black" panose="020B0A04020102020204" charset="0"/>
                <a:sym typeface="+mn-ea"/>
              </a:rPr>
              <a:t>(англ. rock) </a:t>
            </a:r>
            <a:r>
              <a:rPr lang="ru-RU" altLang="en-US" sz="28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sym typeface="+mn-ea"/>
              </a:rPr>
              <a:t>— </a:t>
            </a:r>
            <a:r>
              <a:rPr lang="ru-RU" altLang="en-US" sz="2800">
                <a:solidFill>
                  <a:schemeClr val="bg1"/>
                </a:solidFill>
                <a:latin typeface="Times New Roman" panose="02020603050405020304" pitchFamily="18" charset="0"/>
                <a:sym typeface="+mn-ea"/>
              </a:rPr>
              <a:t>узагальнена назва низки напрямів популярної музики другої половини XX століття, що походять від рок-н-ролу та ритм-енд-блюзу</a:t>
            </a:r>
            <a:r>
              <a:rPr lang="uk-UA" altLang="ru-RU" sz="2800">
                <a:solidFill>
                  <a:schemeClr val="bg1"/>
                </a:solidFill>
                <a:latin typeface="Times New Roman" panose="02020603050405020304" pitchFamily="18" charset="0"/>
                <a:sym typeface="+mn-ea"/>
              </a:rPr>
              <a:t>;</a:t>
            </a:r>
          </a:p>
          <a:p>
            <a:pPr marL="0" indent="0">
              <a:buNone/>
            </a:pPr>
            <a:r>
              <a:rPr lang="ru-RU" altLang="en-US" sz="2800">
                <a:solidFill>
                  <a:schemeClr val="bg1"/>
                </a:solidFill>
                <a:latin typeface="Times New Roman" panose="02020603050405020304" pitchFamily="18" charset="0"/>
                <a:sym typeface="+mn-ea"/>
              </a:rPr>
              <a:t>музичний компонент рок-культури; з’явилась у Великобританії та США на межі 50-60-х років XX ст.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642918"/>
            <a:ext cx="8424936" cy="994122"/>
          </a:xfrm>
        </p:spPr>
        <p:txBody>
          <a:bodyPr/>
          <a:lstStyle/>
          <a:p>
            <a:r>
              <a:rPr lang="ru-RU" altLang="en-US" sz="4000" dirty="0" err="1">
                <a:solidFill>
                  <a:srgbClr val="002060"/>
                </a:solidFill>
                <a:latin typeface="Arial Black" panose="020B0A04020102020204" charset="0"/>
              </a:rPr>
              <a:t>Розвиток</a:t>
            </a:r>
            <a:r>
              <a:rPr lang="ru-RU" altLang="en-US" sz="4000" dirty="0">
                <a:solidFill>
                  <a:srgbClr val="002060"/>
                </a:solidFill>
                <a:latin typeface="Arial Black" panose="020B0A04020102020204" charset="0"/>
              </a:rPr>
              <a:t>   рок – </a:t>
            </a:r>
            <a:r>
              <a:rPr lang="ru-RU" altLang="en-US" sz="4000" dirty="0" err="1">
                <a:solidFill>
                  <a:srgbClr val="002060"/>
                </a:solidFill>
                <a:latin typeface="Arial Black" panose="020B0A04020102020204" charset="0"/>
              </a:rPr>
              <a:t>музики</a:t>
            </a:r>
            <a:r>
              <a:rPr lang="ru-RU" altLang="en-US" sz="4000" dirty="0">
                <a:solidFill>
                  <a:srgbClr val="002060"/>
                </a:solidFill>
                <a:latin typeface="Arial Black" panose="020B0A04020102020204" charset="0"/>
              </a:rPr>
              <a:t>  та  </a:t>
            </a:r>
            <a:r>
              <a:rPr lang="ru-RU" altLang="en-US" sz="4000" dirty="0" err="1">
                <a:solidFill>
                  <a:srgbClr val="002060"/>
                </a:solidFill>
                <a:latin typeface="Arial Black" panose="020B0A04020102020204" charset="0"/>
              </a:rPr>
              <a:t>його</a:t>
            </a:r>
            <a:r>
              <a:rPr lang="ru-RU" altLang="en-US" sz="4000" dirty="0">
                <a:solidFill>
                  <a:srgbClr val="002060"/>
                </a:solidFill>
                <a:latin typeface="Arial Black" panose="020B0A04020102020204" charset="0"/>
              </a:rPr>
              <a:t>  </a:t>
            </a:r>
            <a:r>
              <a:rPr lang="ru-RU" altLang="en-US" sz="4000" dirty="0" err="1" smtClean="0">
                <a:solidFill>
                  <a:srgbClr val="002060"/>
                </a:solidFill>
                <a:latin typeface="Arial Black" panose="020B0A04020102020204" charset="0"/>
              </a:rPr>
              <a:t>різновиди</a:t>
            </a:r>
            <a:r>
              <a:rPr lang="ru-RU" altLang="en-US" sz="4000" dirty="0" smtClean="0">
                <a:solidFill>
                  <a:srgbClr val="002060"/>
                </a:solidFill>
                <a:latin typeface="Arial Black" panose="020B0A04020102020204" charset="0"/>
              </a:rPr>
              <a:t/>
            </a:r>
            <a:br>
              <a:rPr lang="ru-RU" altLang="en-US" sz="4000" dirty="0" smtClean="0">
                <a:solidFill>
                  <a:srgbClr val="002060"/>
                </a:solidFill>
                <a:latin typeface="Arial Black" panose="020B0A04020102020204" charset="0"/>
              </a:rPr>
            </a:br>
            <a:r>
              <a:rPr lang="ru-RU" altLang="en-US" sz="4000" dirty="0" err="1" smtClean="0">
                <a:solidFill>
                  <a:srgbClr val="002060"/>
                </a:solidFill>
                <a:latin typeface="Arial Black" panose="020B0A04020102020204" charset="0"/>
              </a:rPr>
              <a:t>біт-рок-гурт</a:t>
            </a:r>
            <a:endParaRPr lang="ru-RU" altLang="en-US" sz="4000" dirty="0">
              <a:solidFill>
                <a:srgbClr val="002060"/>
              </a:solidFill>
              <a:latin typeface="Arial Black" panose="020B0A04020102020204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395605" y="3072130"/>
            <a:ext cx="1605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/>
            <a:r>
              <a:rPr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«The Beatles»</a:t>
            </a: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ru-RU" altLang="en-US"/>
          </a:p>
        </p:txBody>
      </p:sp>
      <p:pic>
        <p:nvPicPr>
          <p:cNvPr id="5" name="Замещающее содержимое 4" descr="0b253d77"/>
          <p:cNvPicPr>
            <a:picLocks noGrp="1" noChangeAspect="1"/>
          </p:cNvPicPr>
          <p:nvPr>
            <p:ph sz="half" idx="1"/>
          </p:nvPr>
        </p:nvPicPr>
        <p:blipFill>
          <a:blip r:embed="rId2">
            <a:clrChange>
              <a:clrFrom>
                <a:srgbClr val="F7F9F8">
                  <a:alpha val="100000"/>
                </a:srgbClr>
              </a:clrFrom>
              <a:clrTo>
                <a:srgbClr val="F7F9F8">
                  <a:alpha val="100000"/>
                  <a:alpha val="0"/>
                </a:srgbClr>
              </a:clrTo>
            </a:clrChange>
            <a:lum contrast="6000"/>
          </a:blip>
          <a:stretch>
            <a:fillRect/>
          </a:stretch>
        </p:blipFill>
        <p:spPr>
          <a:xfrm>
            <a:off x="0" y="2214554"/>
            <a:ext cx="4309745" cy="430974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Замещающее содержимое 5" descr="300x300"/>
          <p:cNvPicPr>
            <a:picLocks noGrp="1" noChangeAspect="1"/>
          </p:cNvPicPr>
          <p:nvPr>
            <p:ph sz="half" idx="2"/>
          </p:nvPr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9575" y="1908175"/>
            <a:ext cx="4515485" cy="4515485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>
                <a:solidFill>
                  <a:srgbClr val="002060"/>
                </a:solidFill>
                <a:latin typeface="Arial Black" panose="020B0A04020102020204" charset="0"/>
              </a:rPr>
              <a:t/>
            </a:r>
            <a:br>
              <a:rPr lang="ru-RU" altLang="en-US" sz="4000">
                <a:solidFill>
                  <a:srgbClr val="002060"/>
                </a:solidFill>
                <a:latin typeface="Arial Black" panose="020B0A04020102020204" charset="0"/>
              </a:rPr>
            </a:br>
            <a:r>
              <a:rPr lang="ru-RU" altLang="en-US" sz="4000">
                <a:solidFill>
                  <a:srgbClr val="002060"/>
                </a:solidFill>
                <a:latin typeface="Arial Black" panose="020B0A04020102020204" charset="0"/>
              </a:rPr>
              <a:t>Хард-рок. </a:t>
            </a:r>
          </a:p>
        </p:txBody>
      </p:sp>
      <p:pic>
        <p:nvPicPr>
          <p:cNvPr id="5" name="Замещающее содержимое 4" descr="screenshot-www.google.com_.ar-2016-04-13-12-40-01"/>
          <p:cNvPicPr>
            <a:picLocks noGrp="1" noChangeAspect="1"/>
          </p:cNvPicPr>
          <p:nvPr>
            <p:ph sz="half" idx="1"/>
          </p:nvPr>
        </p:nvPicPr>
        <p:blipFill>
          <a:blip r:embed="rId2">
            <a:lum contrast="-6000"/>
          </a:blip>
          <a:stretch>
            <a:fillRect/>
          </a:stretch>
        </p:blipFill>
        <p:spPr>
          <a:xfrm>
            <a:off x="307975" y="2755265"/>
            <a:ext cx="4735195" cy="2954655"/>
          </a:xfrm>
          <a:prstGeom prst="rect">
            <a:avLst/>
          </a:prstGeom>
        </p:spPr>
      </p:pic>
      <p:pic>
        <p:nvPicPr>
          <p:cNvPr id="6" name="Замещающее содержимое 5" descr="загруженное"/>
          <p:cNvPicPr>
            <a:picLocks noGrp="1" noChangeAspect="1"/>
          </p:cNvPicPr>
          <p:nvPr>
            <p:ph sz="half" idx="2"/>
          </p:nvPr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47920" y="1423035"/>
            <a:ext cx="4012565" cy="4012565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1443"/>
            <a:ext cx="8424936" cy="994122"/>
          </a:xfrm>
        </p:spPr>
        <p:txBody>
          <a:bodyPr/>
          <a:lstStyle/>
          <a:p>
            <a:r>
              <a:rPr lang="ru-RU" altLang="en-US">
                <a:solidFill>
                  <a:srgbClr val="002060"/>
                </a:solidFill>
                <a:latin typeface="Arial Black" panose="020B0A04020102020204" charset="0"/>
              </a:rPr>
              <a:t/>
            </a:r>
            <a:br>
              <a:rPr lang="ru-RU" altLang="en-US">
                <a:solidFill>
                  <a:srgbClr val="002060"/>
                </a:solidFill>
                <a:latin typeface="Arial Black" panose="020B0A04020102020204" charset="0"/>
              </a:rPr>
            </a:br>
            <a:r>
              <a:rPr lang="ru-RU" altLang="en-US" sz="4800">
                <a:solidFill>
                  <a:srgbClr val="002060"/>
                </a:solidFill>
                <a:latin typeface="Arial Black" panose="020B0A04020102020204" charset="0"/>
              </a:rPr>
              <a:t>Софт-рок.</a:t>
            </a:r>
            <a:r>
              <a:rPr lang="ru-RU" altLang="en-US">
                <a:solidFill>
                  <a:srgbClr val="002060"/>
                </a:solidFill>
                <a:latin typeface="Arial Black" panose="020B0A04020102020204" charset="0"/>
              </a:rPr>
              <a:t> </a:t>
            </a:r>
          </a:p>
        </p:txBody>
      </p:sp>
      <p:pic>
        <p:nvPicPr>
          <p:cNvPr id="5" name="Замещающее содержимое 4" descr="42208569-3fd8-488d-979e-445efc6abfec_1.adfb1215733b12a13e4abcb0931cceda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0670" y="2129155"/>
            <a:ext cx="4038600" cy="4038600"/>
          </a:xfrm>
          <a:prstGeom prst="rect">
            <a:avLst/>
          </a:prstGeom>
        </p:spPr>
      </p:pic>
      <p:pic>
        <p:nvPicPr>
          <p:cNvPr id="6" name="Замещающее содержимое 5" descr="CARPENTERS_MASCARADA+-+THIS+MASQUERADE-95711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82185" y="2165350"/>
            <a:ext cx="4038600" cy="3965575"/>
          </a:xfrm>
          <a:prstGeom prst="rect">
            <a:avLst/>
          </a:prstGeom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/>
        </p:nvSpPr>
        <p:spPr>
          <a:xfrm>
            <a:off x="502851" y="30163"/>
            <a:ext cx="8424936" cy="994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6600" kern="1200">
                <a:solidFill>
                  <a:srgbClr val="092EE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Aharoni" panose="02010803020104030203" pitchFamily="2" charset="-79"/>
              </a:defRPr>
            </a:lvl1pPr>
          </a:lstStyle>
          <a:p>
            <a:r>
              <a:rPr lang="ru-RU" altLang="en-US">
                <a:solidFill>
                  <a:srgbClr val="002060"/>
                </a:solidFill>
                <a:latin typeface="Arial Black" panose="020B0A04020102020204" charset="0"/>
              </a:rPr>
              <a:t/>
            </a:r>
            <a:br>
              <a:rPr lang="ru-RU" altLang="en-US">
                <a:solidFill>
                  <a:srgbClr val="002060"/>
                </a:solidFill>
                <a:latin typeface="Arial Black" panose="020B0A04020102020204" charset="0"/>
              </a:rPr>
            </a:br>
            <a:r>
              <a:rPr lang="ru-RU" altLang="en-US" sz="4400">
                <a:solidFill>
                  <a:srgbClr val="002060"/>
                </a:solidFill>
                <a:latin typeface="Arial Black" panose="020B0A04020102020204" charset="0"/>
              </a:rPr>
              <a:t>Панк-рок.</a:t>
            </a:r>
            <a:r>
              <a:rPr lang="ru-RU" altLang="en-US">
                <a:solidFill>
                  <a:srgbClr val="002060"/>
                </a:solidFill>
                <a:latin typeface="Arial Black" panose="020B0A04020102020204" charset="0"/>
              </a:rPr>
              <a:t> </a:t>
            </a:r>
          </a:p>
        </p:txBody>
      </p:sp>
      <p:pic>
        <p:nvPicPr>
          <p:cNvPr id="6" name="Замещающее содержимое 5" descr="KLS_000001_08014_1_t211_16212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6515" y="1649095"/>
            <a:ext cx="4238625" cy="4257675"/>
          </a:xfrm>
          <a:prstGeom prst="rect">
            <a:avLst/>
          </a:prstGeom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800">
                <a:solidFill>
                  <a:srgbClr val="002060"/>
                </a:solidFill>
                <a:latin typeface="Arial Black" panose="020B0A04020102020204" charset="0"/>
              </a:rPr>
              <a:t>Симфо-метал.</a:t>
            </a:r>
          </a:p>
        </p:txBody>
      </p:sp>
      <p:pic>
        <p:nvPicPr>
          <p:cNvPr id="4" name="Замещающее содержимое 3" descr="rhapsody_of_fire"/>
          <p:cNvPicPr>
            <a:picLocks noGrp="1" noChangeAspect="1"/>
          </p:cNvPicPr>
          <p:nvPr>
            <p:ph sz="half" idx="1"/>
          </p:nvPr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contrast="6000"/>
          </a:blip>
          <a:stretch>
            <a:fillRect/>
          </a:stretch>
        </p:blipFill>
        <p:spPr>
          <a:xfrm>
            <a:off x="8890" y="3227705"/>
            <a:ext cx="5192395" cy="3572510"/>
          </a:xfrm>
          <a:prstGeom prst="rect">
            <a:avLst/>
          </a:prstGeom>
        </p:spPr>
      </p:pic>
      <p:pic>
        <p:nvPicPr>
          <p:cNvPr id="5" name="Замещающее содержимое 4" descr="1415629910"/>
          <p:cNvPicPr>
            <a:picLocks noGrp="1" noChangeAspect="1"/>
          </p:cNvPicPr>
          <p:nvPr>
            <p:ph sz="half" idx="2"/>
          </p:nvPr>
        </p:nvPicPr>
        <p:blipFill>
          <a:blip r:embed="rId3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  <a:lum contrast="66000"/>
          </a:blip>
          <a:srcRect t="11264" r="-1983" b="13019"/>
          <a:stretch>
            <a:fillRect/>
          </a:stretch>
        </p:blipFill>
        <p:spPr>
          <a:xfrm>
            <a:off x="4740275" y="2270125"/>
            <a:ext cx="4151630" cy="4624070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мещающее содержимое 3" descr="Queen_logo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857488" y="357166"/>
            <a:ext cx="2428892" cy="874401"/>
          </a:xfrm>
          <a:prstGeom prst="rect">
            <a:avLst/>
          </a:prstGeom>
        </p:spPr>
      </p:pic>
      <p:pic>
        <p:nvPicPr>
          <p:cNvPr id="6" name="Замещающее содержимое 5" descr="2008-10-1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0" y="2143116"/>
            <a:ext cx="5129530" cy="4408170"/>
          </a:xfrm>
          <a:prstGeom prst="rect">
            <a:avLst/>
          </a:prstGeom>
        </p:spPr>
      </p:pic>
      <p:pic>
        <p:nvPicPr>
          <p:cNvPr id="8" name="Изображение 7" descr="493"/>
          <p:cNvPicPr>
            <a:picLocks noChangeAspect="1"/>
          </p:cNvPicPr>
          <p:nvPr/>
        </p:nvPicPr>
        <p:blipFill>
          <a:blip r:embed="rId5">
            <a:lum contrast="18000"/>
          </a:blip>
          <a:stretch>
            <a:fillRect/>
          </a:stretch>
        </p:blipFill>
        <p:spPr>
          <a:xfrm>
            <a:off x="5384165" y="2421890"/>
            <a:ext cx="3481705" cy="3481705"/>
          </a:xfrm>
          <a:prstGeom prst="rect">
            <a:avLst/>
          </a:prstGeom>
        </p:spPr>
      </p:pic>
      <p:pic>
        <p:nvPicPr>
          <p:cNvPr id="5" name="20-3 Queen - We Are The Champions">
            <a:hlinkClick r:id="" action="ppaction://media"/>
          </p:cNvPr>
          <p:cNvPicPr/>
          <p:nvPr>
            <a:audioFile r:link="rId1"/>
            <p:extLst/>
          </p:nvPr>
        </p:nvPicPr>
        <p:blipFill>
          <a:blip r:embed="rId6"/>
          <a:stretch>
            <a:fillRect/>
          </a:stretch>
        </p:blipFill>
        <p:spPr>
          <a:xfrm>
            <a:off x="2304415" y="4989830"/>
            <a:ext cx="619125" cy="619125"/>
          </a:xfrm>
          <a:prstGeom prst="rect">
            <a:avLst/>
          </a:prstGeom>
        </p:spPr>
      </p:pic>
      <p:pic>
        <p:nvPicPr>
          <p:cNvPr id="7" name="20-3 Queen - We Are The Champions">
            <a:hlinkClick r:id="" action="ppaction://media"/>
          </p:cNvPr>
          <p:cNvPicPr/>
          <p:nvPr>
            <a:audioFile r:link="rId1"/>
            <p:extLst/>
          </p:nvPr>
        </p:nvPicPr>
        <p:blipFill>
          <a:blip r:embed="rId6"/>
          <a:stretch>
            <a:fillRect/>
          </a:stretch>
        </p:blipFill>
        <p:spPr>
          <a:xfrm>
            <a:off x="2285984" y="5143512"/>
            <a:ext cx="619125" cy="619125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857356" y="642918"/>
            <a:ext cx="4357718" cy="1428760"/>
          </a:xfrm>
        </p:spPr>
        <p:txBody>
          <a:bodyPr/>
          <a:lstStyle/>
          <a:p>
            <a:r>
              <a:rPr lang="ru-RU" altLang="en-US" sz="4000" dirty="0" smtClean="0">
                <a:solidFill>
                  <a:srgbClr val="002060"/>
                </a:solidFill>
                <a:latin typeface="Arial Black" panose="020B0A04020102020204" charset="0"/>
              </a:rPr>
              <a:t>рок-гурт</a:t>
            </a:r>
            <a:endParaRPr lang="ru-RU" altLang="en-US" sz="4000" dirty="0">
              <a:solidFill>
                <a:srgbClr val="002060"/>
              </a:solidFill>
              <a:latin typeface="Arial Black" panose="020B0A04020102020204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4" dur="1805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1727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7" dur="18059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>
                <p:cTn id="19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424936" cy="994122"/>
          </a:xfrm>
        </p:spPr>
        <p:txBody>
          <a:bodyPr/>
          <a:lstStyle/>
          <a:p>
            <a:r>
              <a:rPr lang="ru-RU" altLang="en-US" sz="4400" dirty="0" err="1">
                <a:solidFill>
                  <a:srgbClr val="002060"/>
                </a:solidFill>
                <a:latin typeface="Arial Black" panose="020B0A04020102020204" charset="0"/>
              </a:rPr>
              <a:t>Музичне</a:t>
            </a:r>
            <a:r>
              <a:rPr lang="ru-RU" altLang="en-US" sz="4400" dirty="0">
                <a:solidFill>
                  <a:srgbClr val="002060"/>
                </a:solidFill>
                <a:latin typeface="Arial Black" panose="020B0A04020102020204" charset="0"/>
              </a:rPr>
              <a:t> </a:t>
            </a:r>
            <a:r>
              <a:rPr lang="ru-RU" altLang="en-US" sz="4400" dirty="0" err="1" smtClean="0">
                <a:solidFill>
                  <a:srgbClr val="002060"/>
                </a:solidFill>
                <a:latin typeface="Arial Black" panose="020B0A04020102020204" charset="0"/>
              </a:rPr>
              <a:t>сприймання</a:t>
            </a:r>
            <a:endParaRPr lang="ru-RU" altLang="en-US" sz="4400" dirty="0">
              <a:solidFill>
                <a:srgbClr val="002060"/>
              </a:solidFill>
              <a:latin typeface="Arial Black" panose="020B0A04020102020204" charset="0"/>
            </a:endParaRPr>
          </a:p>
        </p:txBody>
      </p:sp>
      <p:pic>
        <p:nvPicPr>
          <p:cNvPr id="12" name="Содержимое 11" descr="скрключ.gif"/>
          <p:cNvPicPr>
            <a:picLocks noGrp="1" noChangeAspect="1"/>
          </p:cNvPicPr>
          <p:nvPr>
            <p:ph sz="half" idx="1"/>
          </p:nvPr>
        </p:nvPicPr>
        <p:blipFill>
          <a:blip r:embed="rId6"/>
          <a:stretch>
            <a:fillRect/>
          </a:stretch>
        </p:blipFill>
        <p:spPr>
          <a:xfrm>
            <a:off x="7358082" y="1285860"/>
            <a:ext cx="1219200" cy="1905000"/>
          </a:xfrm>
          <a:prstGeom prst="rect">
            <a:avLst/>
          </a:prstGeom>
        </p:spPr>
      </p:pic>
      <p:sp>
        <p:nvSpPr>
          <p:cNvPr id="100" name="Текстовое поле 99"/>
          <p:cNvSpPr txBox="1"/>
          <p:nvPr/>
        </p:nvSpPr>
        <p:spPr>
          <a:xfrm>
            <a:off x="307340" y="1751330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 «The Beatles». «Let It Be».</a:t>
            </a:r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307340" y="3109595"/>
            <a:ext cx="619252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 «Queen». «The Show Must Go On»</a:t>
            </a:r>
            <a:endParaRPr lang="ru-RU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395605" y="5512435"/>
            <a:ext cx="584009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 «Pink Floyd». «Another Brick in the Wall».</a:t>
            </a:r>
            <a:endParaRPr lang="ru-RU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554355" y="4357370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«We Are the Champions»</a:t>
            </a:r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20-1-1 The Beatles - Let It Be (Pole Makkartni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6000760" y="1928802"/>
            <a:ext cx="304800" cy="304800"/>
          </a:xfrm>
          <a:prstGeom prst="rect">
            <a:avLst/>
          </a:prstGeom>
        </p:spPr>
      </p:pic>
      <p:pic>
        <p:nvPicPr>
          <p:cNvPr id="14" name="20-2 Queen - The Show Must Go On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8"/>
          <a:stretch>
            <a:fillRect/>
          </a:stretch>
        </p:blipFill>
        <p:spPr>
          <a:xfrm>
            <a:off x="6000760" y="3214686"/>
            <a:ext cx="304800" cy="304800"/>
          </a:xfrm>
          <a:prstGeom prst="rect">
            <a:avLst/>
          </a:prstGeom>
        </p:spPr>
      </p:pic>
      <p:pic>
        <p:nvPicPr>
          <p:cNvPr id="15" name="20-3 Queen - We Are The Champions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9"/>
          <a:stretch>
            <a:fillRect/>
          </a:stretch>
        </p:blipFill>
        <p:spPr>
          <a:xfrm>
            <a:off x="6000760" y="4429132"/>
            <a:ext cx="304800" cy="304800"/>
          </a:xfrm>
          <a:prstGeom prst="rect">
            <a:avLst/>
          </a:prstGeom>
        </p:spPr>
      </p:pic>
      <p:pic>
        <p:nvPicPr>
          <p:cNvPr id="16" name="20-4 Pink Floyd - Another Brick In The Wall.mp3">
            <a:hlinkClick r:id="" action="ppaction://media"/>
          </p:cNvPr>
          <p:cNvPicPr>
            <a:picLocks noRot="1" noChangeAspect="1"/>
          </p:cNvPicPr>
          <p:nvPr>
            <a:audioFile r:link="rId4"/>
          </p:nvPr>
        </p:nvPicPr>
        <p:blipFill>
          <a:blip r:embed="rId10"/>
          <a:stretch>
            <a:fillRect/>
          </a:stretch>
        </p:blipFill>
        <p:spPr>
          <a:xfrm>
            <a:off x="6215074" y="564357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3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232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072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3777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Аналіз</a:t>
            </a:r>
            <a:r>
              <a:rPr lang="ru-RU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 </a:t>
            </a:r>
            <a:r>
              <a:rPr lang="ru-RU" altLang="en-US" sz="4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музичних</a:t>
            </a:r>
            <a:r>
              <a:rPr lang="ru-RU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  </a:t>
            </a:r>
            <a:r>
              <a:rPr lang="ru-RU" altLang="en-US" sz="4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творів</a:t>
            </a:r>
            <a:endParaRPr lang="ru-RU" alt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724535" y="2225040"/>
            <a:ext cx="7962265" cy="3901440"/>
          </a:xfrm>
        </p:spPr>
        <p:txBody>
          <a:bodyPr/>
          <a:lstStyle/>
          <a:p>
            <a:r>
              <a:rPr lang="ru-RU" altLang="en-US">
                <a:latin typeface="Times New Roman" panose="02020603050405020304" pitchFamily="18" charset="0"/>
              </a:rPr>
              <a:t>Які особливості рок-музики відчувалися у композиціях різних гуртів?</a:t>
            </a:r>
          </a:p>
          <a:p>
            <a:r>
              <a:rPr lang="ru-RU" altLang="en-US">
                <a:latin typeface="Times New Roman" panose="02020603050405020304" pitchFamily="18" charset="0"/>
              </a:rPr>
              <a:t>2.Які інструменти, на вашу думку, звучали у творах?</a:t>
            </a:r>
          </a:p>
          <a:p>
            <a:r>
              <a:rPr lang="ru-RU" altLang="en-US">
                <a:latin typeface="Times New Roman" panose="02020603050405020304" pitchFamily="18" charset="0"/>
              </a:rPr>
              <a:t>3.Чим відрізняються ці твори від музики, яку ми слухали на попередніх уроках?</a:t>
            </a:r>
          </a:p>
        </p:txBody>
      </p:sp>
      <p:pic>
        <p:nvPicPr>
          <p:cNvPr id="12" name="Содержимое 11" descr="скрключ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924800" y="1142984"/>
            <a:ext cx="1219200" cy="1905000"/>
          </a:xfrm>
          <a:prstGeom prst="rect">
            <a:avLst/>
          </a:prstGeom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mph" presetSubtype="0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" grpI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5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Музичне</a:t>
            </a:r>
            <a:r>
              <a:rPr lang="ru-RU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 </a:t>
            </a:r>
            <a:r>
              <a:rPr lang="ru-RU" altLang="en-US" sz="5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сприймання</a:t>
            </a:r>
            <a:r>
              <a:rPr lang="ru-RU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/>
            </a:r>
            <a:br>
              <a:rPr lang="ru-RU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</a:br>
            <a:endParaRPr lang="ru-RU" altLang="en-US" dirty="0"/>
          </a:p>
        </p:txBody>
      </p:sp>
      <p:pic>
        <p:nvPicPr>
          <p:cNvPr id="12" name="Содержимое 11" descr="скрключ.gif"/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7924800" y="214290"/>
            <a:ext cx="1219200" cy="1905000"/>
          </a:xfrm>
          <a:prstGeom prst="rect">
            <a:avLst/>
          </a:prstGeom>
        </p:spPr>
      </p:pic>
      <p:pic>
        <p:nvPicPr>
          <p:cNvPr id="5" name="Замещающее содержимое 4" descr="img0"/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31115" y="598170"/>
            <a:ext cx="4038600" cy="302577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Текстовое поле 5"/>
          <p:cNvSpPr txBox="1"/>
          <p:nvPr/>
        </p:nvSpPr>
        <p:spPr>
          <a:xfrm>
            <a:off x="4897755" y="1269365"/>
            <a:ext cx="20383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b="1">
                <a:latin typeface="Times New Roman" panose="02020603050405020304" pitchFamily="18" charset="0"/>
                <a:cs typeface="Times New Roman" panose="02020603050405020304" pitchFamily="18" charset="0"/>
              </a:rPr>
              <a:t>«Відпусти»</a:t>
            </a:r>
            <a:endParaRPr lang="ru-RU" altLang="en-US"/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4709160" y="3244850"/>
            <a:ext cx="13589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b="1">
                <a:latin typeface="Times New Roman" panose="02020603050405020304" pitchFamily="18" charset="0"/>
                <a:cs typeface="Times New Roman" panose="02020603050405020304" pitchFamily="18" charset="0"/>
              </a:rPr>
              <a:t>«Без бою»</a:t>
            </a:r>
            <a:endParaRPr lang="ru-RU" altLang="en-US"/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565150" y="4195445"/>
            <a:ext cx="20383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b="1">
                <a:latin typeface="Times New Roman" panose="02020603050405020304" pitchFamily="18" charset="0"/>
                <a:cs typeface="Times New Roman" panose="02020603050405020304" pitchFamily="18" charset="0"/>
              </a:rPr>
              <a:t>«Все буде добре»</a:t>
            </a:r>
            <a:endParaRPr lang="ru-RU" altLang="en-US"/>
          </a:p>
        </p:txBody>
      </p:sp>
      <p:pic>
        <p:nvPicPr>
          <p:cNvPr id="13" name="20-5 Okean Elzy - Vidpusty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6286512" y="1285860"/>
            <a:ext cx="304800" cy="304800"/>
          </a:xfrm>
          <a:prstGeom prst="rect">
            <a:avLst/>
          </a:prstGeom>
        </p:spPr>
      </p:pic>
      <p:pic>
        <p:nvPicPr>
          <p:cNvPr id="14" name="20-6 Okean Elzy - Bez boyu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8"/>
          <a:stretch>
            <a:fillRect/>
          </a:stretch>
        </p:blipFill>
        <p:spPr>
          <a:xfrm>
            <a:off x="6286512" y="3286124"/>
            <a:ext cx="304800" cy="304800"/>
          </a:xfrm>
          <a:prstGeom prst="rect">
            <a:avLst/>
          </a:prstGeom>
        </p:spPr>
      </p:pic>
      <p:pic>
        <p:nvPicPr>
          <p:cNvPr id="15" name="20-7 Okean Elzy - Vse bude dobre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8"/>
          <a:stretch>
            <a:fillRect/>
          </a:stretch>
        </p:blipFill>
        <p:spPr>
          <a:xfrm>
            <a:off x="6357950" y="428625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58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972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05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-64452"/>
            <a:ext cx="7488832" cy="994122"/>
          </a:xfrm>
        </p:spPr>
        <p:txBody>
          <a:bodyPr/>
          <a:lstStyle/>
          <a:p>
            <a:r>
              <a:rPr lang="ru-RU" altLang="en-US" sz="4000" dirty="0" err="1">
                <a:solidFill>
                  <a:srgbClr val="002060"/>
                </a:solidFill>
                <a:latin typeface="Arial Black" panose="020B0A04020102020204" charset="0"/>
              </a:rPr>
              <a:t>Виконання</a:t>
            </a:r>
            <a:r>
              <a:rPr lang="ru-RU" altLang="en-US" sz="4000" dirty="0">
                <a:solidFill>
                  <a:srgbClr val="002060"/>
                </a:solidFill>
                <a:latin typeface="Arial Black" panose="020B0A04020102020204" charset="0"/>
              </a:rPr>
              <a:t> </a:t>
            </a:r>
            <a:r>
              <a:rPr lang="ru-RU" altLang="en-US" sz="4000" dirty="0" err="1" smtClean="0">
                <a:solidFill>
                  <a:srgbClr val="002060"/>
                </a:solidFill>
                <a:latin typeface="Arial Black" panose="020B0A04020102020204" charset="0"/>
              </a:rPr>
              <a:t>пісні</a:t>
            </a:r>
            <a:r>
              <a:rPr lang="ru-RU" altLang="en-US" dirty="0" smtClean="0"/>
              <a:t> </a:t>
            </a:r>
            <a:endParaRPr lang="ru-RU" altLang="en-US" dirty="0"/>
          </a:p>
        </p:txBody>
      </p:sp>
      <p:pic>
        <p:nvPicPr>
          <p:cNvPr id="5" name="7 клас. Н. Май. Рок-н-рол (мінус)">
            <a:hlinkClick r:id="" action="ppaction://media"/>
          </p:cNvPr>
          <p:cNvPicPr>
            <a:picLocks noGrp="1"/>
          </p:cNvPicPr>
          <p:nvPr>
            <p:ph idx="1"/>
            <a:videoFile r:link="rId1"/>
            <p:extLst/>
          </p:nvPr>
        </p:nvPicPr>
        <p:blipFill>
          <a:blip r:embed="rId3"/>
          <a:stretch>
            <a:fillRect/>
          </a:stretch>
        </p:blipFill>
        <p:spPr>
          <a:xfrm>
            <a:off x="645160" y="1619071"/>
            <a:ext cx="7925435" cy="4458057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2251710" y="850900"/>
            <a:ext cx="471170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/>
            <a:r>
              <a:rPr sz="2400" b="1">
                <a:solidFill>
                  <a:srgbClr val="002060"/>
                </a:solidFill>
                <a:latin typeface="Arial Black" panose="020B0A04020102020204" charset="0"/>
                <a:cs typeface="Times New Roman" panose="02020603050405020304" pitchFamily="18" charset="0"/>
                <a:sym typeface="+mn-ea"/>
              </a:rPr>
              <a:t>«Рок-н-рол» </a:t>
            </a:r>
          </a:p>
          <a:p>
            <a:pPr indent="0" algn="ctr"/>
            <a:r>
              <a:rPr sz="2000" b="1">
                <a:solidFill>
                  <a:srgbClr val="002060"/>
                </a:solidFill>
                <a:latin typeface="Arial Black" panose="020B0A04020102020204" charset="0"/>
                <a:cs typeface="Times New Roman" panose="02020603050405020304" pitchFamily="18" charset="0"/>
                <a:sym typeface="+mn-ea"/>
              </a:rPr>
              <a:t>(слова і музика Н. Май).</a:t>
            </a:r>
            <a:endParaRPr lang="ru-RU" altLang="en-US" sz="2000" b="1">
              <a:solidFill>
                <a:srgbClr val="002060"/>
              </a:solidFill>
              <a:latin typeface="Arial Black" panose="020B0A04020102020204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424936" cy="994122"/>
          </a:xfrm>
        </p:spPr>
        <p:txBody>
          <a:bodyPr/>
          <a:lstStyle/>
          <a:p>
            <a:r>
              <a:rPr lang="ru-RU" altLang="en-US" sz="54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sym typeface="+mn-ea"/>
              </a:rPr>
              <a:t>Домашнє</a:t>
            </a:r>
            <a:r>
              <a:rPr lang="ru-RU" altLang="en-US" sz="5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sym typeface="+mn-ea"/>
              </a:rPr>
              <a:t> </a:t>
            </a:r>
            <a:r>
              <a:rPr lang="ru-RU" altLang="en-US" sz="5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sym typeface="+mn-ea"/>
              </a:rPr>
              <a:t>завдання</a:t>
            </a:r>
            <a:r>
              <a:rPr lang="ru-RU" altLang="en-US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sym typeface="+mn-ea"/>
              </a:rPr>
              <a:t/>
            </a:r>
            <a:br>
              <a:rPr lang="ru-RU" altLang="en-US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sym typeface="+mn-ea"/>
              </a:rPr>
            </a:br>
            <a:endParaRPr lang="ru-RU" altLang="en-US" b="1" dirty="0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80070" cy="1647190"/>
          </a:xfrm>
        </p:spPr>
        <p:txBody>
          <a:bodyPr/>
          <a:lstStyle/>
          <a:p>
            <a:r>
              <a:rPr lang="ru-RU" altLang="en-US">
                <a:latin typeface="Times New Roman" panose="02020603050405020304" pitchFamily="18" charset="0"/>
              </a:rPr>
              <a:t>Послухайте улюблену музику. Чи будуть серед неї рок-ком- позиції? Намалюйте картину під назвою «Мій рок» та презентуйте її у школі.</a:t>
            </a:r>
          </a:p>
        </p:txBody>
      </p:sp>
      <p:pic>
        <p:nvPicPr>
          <p:cNvPr id="5" name="Замещающее содержимое 4" descr="f908656579d328dae4280b584868ebc6_0"/>
          <p:cNvPicPr>
            <a:picLocks noGrp="1" noChangeAspect="1"/>
          </p:cNvPicPr>
          <p:nvPr>
            <p:ph sz="half" idx="2"/>
          </p:nvPr>
        </p:nvPicPr>
        <p:blipFill>
          <a:blip r:embed="rId2">
            <a:clrChange>
              <a:clrFrom>
                <a:srgbClr val="FDFCFA">
                  <a:alpha val="100000"/>
                </a:srgbClr>
              </a:clrFrom>
              <a:clrTo>
                <a:srgbClr val="FDFCFA">
                  <a:alpha val="100000"/>
                  <a:alpha val="0"/>
                </a:srgbClr>
              </a:clrTo>
            </a:clrChange>
            <a:lum contrast="12000"/>
          </a:blip>
          <a:stretch>
            <a:fillRect/>
          </a:stretch>
        </p:blipFill>
        <p:spPr>
          <a:xfrm>
            <a:off x="1212215" y="2927350"/>
            <a:ext cx="6445885" cy="3893820"/>
          </a:xfrm>
          <a:prstGeom prst="rect">
            <a:avLst/>
          </a:prstGeo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191</Words>
  <Application>Microsoft Office PowerPoint</Application>
  <PresentationFormat>Экран (4:3)</PresentationFormat>
  <Paragraphs>28</Paragraphs>
  <Slides>12</Slides>
  <Notes>0</Notes>
  <HiddenSlides>0</HiddenSlides>
  <MMClips>10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Музичний словничок</vt:lpstr>
      <vt:lpstr>Розвиток   рок – музики  та  його  різновиди біт-рок-гурт</vt:lpstr>
      <vt:lpstr> Хард-рок. </vt:lpstr>
      <vt:lpstr> Софт-рок. </vt:lpstr>
      <vt:lpstr>Презентация PowerPoint</vt:lpstr>
      <vt:lpstr>Симфо-метал.</vt:lpstr>
      <vt:lpstr>рок-гурт</vt:lpstr>
      <vt:lpstr>Музичне сприймання</vt:lpstr>
      <vt:lpstr>Аналіз музичних  творів</vt:lpstr>
      <vt:lpstr>Музичне сприймання </vt:lpstr>
      <vt:lpstr>Виконання пісні </vt:lpstr>
      <vt:lpstr>Домашнє завдання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</cp:lastModifiedBy>
  <cp:revision>27</cp:revision>
  <dcterms:created xsi:type="dcterms:W3CDTF">2015-03-06T10:45:00Z</dcterms:created>
  <dcterms:modified xsi:type="dcterms:W3CDTF">2022-01-31T07:15:17Z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1049-10.2.0.5965</vt:lpwstr>
  </property>
</Properties>
</file>