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7" r:id="rId3"/>
    <p:sldId id="269" r:id="rId4"/>
    <p:sldId id="270" r:id="rId5"/>
    <p:sldId id="271" r:id="rId6"/>
    <p:sldId id="268" r:id="rId7"/>
    <p:sldId id="266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4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082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7E3BF-55F8-4A0B-9B39-F5FE2BF55880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96F57-6015-4D3B-A398-E0A0B2D1CF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128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09675-F927-4778-BEF4-EBB5BE4EAC2B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CDC9D-41B2-4294-97FB-93058279BCC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2579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4210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11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20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37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266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018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566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178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9820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464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177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9805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3816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3852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4322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6360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3722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833C307-AB0A-47E6-AD6C-033BE7732EC9}" type="datetimeFigureOut">
              <a:rPr lang="uk-UA" smtClean="0"/>
              <a:t>18.02.2020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F4187-6470-46A8-B68C-12942E73A77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8532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5273" y="1721178"/>
            <a:ext cx="8825658" cy="3329581"/>
          </a:xfrm>
        </p:spPr>
        <p:txBody>
          <a:bodyPr/>
          <a:lstStyle/>
          <a:p>
            <a:pPr algn="ctr"/>
            <a:r>
              <a:rPr lang="uk-UA" i="1" u="sng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Опрацювання величин логічного типу. Команда розгалуження</a:t>
            </a:r>
            <a:endParaRPr lang="uk-UA" i="1" u="sng" dirty="0">
              <a:solidFill>
                <a:schemeClr val="bg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9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36619"/>
              </p:ext>
            </p:extLst>
          </p:nvPr>
        </p:nvGraphicFramePr>
        <p:xfrm>
          <a:off x="7622094" y="2189099"/>
          <a:ext cx="4321667" cy="3495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916"/>
                <a:gridCol w="1944751"/>
              </a:tblGrid>
              <a:tr h="49344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Операція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Позначення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03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Більше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03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Менше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03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ільше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&lt;=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03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енше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&gt;=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03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Дорівнює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==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03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дорівнює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!=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Объект 2"/>
          <p:cNvSpPr txBox="1">
            <a:spLocks/>
          </p:cNvSpPr>
          <p:nvPr/>
        </p:nvSpPr>
        <p:spPr>
          <a:xfrm>
            <a:off x="560289" y="2118906"/>
            <a:ext cx="6670070" cy="4310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 є величина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логічного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типу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набувати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uk-UA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uk-UA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опису логічних величин використовується службове слово: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bool</a:t>
            </a:r>
            <a:r>
              <a:rPr lang="en-US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ctr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 логічної змінної:</a:t>
            </a:r>
          </a:p>
          <a:p>
            <a:pPr marL="0" indent="457200" algn="ctr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true;</a:t>
            </a:r>
          </a:p>
          <a:p>
            <a:pPr marL="0" indent="457200" algn="ctr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en-US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ew_z</a:t>
            </a:r>
            <a:r>
              <a:rPr lang="en-US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false;</a:t>
            </a:r>
          </a:p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endParaRPr lang="uk-UA" sz="2400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5130" y="358450"/>
            <a:ext cx="9404723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 smtClean="0"/>
              <a:t>Як порівнюють значення величин у програмі?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5083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569716" y="81009"/>
            <a:ext cx="9404723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 smtClean="0"/>
              <a:t>Які операції можна виконувати над логічними змінними?</a:t>
            </a:r>
            <a:endParaRPr lang="uk-UA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77485" y="1481539"/>
            <a:ext cx="4878977" cy="50094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Окрім операцій порівняння над логічними змінними для запису складених висловлювань, </a:t>
            </a:r>
            <a:r>
              <a:rPr lang="uk-UA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використовуютьь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логічні операції:</a:t>
            </a:r>
          </a:p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Not(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заперечення;</a:t>
            </a:r>
            <a:endParaRPr lang="en-US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And(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кон’юкція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Or(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диз’юнкція;</a:t>
            </a:r>
          </a:p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виконання цих операцій над змінними логічного типу набувають значень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22000"/>
              </a:lnSpc>
              <a:spcBef>
                <a:spcPts val="0"/>
              </a:spcBef>
              <a:buFont typeface="Wingdings 3" charset="2"/>
              <a:buNone/>
            </a:pPr>
            <a:endParaRPr lang="uk-UA" sz="2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089005"/>
              </p:ext>
            </p:extLst>
          </p:nvPr>
        </p:nvGraphicFramePr>
        <p:xfrm>
          <a:off x="5448693" y="1481539"/>
          <a:ext cx="623233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7495"/>
                <a:gridCol w="2118897"/>
                <a:gridCol w="2225938"/>
              </a:tblGrid>
              <a:tr h="548874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Значення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змінних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Логічний вираз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62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=5; b = 7;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(a&lt;b)and(b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==7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62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=3; b =1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(a&lt;b)and(b==1)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62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=5; b = 7;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(a&gt;b)or(b==7)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62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=5; b = 7;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a&gt;b)or(b==5)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62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 10;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 = 6;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(a&gt;b)and(a==4)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62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 10;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 = 6;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a&gt;b)or(a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==4)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62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 10;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 = 6;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(a&gt;b)and(a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==10)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11307451" y="3657600"/>
            <a:ext cx="245097" cy="2450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11307451" y="4044403"/>
            <a:ext cx="245097" cy="2450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11307451" y="4431206"/>
            <a:ext cx="245097" cy="2450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9694683" y="3578180"/>
            <a:ext cx="104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94683" y="3941976"/>
            <a:ext cx="104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94683" y="4305772"/>
            <a:ext cx="104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1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682543"/>
              </p:ext>
            </p:extLst>
          </p:nvPr>
        </p:nvGraphicFramePr>
        <p:xfrm>
          <a:off x="957344" y="1888732"/>
          <a:ext cx="9506409" cy="466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231"/>
                <a:gridCol w="667417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-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схема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227729">
                <a:tc>
                  <a:txBody>
                    <a:bodyPr/>
                    <a:lstStyle/>
                    <a:p>
                      <a:pPr marL="631825" indent="-631825" algn="l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логічний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вираз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                    блок команд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4561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логічний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вираз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команд1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</a:p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else:</a:t>
                      </a:r>
                    </a:p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команд2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Картинки по запросу &quot;блок якщо скретч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002" y="2347977"/>
            <a:ext cx="5133975" cy="208597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&quot;блок якщо то скретч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407" y="4700440"/>
            <a:ext cx="6143625" cy="17145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46111" y="254752"/>
            <a:ext cx="9404723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 smtClean="0"/>
              <a:t>Як описати алгоритмічну конструкцію мовою </a:t>
            </a:r>
            <a:r>
              <a:rPr lang="en-US" dirty="0" smtClean="0"/>
              <a:t>Python</a:t>
            </a:r>
            <a:r>
              <a:rPr lang="ru-RU" dirty="0" smtClean="0"/>
              <a:t>?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110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54545"/>
              </p:ext>
            </p:extLst>
          </p:nvPr>
        </p:nvGraphicFramePr>
        <p:xfrm>
          <a:off x="1259002" y="2425918"/>
          <a:ext cx="81280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Опис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логічний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вираз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команд1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</a:p>
                    <a:p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elif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логічний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вираз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&gt;:</a:t>
                      </a:r>
                    </a:p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команд2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elif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логічний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вираз 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&gt;:</a:t>
                      </a:r>
                    </a:p>
                    <a:p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&lt;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команд 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n&gt;</a:t>
                      </a:r>
                    </a:p>
                    <a:p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else:</a:t>
                      </a:r>
                    </a:p>
                    <a:p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&lt;</a:t>
                      </a:r>
                      <a:r>
                        <a:rPr lang="uk-UA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команд інакше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Картинки по запросу &quot;блок якщо то скретч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802" y="2947528"/>
            <a:ext cx="3549159" cy="286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63306" y="386727"/>
            <a:ext cx="10298409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 smtClean="0"/>
              <a:t>Як описати алгоритмічну конструкцію мовою </a:t>
            </a:r>
            <a:r>
              <a:rPr lang="en-US" dirty="0" smtClean="0"/>
              <a:t>Python</a:t>
            </a:r>
            <a:r>
              <a:rPr lang="uk-UA" dirty="0" smtClean="0"/>
              <a:t>(продовження)</a:t>
            </a:r>
            <a:r>
              <a:rPr lang="ru-RU" dirty="0" smtClean="0"/>
              <a:t>?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1103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4220" y="518706"/>
            <a:ext cx="9404723" cy="1291240"/>
          </a:xfrm>
        </p:spPr>
        <p:txBody>
          <a:bodyPr/>
          <a:lstStyle/>
          <a:p>
            <a:r>
              <a:rPr lang="uk-UA" sz="4400" b="1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Задача1.</a:t>
            </a:r>
            <a:endParaRPr lang="uk-UA" sz="4400" b="1" u="sng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5092" y="1564849"/>
            <a:ext cx="10840450" cy="2535811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marL="0" indent="457200" algn="just">
              <a:lnSpc>
                <a:spcPct val="125000"/>
              </a:lnSpc>
              <a:spcBef>
                <a:spcPts val="0"/>
              </a:spcBef>
              <a:buNone/>
            </a:pPr>
            <a:r>
              <a:rPr lang="uk-UA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Складіть програму, </a:t>
            </a:r>
            <a:r>
              <a:rPr lang="uk-UA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якій користувач вводить свою оцінку від 1-12, а програма виводить досягнутий рівень знань: 1,2,3 –початковий; 4,5,6 – середній; 7,8,9 –достатній; 10, 11, 12 – високий;</a:t>
            </a:r>
            <a:endParaRPr lang="uk-UA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202456"/>
              </p:ext>
            </p:extLst>
          </p:nvPr>
        </p:nvGraphicFramePr>
        <p:xfrm>
          <a:off x="2150943" y="4445763"/>
          <a:ext cx="8128000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Введення</a:t>
                      </a:r>
                      <a:endParaRPr lang="uk-UA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Виведення</a:t>
                      </a:r>
                      <a:endParaRPr lang="uk-UA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 </a:t>
                      </a:r>
                      <a:r>
                        <a:rPr lang="uk-UA" sz="2400" b="1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початковийрівень</a:t>
                      </a:r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</a:t>
                      </a:r>
                      <a:endParaRPr lang="uk-UA" sz="2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2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 високий рівень!</a:t>
                      </a:r>
                      <a:endParaRPr lang="uk-UA" sz="2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637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0952" y="311316"/>
            <a:ext cx="9404723" cy="1400530"/>
          </a:xfrm>
        </p:spPr>
        <p:txBody>
          <a:bodyPr/>
          <a:lstStyle/>
          <a:p>
            <a:pPr algn="ctr"/>
            <a:r>
              <a:rPr lang="uk-UA" sz="4400" b="1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3403" y="1419615"/>
            <a:ext cx="8946541" cy="74855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en-US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98977" y="2403835"/>
            <a:ext cx="10840450" cy="37990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457200" algn="just">
              <a:lnSpc>
                <a:spcPct val="125000"/>
              </a:lnSpc>
              <a:spcBef>
                <a:spcPts val="0"/>
              </a:spcBef>
              <a:buFont typeface="Wingdings 3" charset="2"/>
              <a:buNone/>
            </a:pPr>
            <a:r>
              <a:rPr lang="uk-UA" sz="28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Складіть програму, у якій користувач вводить вік(к-сть років), а програма виводить на екран такі повідомлення:</a:t>
            </a:r>
          </a:p>
          <a:p>
            <a:pPr marL="263525" indent="27305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uk-UA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кщо вік менше 14, то: «Це дитина!»;</a:t>
            </a:r>
          </a:p>
          <a:p>
            <a:pPr marL="263525" indent="27305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uk-UA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 </a:t>
            </a:r>
            <a:r>
              <a:rPr lang="uk-UA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15-18, </a:t>
            </a:r>
            <a:r>
              <a:rPr lang="uk-UA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то: «Це </a:t>
            </a:r>
            <a:r>
              <a:rPr lang="uk-UA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підліток!»;</a:t>
            </a:r>
          </a:p>
          <a:p>
            <a:pPr marL="263525" indent="27305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вік 19-60, </a:t>
            </a:r>
            <a:r>
              <a:rPr lang="uk-UA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то: «Це </a:t>
            </a:r>
            <a:r>
              <a:rPr lang="uk-UA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дорослий!»;</a:t>
            </a:r>
          </a:p>
          <a:p>
            <a:pPr marL="263525" indent="27305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 інші варіанти: «Це пенсійний вік!»</a:t>
            </a:r>
          </a:p>
          <a:p>
            <a:pPr marL="0" indent="457200" algn="just">
              <a:lnSpc>
                <a:spcPct val="125000"/>
              </a:lnSpc>
              <a:spcBef>
                <a:spcPts val="0"/>
              </a:spcBef>
              <a:buNone/>
            </a:pPr>
            <a:endParaRPr lang="uk-UA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25000"/>
              </a:lnSpc>
              <a:spcBef>
                <a:spcPts val="0"/>
              </a:spcBef>
              <a:buNone/>
            </a:pPr>
            <a:endParaRPr lang="uk-UA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25000"/>
              </a:lnSpc>
              <a:spcBef>
                <a:spcPts val="0"/>
              </a:spcBef>
              <a:buFont typeface="Wingdings 3" charset="2"/>
              <a:buNone/>
            </a:pPr>
            <a:endParaRPr lang="uk-UA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7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1265</TotalTime>
  <Words>446</Words>
  <Application>Microsoft Office PowerPoint</Application>
  <PresentationFormat>Широкоэкранный</PresentationFormat>
  <Paragraphs>86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Ион</vt:lpstr>
      <vt:lpstr>Опрацювання величин логічного типу. Команда розгалуження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Задача1.</vt:lpstr>
      <vt:lpstr>Домашнє завдання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42</cp:revision>
  <dcterms:created xsi:type="dcterms:W3CDTF">2020-01-28T16:27:21Z</dcterms:created>
  <dcterms:modified xsi:type="dcterms:W3CDTF">2020-02-19T07:02:39Z</dcterms:modified>
</cp:coreProperties>
</file>