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513" r:id="rId3"/>
    <p:sldId id="1514" r:id="rId4"/>
    <p:sldId id="1515" r:id="rId5"/>
    <p:sldId id="1523" r:id="rId6"/>
    <p:sldId id="1516" r:id="rId7"/>
    <p:sldId id="1522" r:id="rId8"/>
    <p:sldId id="1524" r:id="rId9"/>
    <p:sldId id="1518" r:id="rId10"/>
    <p:sldId id="1525" r:id="rId11"/>
    <p:sldId id="1527" r:id="rId12"/>
    <p:sldId id="1528" r:id="rId13"/>
    <p:sldId id="1526" r:id="rId14"/>
    <p:sldId id="1529" r:id="rId15"/>
    <p:sldId id="1530" r:id="rId16"/>
    <p:sldId id="1531" r:id="rId17"/>
    <p:sldId id="1532" r:id="rId18"/>
    <p:sldId id="1533" r:id="rId19"/>
    <p:sldId id="1534" r:id="rId20"/>
    <p:sldId id="1535" r:id="rId21"/>
    <p:sldId id="1536" r:id="rId22"/>
    <p:sldId id="1537" r:id="rId23"/>
    <p:sldId id="1538" r:id="rId24"/>
    <p:sldId id="1354" r:id="rId25"/>
    <p:sldId id="643" r:id="rId26"/>
    <p:sldId id="644" r:id="rId27"/>
    <p:sldId id="304" r:id="rId2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3300"/>
    <a:srgbClr val="413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із теми 2 –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із теми 2 –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://teach-inf.at.ua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hyperlink" Target="http://teach-inf.at.ua/" TargetMode="External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8"/>
          <a:stretch/>
        </p:blipFill>
        <p:spPr>
          <a:xfrm>
            <a:off x="0" y="0"/>
            <a:ext cx="4779785" cy="6222513"/>
          </a:xfrm>
          <a:prstGeom prst="rect">
            <a:avLst/>
          </a:prstGeom>
        </p:spPr>
      </p:pic>
      <p:sp>
        <p:nvSpPr>
          <p:cNvPr id="9" name="Rectangle 24"/>
          <p:cNvSpPr>
            <a:spLocks noChangeArrowheads="1"/>
          </p:cNvSpPr>
          <p:nvPr userDrawn="1"/>
        </p:nvSpPr>
        <p:spPr bwMode="auto">
          <a:xfrm>
            <a:off x="0" y="3527436"/>
            <a:ext cx="12192000" cy="335756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gray">
          <a:xfrm>
            <a:off x="0" y="3141663"/>
            <a:ext cx="12192000" cy="431800"/>
          </a:xfrm>
          <a:prstGeom prst="rect">
            <a:avLst/>
          </a:prstGeom>
          <a:solidFill>
            <a:srgbClr val="19426B"/>
          </a:solidFill>
          <a:ln w="9525">
            <a:solidFill>
              <a:srgbClr val="19426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Oval 25"/>
          <p:cNvSpPr>
            <a:spLocks noChangeArrowheads="1"/>
          </p:cNvSpPr>
          <p:nvPr userDrawn="1"/>
        </p:nvSpPr>
        <p:spPr bwMode="ltGray">
          <a:xfrm>
            <a:off x="1258888" y="4508512"/>
            <a:ext cx="4248150" cy="1800225"/>
          </a:xfrm>
          <a:prstGeom prst="ellipse">
            <a:avLst/>
          </a:prstGeom>
          <a:gradFill rotWithShape="1">
            <a:gsLst>
              <a:gs pos="0">
                <a:srgbClr val="398AC7"/>
              </a:gs>
              <a:gs pos="100000">
                <a:srgbClr val="398AC7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auto">
          <a:xfrm>
            <a:off x="457200" y="6486536"/>
            <a:ext cx="2133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 userDrawn="1"/>
        </p:nvSpPr>
        <p:spPr>
          <a:xfrm>
            <a:off x="3124200" y="6486536"/>
            <a:ext cx="2895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ctr" defTabSz="914400" rtl="0" eaLnBrk="1" latinLnBrk="0" hangingPunct="1"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dist="172739" dir="3238358" algn="ctr" rotWithShape="0">
              <a:srgbClr val="19426B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Freeform 21" descr="2"/>
          <p:cNvSpPr>
            <a:spLocks/>
          </p:cNvSpPr>
          <p:nvPr userDrawn="1"/>
        </p:nvSpPr>
        <p:spPr bwMode="gray">
          <a:xfrm>
            <a:off x="376245" y="2147896"/>
            <a:ext cx="2103437" cy="3032125"/>
          </a:xfrm>
          <a:custGeom>
            <a:avLst/>
            <a:gdLst>
              <a:gd name="T0" fmla="*/ 1325 w 1325"/>
              <a:gd name="T1" fmla="*/ 960 h 1910"/>
              <a:gd name="T2" fmla="*/ 414 w 1325"/>
              <a:gd name="T3" fmla="*/ 0 h 1910"/>
              <a:gd name="T4" fmla="*/ 27 w 1325"/>
              <a:gd name="T5" fmla="*/ 1014 h 1910"/>
              <a:gd name="T6" fmla="*/ 402 w 1325"/>
              <a:gd name="T7" fmla="*/ 1910 h 1910"/>
              <a:gd name="T8" fmla="*/ 1325 w 1325"/>
              <a:gd name="T9" fmla="*/ 960 h 1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cmpd="sng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9" descr="4"/>
          <p:cNvSpPr>
            <a:spLocks/>
          </p:cNvSpPr>
          <p:nvPr userDrawn="1"/>
        </p:nvSpPr>
        <p:spPr bwMode="gray">
          <a:xfrm>
            <a:off x="2625727" y="2119317"/>
            <a:ext cx="2139950" cy="3116263"/>
          </a:xfrm>
          <a:custGeom>
            <a:avLst/>
            <a:gdLst>
              <a:gd name="T0" fmla="*/ 951 w 1348"/>
              <a:gd name="T1" fmla="*/ 1963 h 1963"/>
              <a:gd name="T2" fmla="*/ 1338 w 1348"/>
              <a:gd name="T3" fmla="*/ 977 h 1963"/>
              <a:gd name="T4" fmla="*/ 905 w 1348"/>
              <a:gd name="T5" fmla="*/ 0 h 1963"/>
              <a:gd name="T6" fmla="*/ 0 w 1348"/>
              <a:gd name="T7" fmla="*/ 987 h 1963"/>
              <a:gd name="T8" fmla="*/ 951 w 1348"/>
              <a:gd name="T9" fmla="*/ 1963 h 1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20" descr="1"/>
          <p:cNvSpPr>
            <a:spLocks/>
          </p:cNvSpPr>
          <p:nvPr userDrawn="1"/>
        </p:nvSpPr>
        <p:spPr bwMode="gray">
          <a:xfrm>
            <a:off x="1130307" y="1416060"/>
            <a:ext cx="2873375" cy="2182813"/>
          </a:xfrm>
          <a:custGeom>
            <a:avLst/>
            <a:gdLst>
              <a:gd name="T0" fmla="*/ 905 w 1810"/>
              <a:gd name="T1" fmla="*/ 1375 h 1375"/>
              <a:gd name="T2" fmla="*/ 1810 w 1810"/>
              <a:gd name="T3" fmla="*/ 395 h 1375"/>
              <a:gd name="T4" fmla="*/ 876 w 1810"/>
              <a:gd name="T5" fmla="*/ 24 h 1375"/>
              <a:gd name="T6" fmla="*/ 0 w 1810"/>
              <a:gd name="T7" fmla="*/ 396 h 1375"/>
              <a:gd name="T8" fmla="*/ 905 w 1810"/>
              <a:gd name="T9" fmla="*/ 1375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22" descr="55282"/>
          <p:cNvSpPr>
            <a:spLocks/>
          </p:cNvSpPr>
          <p:nvPr userDrawn="1"/>
        </p:nvSpPr>
        <p:spPr bwMode="gray">
          <a:xfrm>
            <a:off x="1085855" y="3730636"/>
            <a:ext cx="2962275" cy="2219325"/>
          </a:xfrm>
          <a:custGeom>
            <a:avLst/>
            <a:gdLst>
              <a:gd name="T0" fmla="*/ 927 w 1866"/>
              <a:gd name="T1" fmla="*/ 0 h 1398"/>
              <a:gd name="T2" fmla="*/ 0 w 1866"/>
              <a:gd name="T3" fmla="*/ 975 h 1398"/>
              <a:gd name="T4" fmla="*/ 996 w 1866"/>
              <a:gd name="T5" fmla="*/ 1387 h 1398"/>
              <a:gd name="T6" fmla="*/ 1866 w 1866"/>
              <a:gd name="T7" fmla="*/ 996 h 1398"/>
              <a:gd name="T8" fmla="*/ 927 w 1866"/>
              <a:gd name="T9" fmla="*/ 0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1" name="Oval 23"/>
          <p:cNvSpPr>
            <a:spLocks noChangeArrowheads="1"/>
          </p:cNvSpPr>
          <p:nvPr userDrawn="1"/>
        </p:nvSpPr>
        <p:spPr bwMode="gray">
          <a:xfrm>
            <a:off x="1806578" y="2954337"/>
            <a:ext cx="1655763" cy="165576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4847770" y="584394"/>
            <a:ext cx="7151587" cy="1801607"/>
          </a:xfrm>
        </p:spPr>
        <p:txBody>
          <a:bodyPr anchor="ctr">
            <a:normAutofit/>
          </a:bodyPr>
          <a:lstStyle>
            <a:lvl1pPr algn="r">
              <a:defRPr kumimoji="0" lang="uk-UA" sz="4400" b="1" i="0" u="none" strike="noStrike" kern="1200" cap="none" spc="0" normalizeH="0" baseline="0" dirty="0">
                <a:ln>
                  <a:noFill/>
                </a:ln>
                <a:solidFill>
                  <a:srgbClr val="19426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/>
                <a:ea typeface="+mj-ea"/>
                <a:cs typeface="+mj-cs"/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  <p:sp>
        <p:nvSpPr>
          <p:cNvPr id="26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032382" y="3184362"/>
            <a:ext cx="7138989" cy="40341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uk-UA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marR="0" lvl="0" indent="0" algn="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BBC00"/>
              </a:buClr>
              <a:buSzTx/>
              <a:buFont typeface="Wingdings" panose="05000000000000000000" pitchFamily="2" charset="2"/>
              <a:buNone/>
              <a:tabLst/>
            </a:pPr>
            <a:r>
              <a:rPr lang="uk-UA" dirty="0"/>
              <a:t>Зразок підзаголовка</a:t>
            </a:r>
          </a:p>
        </p:txBody>
      </p:sp>
      <p:sp>
        <p:nvSpPr>
          <p:cNvPr id="23" name="Прямокутник 22">
            <a:hlinkClick r:id="rId7"/>
            <a:extLst>
              <a:ext uri="{FF2B5EF4-FFF2-40B4-BE49-F238E27FC236}">
                <a16:creationId xmlns:a16="http://schemas.microsoft.com/office/drawing/2014/main" id="{672849CE-F27E-4385-971D-A24E41D0BB7E}"/>
              </a:ext>
            </a:extLst>
          </p:cNvPr>
          <p:cNvSpPr/>
          <p:nvPr userDrawn="1"/>
        </p:nvSpPr>
        <p:spPr>
          <a:xfrm>
            <a:off x="6500000" y="6184950"/>
            <a:ext cx="5564194" cy="589217"/>
          </a:xfrm>
          <a:prstGeom prst="rect">
            <a:avLst/>
          </a:prstGeom>
          <a:solidFill>
            <a:srgbClr val="40404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4000" b="1" kern="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teach-inf.at.ua</a:t>
            </a:r>
            <a:endParaRPr lang="uk-UA" sz="4000" b="1" kern="0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131AF5-8EE2-41B4-9E81-F37FA5892854}"/>
              </a:ext>
            </a:extLst>
          </p:cNvPr>
          <p:cNvSpPr txBox="1"/>
          <p:nvPr userDrawn="1"/>
        </p:nvSpPr>
        <p:spPr>
          <a:xfrm>
            <a:off x="1446022" y="3115274"/>
            <a:ext cx="2441027" cy="1810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ru-RU" sz="13800" b="1" i="0" dirty="0">
                <a:solidFill>
                  <a:srgbClr val="002060"/>
                </a:solidFill>
                <a:latin typeface="Comic Sans MS" panose="030F0702030302020204" pitchFamily="66" charset="0"/>
              </a:rPr>
              <a:t>9</a:t>
            </a:r>
            <a:endParaRPr lang="uk-UA" sz="13800" b="1" i="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06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0" y="798521"/>
            <a:ext cx="12192000" cy="312737"/>
          </a:xfrm>
          <a:prstGeom prst="rect">
            <a:avLst/>
          </a:prstGeom>
          <a:solidFill>
            <a:srgbClr val="1942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white">
          <a:xfrm>
            <a:off x="0" y="11"/>
            <a:ext cx="12192000" cy="83661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9" name="Group 17"/>
          <p:cNvGrpSpPr>
            <a:grpSpLocks/>
          </p:cNvGrpSpPr>
          <p:nvPr userDrawn="1"/>
        </p:nvGrpSpPr>
        <p:grpSpPr bwMode="auto">
          <a:xfrm>
            <a:off x="10287570" y="188919"/>
            <a:ext cx="1665288" cy="1512887"/>
            <a:chOff x="4604" y="119"/>
            <a:chExt cx="1049" cy="953"/>
          </a:xfrm>
        </p:grpSpPr>
        <p:sp>
          <p:nvSpPr>
            <p:cNvPr id="10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rgbClr val="19426B"/>
                </a:gs>
                <a:gs pos="100000">
                  <a:srgbClr val="19426B">
                    <a:gamma/>
                    <a:tint val="0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dist="63500" dir="2212194" algn="ctr" rotWithShape="0">
                <a:srgbClr val="19426B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2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>
                <a:gd name="T0" fmla="*/ 951 w 1348"/>
                <a:gd name="T1" fmla="*/ 1963 h 1963"/>
                <a:gd name="T2" fmla="*/ 1338 w 1348"/>
                <a:gd name="T3" fmla="*/ 977 h 1963"/>
                <a:gd name="T4" fmla="*/ 905 w 1348"/>
                <a:gd name="T5" fmla="*/ 0 h 1963"/>
                <a:gd name="T6" fmla="*/ 0 w 1348"/>
                <a:gd name="T7" fmla="*/ 987 h 1963"/>
                <a:gd name="T8" fmla="*/ 951 w 1348"/>
                <a:gd name="T9" fmla="*/ 1963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>
                <a:gd name="T0" fmla="*/ 905 w 1810"/>
                <a:gd name="T1" fmla="*/ 1388 h 1388"/>
                <a:gd name="T2" fmla="*/ 1810 w 1810"/>
                <a:gd name="T3" fmla="*/ 408 h 1388"/>
                <a:gd name="T4" fmla="*/ 874 w 1810"/>
                <a:gd name="T5" fmla="*/ 40 h 1388"/>
                <a:gd name="T6" fmla="*/ 0 w 1810"/>
                <a:gd name="T7" fmla="*/ 409 h 1388"/>
                <a:gd name="T8" fmla="*/ 905 w 1810"/>
                <a:gd name="T9" fmla="*/ 1388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>
                <a:gd name="T0" fmla="*/ 1325 w 1325"/>
                <a:gd name="T1" fmla="*/ 960 h 1910"/>
                <a:gd name="T2" fmla="*/ 414 w 1325"/>
                <a:gd name="T3" fmla="*/ 0 h 1910"/>
                <a:gd name="T4" fmla="*/ 27 w 1325"/>
                <a:gd name="T5" fmla="*/ 1014 h 1910"/>
                <a:gd name="T6" fmla="*/ 402 w 1325"/>
                <a:gd name="T7" fmla="*/ 1910 h 1910"/>
                <a:gd name="T8" fmla="*/ 1325 w 1325"/>
                <a:gd name="T9" fmla="*/ 960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>
                <a:gd name="T0" fmla="*/ 927 w 1866"/>
                <a:gd name="T1" fmla="*/ 0 h 1398"/>
                <a:gd name="T2" fmla="*/ 0 w 1866"/>
                <a:gd name="T3" fmla="*/ 975 h 1398"/>
                <a:gd name="T4" fmla="*/ 996 w 1866"/>
                <a:gd name="T5" fmla="*/ 1387 h 1398"/>
                <a:gd name="T6" fmla="*/ 1866 w 1866"/>
                <a:gd name="T7" fmla="*/ 996 h 1398"/>
                <a:gd name="T8" fmla="*/ 927 w 1866"/>
                <a:gd name="T9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10777240" y="566632"/>
            <a:ext cx="756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i="0" dirty="0">
                <a:solidFill>
                  <a:srgbClr val="19426B"/>
                </a:solidFill>
                <a:latin typeface="Comic Sans MS" panose="030F0702030302020204" pitchFamily="66" charset="0"/>
              </a:rPr>
              <a:t>9</a:t>
            </a:r>
            <a:endParaRPr lang="uk-UA" sz="4400" b="1" i="0" dirty="0">
              <a:solidFill>
                <a:srgbClr val="19426B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9" name="Групувати 18"/>
          <p:cNvGrpSpPr/>
          <p:nvPr userDrawn="1"/>
        </p:nvGrpSpPr>
        <p:grpSpPr>
          <a:xfrm>
            <a:off x="-15225" y="6529734"/>
            <a:ext cx="4680520" cy="328282"/>
            <a:chOff x="467544" y="6485698"/>
            <a:chExt cx="4680520" cy="328281"/>
          </a:xfrm>
        </p:grpSpPr>
        <p:pic>
          <p:nvPicPr>
            <p:cNvPr id="2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467544" y="6506203"/>
              <a:ext cx="468052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dirty="0">
                  <a:solidFill>
                    <a:srgbClr val="19426B"/>
                  </a:solidFill>
                  <a:latin typeface="Verdana"/>
                </a:rPr>
                <a:t>© </a:t>
              </a:r>
              <a:r>
                <a:rPr lang="uk-UA" sz="1400" i="1" dirty="0">
                  <a:solidFill>
                    <a:srgbClr val="19426B"/>
                  </a:solidFill>
                  <a:latin typeface="Verdana"/>
                </a:rPr>
                <a:t>Вивчаємо інформатику        </a:t>
              </a:r>
              <a:r>
                <a:rPr lang="en-US" sz="1400" b="1" i="1" dirty="0">
                  <a:solidFill>
                    <a:srgbClr val="19426B"/>
                  </a:solidFill>
                  <a:latin typeface="Verdana"/>
                  <a:hlinkClick r:id="rId7" tooltip="Перейти на сайт"/>
                </a:rPr>
                <a:t>teach-inf.at.ua</a:t>
              </a:r>
              <a:endParaRPr lang="ru-RU" sz="1400" b="1" i="1" dirty="0">
                <a:solidFill>
                  <a:srgbClr val="19426B"/>
                </a:solidFill>
                <a:latin typeface="Verdana"/>
              </a:endParaRPr>
            </a:p>
          </p:txBody>
        </p:sp>
      </p:grp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>
              <a:defRPr kumimoji="0" lang="uk-UA" sz="3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lvl="0" fontAlgn="base">
              <a:lnSpc>
                <a:spcPct val="100000"/>
              </a:lnSpc>
              <a:spcAft>
                <a:spcPct val="0"/>
              </a:spcAft>
            </a:pPr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9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391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і області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03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9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459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03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3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8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96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332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E9269-1560-433C-88F4-3A78CD881B3D}" type="datetimeFigureOut">
              <a:rPr lang="uk-UA" smtClean="0"/>
              <a:t>18.08.2020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80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4294967295"/>
          </p:nvPr>
        </p:nvSpPr>
        <p:spPr>
          <a:xfrm>
            <a:off x="5032382" y="3184362"/>
            <a:ext cx="7138989" cy="40341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uk-UA" sz="1600" b="1" dirty="0">
                <a:solidFill>
                  <a:srgbClr val="FFFFFF"/>
                </a:solidFill>
              </a:rPr>
              <a:t>За навчальною програмою 2017 року</a:t>
            </a:r>
          </a:p>
        </p:txBody>
      </p:sp>
      <p:sp>
        <p:nvSpPr>
          <p:cNvPr id="6" name="Округлена прямокутна виноска 5"/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41306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38</a:t>
            </a:r>
          </a:p>
        </p:txBody>
      </p:sp>
      <p:pic>
        <p:nvPicPr>
          <p:cNvPr id="7" name="Picture 2" descr="Ð ÐµÐ·ÑÐ»ÑÑÐ°Ñ Ð¿Ð¾ÑÑÐºÑ Ð·Ð¾Ð±ÑÐ°Ð¶ÐµÐ½Ñ Ð·Ð° Ð·Ð°Ð¿Ð¸ÑÐ¾Ð¼ &quot;Access new icon&quot;">
            <a:extLst>
              <a:ext uri="{FF2B5EF4-FFF2-40B4-BE49-F238E27FC236}">
                <a16:creationId xmlns:a16="http://schemas.microsoft.com/office/drawing/2014/main" id="{341A949C-2EFF-4E21-B241-A7AE156F0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014" y="3727938"/>
            <a:ext cx="2274998" cy="227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DB7E864-C86A-4404-8955-D945C3D70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7771" y="657131"/>
            <a:ext cx="7137066" cy="1801607"/>
          </a:xfrm>
        </p:spPr>
        <p:txBody>
          <a:bodyPr>
            <a:noAutofit/>
          </a:bodyPr>
          <a:lstStyle/>
          <a:p>
            <a:r>
              <a:rPr lang="uk-UA" sz="5400" dirty="0"/>
              <a:t>Введення і редагування даних різних типів</a:t>
            </a:r>
            <a:endParaRPr lang="uk-UA" sz="6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156D70-545C-4970-B606-D780BE19D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74" r="100000">
                        <a14:foregroundMark x1="19905" y1="5485" x2="93839" y2="93249"/>
                        <a14:foregroundMark x1="77251" y1="14346" x2="91469" y2="76371"/>
                        <a14:foregroundMark x1="6635" y1="40084" x2="45498" y2="85232"/>
                        <a14:foregroundMark x1="36967" y1="5485" x2="73934" y2="55274"/>
                        <a14:foregroundMark x1="22275" y1="87764" x2="87204" y2="90717"/>
                        <a14:foregroundMark x1="54028" y1="54430" x2="54028" y2="873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6683" y="3611587"/>
            <a:ext cx="2201576" cy="2472862"/>
          </a:xfrm>
          <a:prstGeom prst="rect">
            <a:avLst/>
          </a:prstGeom>
        </p:spPr>
      </p:pic>
      <p:pic>
        <p:nvPicPr>
          <p:cNvPr id="13" name="Picture 2" descr="Ð ÐµÐ·ÑÐ»ÑÑÐ°Ñ Ð¿Ð¾ÑÑÐºÑ Ð·Ð¾Ð±ÑÐ°Ð¶ÐµÐ½Ñ Ð·Ð° Ð·Ð°Ð¿Ð¸ÑÐ¾Ð¼ &quot;edit icon&quot;">
            <a:extLst>
              <a:ext uri="{FF2B5EF4-FFF2-40B4-BE49-F238E27FC236}">
                <a16:creationId xmlns:a16="http://schemas.microsoft.com/office/drawing/2014/main" id="{2F18BF84-F746-4DD6-A276-09A7CEF96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471" y="4168264"/>
            <a:ext cx="1940000" cy="19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43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Після моделювання структури наступним етапом розробки бази даних є створення таблиць. Під час створення нової бази даних в </a:t>
            </a:r>
            <a:r>
              <a:rPr lang="uk-UA" sz="2800" b="1" i="1" kern="0" dirty="0">
                <a:solidFill>
                  <a:srgbClr val="FFFF00"/>
                </a:solidFill>
              </a:rPr>
              <a:t>Access</a:t>
            </a:r>
            <a:r>
              <a:rPr lang="uk-UA" sz="2800" b="1" i="1" kern="0" dirty="0">
                <a:solidFill>
                  <a:srgbClr val="FFFFFF"/>
                </a:solidFill>
              </a:rPr>
              <a:t> створюється перша таблиця.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C732F8-6F5E-413F-A96D-CF4B1822A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8" y="3158034"/>
            <a:ext cx="12050142" cy="3412112"/>
          </a:xfrm>
          <a:prstGeom prst="rect">
            <a:avLst/>
          </a:prstGeom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917497F-6919-4BA5-8618-57E9B8C74550}"/>
              </a:ext>
            </a:extLst>
          </p:cNvPr>
          <p:cNvSpPr/>
          <p:nvPr/>
        </p:nvSpPr>
        <p:spPr>
          <a:xfrm>
            <a:off x="147773" y="5723541"/>
            <a:ext cx="1656184" cy="281019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ілка вліво 20">
            <a:extLst>
              <a:ext uri="{FF2B5EF4-FFF2-40B4-BE49-F238E27FC236}">
                <a16:creationId xmlns:a16="http://schemas.microsoft.com/office/drawing/2014/main" id="{373DADA1-D0F0-45BF-93F6-F10EC38738A6}"/>
              </a:ext>
            </a:extLst>
          </p:cNvPr>
          <p:cNvSpPr/>
          <p:nvPr/>
        </p:nvSpPr>
        <p:spPr>
          <a:xfrm rot="18900000">
            <a:off x="645349" y="5020983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0A91094-B10C-4F49-9DFC-162DD4C7FBE4}"/>
              </a:ext>
            </a:extLst>
          </p:cNvPr>
          <p:cNvSpPr/>
          <p:nvPr/>
        </p:nvSpPr>
        <p:spPr>
          <a:xfrm>
            <a:off x="2022545" y="4895419"/>
            <a:ext cx="1030535" cy="281019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3" name="Стрілка вліво 20">
            <a:extLst>
              <a:ext uri="{FF2B5EF4-FFF2-40B4-BE49-F238E27FC236}">
                <a16:creationId xmlns:a16="http://schemas.microsoft.com/office/drawing/2014/main" id="{F7A1AF0A-451A-45EA-B411-E82A764D0C42}"/>
              </a:ext>
            </a:extLst>
          </p:cNvPr>
          <p:cNvSpPr/>
          <p:nvPr/>
        </p:nvSpPr>
        <p:spPr>
          <a:xfrm rot="18900000">
            <a:off x="2504882" y="4222947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41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Можливі такі основні способи створення полів таблиці та визначення типів даних у них: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752B627-9EF1-4C3F-A05D-0D73DB85C083}"/>
              </a:ext>
            </a:extLst>
          </p:cNvPr>
          <p:cNvSpPr/>
          <p:nvPr/>
        </p:nvSpPr>
        <p:spPr>
          <a:xfrm>
            <a:off x="69850" y="2238737"/>
            <a:ext cx="3973050" cy="124188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з використанням </a:t>
            </a:r>
            <a:r>
              <a:rPr lang="uk-UA" sz="2400" b="1" i="1" kern="0" dirty="0">
                <a:solidFill>
                  <a:srgbClr val="FFFF00"/>
                </a:solidFill>
              </a:rPr>
              <a:t>Подання таблиці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E457A4D-F9A6-49C3-9390-C8B702602730}"/>
              </a:ext>
            </a:extLst>
          </p:cNvPr>
          <p:cNvSpPr/>
          <p:nvPr/>
        </p:nvSpPr>
        <p:spPr>
          <a:xfrm>
            <a:off x="4110552" y="2238736"/>
            <a:ext cx="3973050" cy="235293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з використанням елементів керування групи </a:t>
            </a:r>
            <a:r>
              <a:rPr lang="uk-UA" sz="2400" b="1" i="1" kern="0" dirty="0">
                <a:solidFill>
                  <a:srgbClr val="FFFF00"/>
                </a:solidFill>
              </a:rPr>
              <a:t>Додавання й видалення</a:t>
            </a:r>
            <a:r>
              <a:rPr lang="uk-UA" sz="2400" b="1" i="1" kern="0" dirty="0">
                <a:solidFill>
                  <a:srgbClr val="FFFFFF"/>
                </a:solidFill>
              </a:rPr>
              <a:t> вкладки </a:t>
            </a:r>
            <a:r>
              <a:rPr lang="uk-UA" sz="2400" b="1" i="1" kern="0" dirty="0">
                <a:solidFill>
                  <a:srgbClr val="FFFF00"/>
                </a:solidFill>
              </a:rPr>
              <a:t>Поля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156B0B9-9857-4C1A-B542-8ABC322E8D59}"/>
              </a:ext>
            </a:extLst>
          </p:cNvPr>
          <p:cNvSpPr/>
          <p:nvPr/>
        </p:nvSpPr>
        <p:spPr>
          <a:xfrm>
            <a:off x="8149100" y="2238737"/>
            <a:ext cx="3973050" cy="124188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з використанням подання </a:t>
            </a:r>
            <a:r>
              <a:rPr lang="uk-UA" sz="2400" b="1" i="1" kern="0" dirty="0">
                <a:solidFill>
                  <a:srgbClr val="FFFF00"/>
                </a:solidFill>
              </a:rPr>
              <a:t>Конструктор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417537-BD3E-4BF3-ADDD-5B612FD2F5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4"/>
          <a:stretch/>
        </p:blipFill>
        <p:spPr>
          <a:xfrm>
            <a:off x="567485" y="3607816"/>
            <a:ext cx="2977779" cy="2775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DC814A7-EBA5-45B3-B0E7-60FAC469BC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4"/>
          <a:stretch/>
        </p:blipFill>
        <p:spPr>
          <a:xfrm>
            <a:off x="8735752" y="3607816"/>
            <a:ext cx="2977779" cy="2775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64D367-DDEC-47B0-9371-3E3F0640F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552" y="4823702"/>
            <a:ext cx="3973050" cy="1559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31AB614-E65C-49F6-A2DA-710229FE6DFD}"/>
              </a:ext>
            </a:extLst>
          </p:cNvPr>
          <p:cNvSpPr/>
          <p:nvPr/>
        </p:nvSpPr>
        <p:spPr>
          <a:xfrm>
            <a:off x="678356" y="4894622"/>
            <a:ext cx="2819223" cy="681990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4" name="Стрілка вліво 20">
            <a:extLst>
              <a:ext uri="{FF2B5EF4-FFF2-40B4-BE49-F238E27FC236}">
                <a16:creationId xmlns:a16="http://schemas.microsoft.com/office/drawing/2014/main" id="{F06ED91B-FBDD-4251-A5F0-6B0D9CAA94EE}"/>
              </a:ext>
            </a:extLst>
          </p:cNvPr>
          <p:cNvSpPr/>
          <p:nvPr/>
        </p:nvSpPr>
        <p:spPr>
          <a:xfrm rot="18900000">
            <a:off x="1729017" y="4275115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E8F256B-A966-4243-8366-7FDDEC4416A7}"/>
              </a:ext>
            </a:extLst>
          </p:cNvPr>
          <p:cNvSpPr/>
          <p:nvPr/>
        </p:nvSpPr>
        <p:spPr>
          <a:xfrm>
            <a:off x="8830787" y="5632859"/>
            <a:ext cx="2819223" cy="681990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6" name="Стрілка вліво 20">
            <a:extLst>
              <a:ext uri="{FF2B5EF4-FFF2-40B4-BE49-F238E27FC236}">
                <a16:creationId xmlns:a16="http://schemas.microsoft.com/office/drawing/2014/main" id="{60288187-9F9E-4557-ACBB-403F1AB715D2}"/>
              </a:ext>
            </a:extLst>
          </p:cNvPr>
          <p:cNvSpPr/>
          <p:nvPr/>
        </p:nvSpPr>
        <p:spPr>
          <a:xfrm rot="18900000">
            <a:off x="9881448" y="5013352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68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2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2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5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Розглянемо перший спосіб. Особливістю його є те, що користувачу не обов'язково безпосередньо вказувати значення властивостей типів даних.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F8EBA3-E941-43AB-A61E-BED1DC71F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957" y="2697174"/>
            <a:ext cx="7108114" cy="39983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060149-93CC-4E02-AEC1-491EF7D219E4}"/>
              </a:ext>
            </a:extLst>
          </p:cNvPr>
          <p:cNvSpPr txBox="1"/>
          <p:nvPr/>
        </p:nvSpPr>
        <p:spPr>
          <a:xfrm>
            <a:off x="70930" y="2697174"/>
            <a:ext cx="4796038" cy="2246769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Потрібно тільки створити поля з відповідними іменами та вказати типи даних.</a:t>
            </a:r>
          </a:p>
        </p:txBody>
      </p:sp>
    </p:spTree>
    <p:extLst>
      <p:ext uri="{BB962C8B-B14F-4D97-AF65-F5344CB8AC3E}">
        <p14:creationId xmlns:p14="http://schemas.microsoft.com/office/powerpoint/2010/main" val="419155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Одне з полів — </a:t>
            </a:r>
            <a:r>
              <a:rPr lang="uk-UA" sz="2800" b="1" i="1" kern="0" dirty="0">
                <a:solidFill>
                  <a:srgbClr val="FFFF00"/>
                </a:solidFill>
              </a:rPr>
              <a:t>Ідентифікатор</a:t>
            </a:r>
            <a:r>
              <a:rPr lang="uk-UA" sz="2800" b="1" i="1" kern="0" dirty="0">
                <a:solidFill>
                  <a:srgbClr val="FFFFFF"/>
                </a:solidFill>
              </a:rPr>
              <a:t>, створюється програмою за замовчуванням під час створення нової бази даних, для нього встановлюється тип даних — </a:t>
            </a:r>
            <a:r>
              <a:rPr lang="uk-UA" sz="2800" b="1" i="1" kern="0" dirty="0" err="1">
                <a:solidFill>
                  <a:srgbClr val="FFFF00"/>
                </a:solidFill>
              </a:rPr>
              <a:t>Автонумерація</a:t>
            </a:r>
            <a:r>
              <a:rPr lang="uk-UA" sz="2800" b="1" i="1" kern="0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A622B2-0F49-488B-A751-950116FD7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167" y="3136281"/>
            <a:ext cx="7524904" cy="3357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748C08-0318-4B0D-83AF-A7FA699BD0F9}"/>
              </a:ext>
            </a:extLst>
          </p:cNvPr>
          <p:cNvSpPr txBox="1"/>
          <p:nvPr/>
        </p:nvSpPr>
        <p:spPr>
          <a:xfrm>
            <a:off x="70929" y="3136281"/>
            <a:ext cx="4383084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Це поле за замовчуванням визначається як </a:t>
            </a:r>
            <a:r>
              <a:rPr lang="uk-UA" sz="2800" b="1" i="1" kern="0" dirty="0">
                <a:solidFill>
                  <a:srgbClr val="FFFF00"/>
                </a:solidFill>
              </a:rPr>
              <a:t>ключове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933D152-AC9D-45E8-91C6-EB3D103E3E94}"/>
              </a:ext>
            </a:extLst>
          </p:cNvPr>
          <p:cNvSpPr/>
          <p:nvPr/>
        </p:nvSpPr>
        <p:spPr>
          <a:xfrm>
            <a:off x="7081810" y="5446450"/>
            <a:ext cx="1272934" cy="1047096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ілка вліво 20">
            <a:extLst>
              <a:ext uri="{FF2B5EF4-FFF2-40B4-BE49-F238E27FC236}">
                <a16:creationId xmlns:a16="http://schemas.microsoft.com/office/drawing/2014/main" id="{3DC21E94-5B5D-416D-A86B-729FAB6CB846}"/>
              </a:ext>
            </a:extLst>
          </p:cNvPr>
          <p:cNvSpPr/>
          <p:nvPr/>
        </p:nvSpPr>
        <p:spPr>
          <a:xfrm rot="18900000">
            <a:off x="7778681" y="4742808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28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створення всіх інших полів з певними іменами слід: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2ABFB-9148-4E82-BF6C-EE22A638E815}"/>
              </a:ext>
            </a:extLst>
          </p:cNvPr>
          <p:cNvSpPr txBox="1"/>
          <p:nvPr/>
        </p:nvSpPr>
        <p:spPr>
          <a:xfrm>
            <a:off x="72008" y="2255628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Клацнути на заголовку поля </a:t>
            </a:r>
            <a:r>
              <a:rPr lang="uk-UA" sz="2800" b="1" i="1" kern="0" dirty="0">
                <a:solidFill>
                  <a:srgbClr val="FFFF00"/>
                </a:solidFill>
              </a:rPr>
              <a:t>Клацніть, щоб додати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BE8785-869B-4DD7-B4C8-178126C90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548" y="2913102"/>
            <a:ext cx="7524904" cy="3357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1E5AB7F-E85A-4F5E-8440-D1C171A6860D}"/>
              </a:ext>
            </a:extLst>
          </p:cNvPr>
          <p:cNvSpPr/>
          <p:nvPr/>
        </p:nvSpPr>
        <p:spPr>
          <a:xfrm>
            <a:off x="6096000" y="5224493"/>
            <a:ext cx="2190750" cy="547657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ілка вліво 20">
            <a:extLst>
              <a:ext uri="{FF2B5EF4-FFF2-40B4-BE49-F238E27FC236}">
                <a16:creationId xmlns:a16="http://schemas.microsoft.com/office/drawing/2014/main" id="{4C77EE55-CF72-4DA7-BA05-7BA11B767377}"/>
              </a:ext>
            </a:extLst>
          </p:cNvPr>
          <p:cNvSpPr/>
          <p:nvPr/>
        </p:nvSpPr>
        <p:spPr>
          <a:xfrm rot="18900000">
            <a:off x="7074220" y="4580251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5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7351347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(Продовження…) Для створення всіх інших полів з певними іменами слід: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2ABFB-9148-4E82-BF6C-EE22A638E815}"/>
              </a:ext>
            </a:extLst>
          </p:cNvPr>
          <p:cNvSpPr txBox="1"/>
          <p:nvPr/>
        </p:nvSpPr>
        <p:spPr>
          <a:xfrm>
            <a:off x="72008" y="2707912"/>
            <a:ext cx="7351348" cy="954107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Вибрати у списку, що відкрився, </a:t>
            </a:r>
            <a:r>
              <a:rPr lang="uk-UA" sz="2800" b="1" i="1" kern="0" dirty="0">
                <a:solidFill>
                  <a:srgbClr val="FFFF00"/>
                </a:solidFill>
              </a:rPr>
              <a:t>тип даних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7BA9CB-29A0-4EC7-AC27-BFA2AEECC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169" y="1169284"/>
            <a:ext cx="4509824" cy="553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63B2CB-3F6A-410F-B8F0-FB80165CA0E1}"/>
              </a:ext>
            </a:extLst>
          </p:cNvPr>
          <p:cNvSpPr txBox="1"/>
          <p:nvPr/>
        </p:nvSpPr>
        <p:spPr>
          <a:xfrm>
            <a:off x="72007" y="3766777"/>
            <a:ext cx="7351348" cy="1815882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Увести замість імені поля за замовчуванням (Поле 1) потрібне ім'я, наприклад Прізвище.</a:t>
            </a:r>
          </a:p>
        </p:txBody>
      </p:sp>
    </p:spTree>
    <p:extLst>
      <p:ext uri="{BB962C8B-B14F-4D97-AF65-F5344CB8AC3E}">
        <p14:creationId xmlns:p14="http://schemas.microsoft.com/office/powerpoint/2010/main" val="247599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(Продовження…) Для створення всіх інших полів з певними іменами слід: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2ABFB-9148-4E82-BF6C-EE22A638E815}"/>
              </a:ext>
            </a:extLst>
          </p:cNvPr>
          <p:cNvSpPr txBox="1"/>
          <p:nvPr/>
        </p:nvSpPr>
        <p:spPr>
          <a:xfrm>
            <a:off x="72008" y="2255628"/>
            <a:ext cx="12050142" cy="954107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Виконати дії 1</a:t>
            </a:r>
            <a:r>
              <a:rPr lang="en-US" sz="2800" b="1" i="1" kern="0" dirty="0">
                <a:solidFill>
                  <a:srgbClr val="FFFFFF"/>
                </a:solidFill>
              </a:rPr>
              <a:t>-</a:t>
            </a:r>
            <a:r>
              <a:rPr lang="uk-UA" sz="2800" b="1" i="1" kern="0" dirty="0">
                <a:solidFill>
                  <a:srgbClr val="FFFFFF"/>
                </a:solidFill>
              </a:rPr>
              <a:t>3 потрібну кількість разів для введення імен і типів даних усіх необхідних полів.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8E4BFD-46E9-46C2-A17A-91C37703A54F}"/>
              </a:ext>
            </a:extLst>
          </p:cNvPr>
          <p:cNvSpPr txBox="1"/>
          <p:nvPr/>
        </p:nvSpPr>
        <p:spPr>
          <a:xfrm>
            <a:off x="72008" y="3314493"/>
            <a:ext cx="12050142" cy="954107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Завершити процес уведення імен полів вибором рядка під іменем поля.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091900-62A0-4B13-8ED2-44C1C324A642}"/>
              </a:ext>
            </a:extLst>
          </p:cNvPr>
          <p:cNvSpPr txBox="1"/>
          <p:nvPr/>
        </p:nvSpPr>
        <p:spPr>
          <a:xfrm>
            <a:off x="72008" y="4372592"/>
            <a:ext cx="12050142" cy="507831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700" b="1" i="1" kern="0" dirty="0">
                <a:solidFill>
                  <a:srgbClr val="FFFFFF"/>
                </a:solidFill>
              </a:rPr>
              <a:t>Слід зважати на те, що імена полів не повинні містити: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6150EE6-B67D-4508-A2AB-8B16E7006418}"/>
              </a:ext>
            </a:extLst>
          </p:cNvPr>
          <p:cNvSpPr/>
          <p:nvPr/>
        </p:nvSpPr>
        <p:spPr>
          <a:xfrm>
            <a:off x="72008" y="4954441"/>
            <a:ext cx="2887061" cy="95105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kern="0" dirty="0">
                <a:solidFill>
                  <a:srgbClr val="FFFFFF"/>
                </a:solidFill>
              </a:rPr>
              <a:t>крапок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C466340-7E94-4067-B67A-F651728C00A2}"/>
              </a:ext>
            </a:extLst>
          </p:cNvPr>
          <p:cNvSpPr/>
          <p:nvPr/>
        </p:nvSpPr>
        <p:spPr>
          <a:xfrm>
            <a:off x="3125138" y="4954441"/>
            <a:ext cx="2887061" cy="95105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знаків оклику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30886AF-8A0A-43C7-A73D-422D8C921753}"/>
              </a:ext>
            </a:extLst>
          </p:cNvPr>
          <p:cNvSpPr/>
          <p:nvPr/>
        </p:nvSpPr>
        <p:spPr>
          <a:xfrm>
            <a:off x="6178267" y="4954441"/>
            <a:ext cx="2887061" cy="95105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квадратних дужок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8E86277-AE50-4CA8-82CE-9CE266D7B7F2}"/>
              </a:ext>
            </a:extLst>
          </p:cNvPr>
          <p:cNvSpPr/>
          <p:nvPr/>
        </p:nvSpPr>
        <p:spPr>
          <a:xfrm>
            <a:off x="9229550" y="4956359"/>
            <a:ext cx="2887061" cy="95105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прихованих символів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BA8A29-F2B8-4EDF-8810-F20DD7092E76}"/>
              </a:ext>
            </a:extLst>
          </p:cNvPr>
          <p:cNvSpPr txBox="1"/>
          <p:nvPr/>
        </p:nvSpPr>
        <p:spPr>
          <a:xfrm>
            <a:off x="72008" y="5986109"/>
            <a:ext cx="12050142" cy="523220"/>
          </a:xfrm>
          <a:prstGeom prst="wedgeRectCallout">
            <a:avLst>
              <a:gd name="adj1" fmla="val 28776"/>
              <a:gd name="adj2" fmla="val -117901"/>
            </a:avLst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(наприклад, </a:t>
            </a:r>
            <a:r>
              <a:rPr lang="uk-UA" sz="2800" b="1" i="1" kern="0" dirty="0" err="1">
                <a:solidFill>
                  <a:srgbClr val="FFFFFF"/>
                </a:solidFill>
              </a:rPr>
              <a:t>символа</a:t>
            </a:r>
            <a:r>
              <a:rPr lang="uk-UA" sz="2800" b="1" i="1" kern="0" dirty="0">
                <a:solidFill>
                  <a:srgbClr val="FFFFFF"/>
                </a:solidFill>
              </a:rPr>
              <a:t> кінця абзацу)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змінення типів даних полів і значень їх властивостей використовують елементи керування групи </a:t>
            </a:r>
            <a:r>
              <a:rPr lang="uk-UA" sz="2800" b="1" i="1" kern="0" dirty="0">
                <a:solidFill>
                  <a:srgbClr val="FFFF00"/>
                </a:solidFill>
              </a:rPr>
              <a:t>Форматування</a:t>
            </a:r>
            <a:r>
              <a:rPr lang="uk-UA" sz="2800" b="1" i="1" kern="0" dirty="0">
                <a:solidFill>
                  <a:srgbClr val="FFFFFF"/>
                </a:solidFill>
              </a:rPr>
              <a:t> вкладки </a:t>
            </a:r>
            <a:r>
              <a:rPr lang="uk-UA" sz="2800" b="1" i="1" kern="0" dirty="0">
                <a:solidFill>
                  <a:srgbClr val="FFFF00"/>
                </a:solidFill>
              </a:rPr>
              <a:t>Поля</a:t>
            </a:r>
            <a:r>
              <a:rPr lang="uk-UA" sz="2800" b="1" i="1" kern="0" dirty="0">
                <a:solidFill>
                  <a:srgbClr val="FFFFFF"/>
                </a:solidFill>
              </a:rPr>
              <a:t>. Ці операції подібні до відомих вам операцій в табличному процесорі </a:t>
            </a:r>
            <a:r>
              <a:rPr lang="uk-UA" sz="2800" b="1" i="1" kern="0" dirty="0">
                <a:solidFill>
                  <a:srgbClr val="FFFF00"/>
                </a:solidFill>
              </a:rPr>
              <a:t>Excel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A5945A-BF88-4CBC-B9CD-FEBEDA24C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679" y="3110219"/>
            <a:ext cx="9670641" cy="3154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289B33C-F9AC-4841-A7FC-3CDAB86BEAFF}"/>
              </a:ext>
            </a:extLst>
          </p:cNvPr>
          <p:cNvSpPr/>
          <p:nvPr/>
        </p:nvSpPr>
        <p:spPr>
          <a:xfrm>
            <a:off x="6645748" y="4421887"/>
            <a:ext cx="4285571" cy="1842498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трілка вліво 20">
            <a:extLst>
              <a:ext uri="{FF2B5EF4-FFF2-40B4-BE49-F238E27FC236}">
                <a16:creationId xmlns:a16="http://schemas.microsoft.com/office/drawing/2014/main" id="{95D60BD3-33B1-4336-B80E-1F52B4A481ED}"/>
              </a:ext>
            </a:extLst>
          </p:cNvPr>
          <p:cNvSpPr/>
          <p:nvPr/>
        </p:nvSpPr>
        <p:spPr>
          <a:xfrm rot="18900000">
            <a:off x="9082323" y="3766128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5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Під час створення полів таблиці з використанням елементів керування групи </a:t>
            </a:r>
            <a:r>
              <a:rPr lang="uk-UA" sz="2800" b="1" i="1" kern="0" dirty="0">
                <a:solidFill>
                  <a:srgbClr val="FFFF00"/>
                </a:solidFill>
              </a:rPr>
              <a:t>Додавання й видалення </a:t>
            </a:r>
            <a:r>
              <a:rPr lang="uk-UA" sz="2800" b="1" i="1" kern="0" dirty="0">
                <a:solidFill>
                  <a:srgbClr val="FFFFFF"/>
                </a:solidFill>
              </a:rPr>
              <a:t>вкладки </a:t>
            </a:r>
            <a:r>
              <a:rPr lang="uk-UA" sz="2800" b="1" i="1" kern="0" dirty="0">
                <a:solidFill>
                  <a:srgbClr val="FFFF00"/>
                </a:solidFill>
              </a:rPr>
              <a:t>Поля</a:t>
            </a:r>
            <a:r>
              <a:rPr lang="uk-UA" sz="2800" b="1" i="1" kern="0" dirty="0">
                <a:solidFill>
                  <a:srgbClr val="FFFFFF"/>
                </a:solidFill>
              </a:rPr>
              <a:t> потрібно: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F18590-7252-4545-9ED4-1EB078FB788C}"/>
              </a:ext>
            </a:extLst>
          </p:cNvPr>
          <p:cNvSpPr txBox="1"/>
          <p:nvPr/>
        </p:nvSpPr>
        <p:spPr>
          <a:xfrm>
            <a:off x="70929" y="2707006"/>
            <a:ext cx="12050142" cy="52322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Зробити поточною вкладку </a:t>
            </a:r>
            <a:r>
              <a:rPr lang="uk-UA" sz="2800" b="1" i="1" kern="0" dirty="0">
                <a:solidFill>
                  <a:srgbClr val="FFFF00"/>
                </a:solidFill>
              </a:rPr>
              <a:t>Поля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4B2EF7-0284-49FB-85AF-3C3560A8B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5" y="3375138"/>
            <a:ext cx="10115550" cy="2981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49936FD-4C0D-4F5D-81B7-C1FF184FBF78}"/>
              </a:ext>
            </a:extLst>
          </p:cNvPr>
          <p:cNvSpPr/>
          <p:nvPr/>
        </p:nvSpPr>
        <p:spPr>
          <a:xfrm>
            <a:off x="7165140" y="3757752"/>
            <a:ext cx="612340" cy="387816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Стрілка вліво 20">
            <a:extLst>
              <a:ext uri="{FF2B5EF4-FFF2-40B4-BE49-F238E27FC236}">
                <a16:creationId xmlns:a16="http://schemas.microsoft.com/office/drawing/2014/main" id="{AF44797D-B78B-4389-A11B-476EF476DFF9}"/>
              </a:ext>
            </a:extLst>
          </p:cNvPr>
          <p:cNvSpPr/>
          <p:nvPr/>
        </p:nvSpPr>
        <p:spPr>
          <a:xfrm rot="18900000">
            <a:off x="7389726" y="3104964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78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9199811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(Продовження…) Створення полів таблиці з використанням елементів керування групи </a:t>
            </a:r>
            <a:r>
              <a:rPr lang="uk-UA" sz="2800" b="1" i="1" kern="0" dirty="0">
                <a:solidFill>
                  <a:srgbClr val="FFFF00"/>
                </a:solidFill>
              </a:rPr>
              <a:t>Додавання й видалення </a:t>
            </a:r>
            <a:r>
              <a:rPr lang="uk-UA" sz="2800" b="1" i="1" kern="0" dirty="0">
                <a:solidFill>
                  <a:srgbClr val="FFFFFF"/>
                </a:solidFill>
              </a:rPr>
              <a:t>вкладки </a:t>
            </a:r>
            <a:r>
              <a:rPr lang="uk-UA" sz="2800" b="1" i="1" kern="0" dirty="0">
                <a:solidFill>
                  <a:srgbClr val="FFFF00"/>
                </a:solidFill>
              </a:rPr>
              <a:t>Поля</a:t>
            </a:r>
            <a:r>
              <a:rPr lang="uk-UA" sz="2800" b="1" i="1" kern="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F18590-7252-4545-9ED4-1EB078FB788C}"/>
              </a:ext>
            </a:extLst>
          </p:cNvPr>
          <p:cNvSpPr txBox="1"/>
          <p:nvPr/>
        </p:nvSpPr>
        <p:spPr>
          <a:xfrm>
            <a:off x="72009" y="3123362"/>
            <a:ext cx="4037876" cy="1384995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 Вибрати у групі елементів керування: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28B247-ED35-4624-9243-DEA737DA5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589" y="3123361"/>
            <a:ext cx="5074230" cy="1384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45CFA2-6C8F-4D8B-B26C-4FC0A1625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5000" y="39328"/>
            <a:ext cx="2730348" cy="66954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C77D35-2679-4723-87FA-3E965F13BF3C}"/>
              </a:ext>
            </a:extLst>
          </p:cNvPr>
          <p:cNvSpPr txBox="1"/>
          <p:nvPr/>
        </p:nvSpPr>
        <p:spPr>
          <a:xfrm>
            <a:off x="72008" y="5222230"/>
            <a:ext cx="9185166" cy="1384995"/>
          </a:xfrm>
          <a:prstGeom prst="wedgeRectCallout">
            <a:avLst>
              <a:gd name="adj1" fmla="val 51851"/>
              <a:gd name="adj2" fmla="val -38308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Повний список типів даних і їх форматів відкривається під час вибору кнопки зі списком </a:t>
            </a:r>
            <a:r>
              <a:rPr lang="uk-UA" sz="2800" b="1" i="1" kern="0" dirty="0">
                <a:solidFill>
                  <a:srgbClr val="FFFF00"/>
                </a:solidFill>
              </a:rPr>
              <a:t>Інші поля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DD79F9-3BBB-4C41-91D7-8560F3BEF722}"/>
              </a:ext>
            </a:extLst>
          </p:cNvPr>
          <p:cNvSpPr txBox="1"/>
          <p:nvPr/>
        </p:nvSpPr>
        <p:spPr>
          <a:xfrm>
            <a:off x="72008" y="4619072"/>
            <a:ext cx="9185166" cy="492443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00"/>
                </a:solidFill>
              </a:rPr>
              <a:t>Додавання й видалення</a:t>
            </a:r>
            <a:r>
              <a:rPr lang="uk-UA" sz="2600" b="1" i="1" kern="0" dirty="0">
                <a:solidFill>
                  <a:srgbClr val="FFFFFF"/>
                </a:solidFill>
              </a:rPr>
              <a:t> потрібний тип даних.</a:t>
            </a:r>
          </a:p>
        </p:txBody>
      </p:sp>
    </p:spTree>
    <p:extLst>
      <p:ext uri="{BB962C8B-B14F-4D97-AF65-F5344CB8AC3E}">
        <p14:creationId xmlns:p14="http://schemas.microsoft.com/office/powerpoint/2010/main" val="267575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даних з використанням подання таблиці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(Продовження…) Створення полів таблиці з використанням елементів керування групи </a:t>
            </a:r>
            <a:r>
              <a:rPr lang="uk-UA" sz="2800" b="1" i="1" kern="0" dirty="0">
                <a:solidFill>
                  <a:srgbClr val="FFFF00"/>
                </a:solidFill>
              </a:rPr>
              <a:t>Додавання й видалення </a:t>
            </a:r>
            <a:r>
              <a:rPr lang="uk-UA" sz="2800" b="1" i="1" kern="0" dirty="0">
                <a:solidFill>
                  <a:srgbClr val="FFFFFF"/>
                </a:solidFill>
              </a:rPr>
              <a:t>вкладки </a:t>
            </a:r>
            <a:r>
              <a:rPr lang="uk-UA" sz="2800" b="1" i="1" kern="0" dirty="0">
                <a:solidFill>
                  <a:srgbClr val="FFFF00"/>
                </a:solidFill>
              </a:rPr>
              <a:t>Поля</a:t>
            </a:r>
            <a:r>
              <a:rPr lang="uk-UA" sz="2800" b="1" i="1" kern="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F18590-7252-4545-9ED4-1EB078FB788C}"/>
              </a:ext>
            </a:extLst>
          </p:cNvPr>
          <p:cNvSpPr txBox="1"/>
          <p:nvPr/>
        </p:nvSpPr>
        <p:spPr>
          <a:xfrm>
            <a:off x="70929" y="2707006"/>
            <a:ext cx="12050142" cy="954107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Увести замість імені поля за замовчуванням (Поле 1) потрібне ім'я, наприклад Прізвище.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B0B5B-D596-41C8-B7AB-D75692673538}"/>
              </a:ext>
            </a:extLst>
          </p:cNvPr>
          <p:cNvSpPr txBox="1"/>
          <p:nvPr/>
        </p:nvSpPr>
        <p:spPr>
          <a:xfrm>
            <a:off x="70929" y="3779525"/>
            <a:ext cx="12050142" cy="954107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Виконати дії 1</a:t>
            </a:r>
            <a:r>
              <a:rPr lang="en-US" sz="2800" b="1" i="1" kern="0" dirty="0">
                <a:solidFill>
                  <a:srgbClr val="FFFFFF"/>
                </a:solidFill>
              </a:rPr>
              <a:t>-</a:t>
            </a:r>
            <a:r>
              <a:rPr lang="uk-UA" sz="2800" b="1" i="1" kern="0" dirty="0">
                <a:solidFill>
                  <a:srgbClr val="FFFFFF"/>
                </a:solidFill>
              </a:rPr>
              <a:t>3 потрібну кількість разів для введення імен і типів даних усіх необхідних полів.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470B3-0945-4DA8-B675-59B7FB1DDF0B}"/>
              </a:ext>
            </a:extLst>
          </p:cNvPr>
          <p:cNvSpPr txBox="1"/>
          <p:nvPr/>
        </p:nvSpPr>
        <p:spPr>
          <a:xfrm>
            <a:off x="70929" y="4852044"/>
            <a:ext cx="12050142" cy="954107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Завершити процес уведення імен полів вибором рядка під іменем поля.</a:t>
            </a:r>
          </a:p>
        </p:txBody>
      </p:sp>
    </p:spTree>
    <p:extLst>
      <p:ext uri="{BB962C8B-B14F-4D97-AF65-F5344CB8AC3E}">
        <p14:creationId xmlns:p14="http://schemas.microsoft.com/office/powerpoint/2010/main" val="205194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створення нової таблиці бази даних зі складнішою структурою та для встановлення значень інших властивостей полів, як правило, використовують подання </a:t>
            </a:r>
            <a:r>
              <a:rPr lang="uk-UA" sz="2800" b="1" i="1" kern="0" dirty="0">
                <a:solidFill>
                  <a:srgbClr val="FFFF00"/>
                </a:solidFill>
              </a:rPr>
              <a:t>Конструктор</a:t>
            </a:r>
            <a:r>
              <a:rPr lang="uk-UA" sz="2800" b="1" i="1" kern="0" dirty="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D5263D-002F-40DF-9339-CBDECEB5F5F4}"/>
              </a:ext>
            </a:extLst>
          </p:cNvPr>
          <p:cNvSpPr txBox="1"/>
          <p:nvPr/>
        </p:nvSpPr>
        <p:spPr>
          <a:xfrm>
            <a:off x="72008" y="3143550"/>
            <a:ext cx="6790908" cy="2677656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цього після створення нової бази даних слід у списку кнопки </a:t>
            </a:r>
            <a:r>
              <a:rPr lang="uk-UA" sz="2800" b="1" i="1" kern="0" dirty="0">
                <a:solidFill>
                  <a:srgbClr val="FFFF00"/>
                </a:solidFill>
              </a:rPr>
              <a:t>Подання</a:t>
            </a:r>
            <a:r>
              <a:rPr lang="uk-UA" sz="2800" b="1" i="1" kern="0" dirty="0">
                <a:solidFill>
                  <a:srgbClr val="FFFFFF"/>
                </a:solidFill>
              </a:rPr>
              <a:t> групи елементів керування </a:t>
            </a:r>
            <a:r>
              <a:rPr lang="uk-UA" sz="2800" b="1" i="1" kern="0" dirty="0">
                <a:solidFill>
                  <a:srgbClr val="FFFF00"/>
                </a:solidFill>
              </a:rPr>
              <a:t>Подання</a:t>
            </a:r>
            <a:r>
              <a:rPr lang="uk-UA" sz="2800" b="1" i="1" kern="0" dirty="0">
                <a:solidFill>
                  <a:srgbClr val="FFFFFF"/>
                </a:solidFill>
              </a:rPr>
              <a:t> вкладки </a:t>
            </a:r>
            <a:r>
              <a:rPr lang="uk-UA" sz="2800" b="1" i="1" kern="0" dirty="0">
                <a:solidFill>
                  <a:srgbClr val="FFFF00"/>
                </a:solidFill>
              </a:rPr>
              <a:t>Основне</a:t>
            </a:r>
            <a:r>
              <a:rPr lang="uk-UA" sz="2800" b="1" i="1" kern="0" dirty="0">
                <a:solidFill>
                  <a:srgbClr val="FFFFFF"/>
                </a:solidFill>
              </a:rPr>
              <a:t> вибрати </a:t>
            </a:r>
            <a:r>
              <a:rPr lang="uk-UA" sz="2800" b="1" i="1" kern="0" dirty="0">
                <a:solidFill>
                  <a:srgbClr val="FFFF00"/>
                </a:solidFill>
              </a:rPr>
              <a:t>Конструктор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8E5E93-DEF1-44CD-964A-C2B7B1ACB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33" y="3143550"/>
            <a:ext cx="5099760" cy="3470818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88CC89B-2129-4D30-A185-DAEDA52E8300}"/>
              </a:ext>
            </a:extLst>
          </p:cNvPr>
          <p:cNvSpPr/>
          <p:nvPr/>
        </p:nvSpPr>
        <p:spPr>
          <a:xfrm>
            <a:off x="7020233" y="4007431"/>
            <a:ext cx="813127" cy="918530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Стрілка вліво 20">
            <a:extLst>
              <a:ext uri="{FF2B5EF4-FFF2-40B4-BE49-F238E27FC236}">
                <a16:creationId xmlns:a16="http://schemas.microsoft.com/office/drawing/2014/main" id="{A750189A-0A87-4D1F-A65D-3B3A13780AA5}"/>
              </a:ext>
            </a:extLst>
          </p:cNvPr>
          <p:cNvSpPr/>
          <p:nvPr/>
        </p:nvSpPr>
        <p:spPr>
          <a:xfrm rot="18900000">
            <a:off x="7491211" y="4047584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CD663BC-8501-4C9B-A4D7-49551155F00A}"/>
              </a:ext>
            </a:extLst>
          </p:cNvPr>
          <p:cNvSpPr/>
          <p:nvPr/>
        </p:nvSpPr>
        <p:spPr>
          <a:xfrm>
            <a:off x="7089059" y="5525728"/>
            <a:ext cx="2182760" cy="570999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2" name="Стрілка вліво 20">
            <a:extLst>
              <a:ext uri="{FF2B5EF4-FFF2-40B4-BE49-F238E27FC236}">
                <a16:creationId xmlns:a16="http://schemas.microsoft.com/office/drawing/2014/main" id="{136D68C8-F213-4796-A65D-36728BD55E76}"/>
              </a:ext>
            </a:extLst>
          </p:cNvPr>
          <p:cNvSpPr/>
          <p:nvPr/>
        </p:nvSpPr>
        <p:spPr>
          <a:xfrm rot="18900000">
            <a:off x="7893763" y="4946310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kern="0" dirty="0">
                <a:solidFill>
                  <a:srgbClr val="FFFFFF"/>
                </a:solidFill>
                <a:latin typeface="Verdana"/>
              </a:rPr>
              <a:t>2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36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Або виконати </a:t>
            </a:r>
            <a:r>
              <a:rPr lang="uk-UA" sz="2800" b="1" i="1" kern="0" dirty="0">
                <a:solidFill>
                  <a:srgbClr val="FFFF00"/>
                </a:solidFill>
              </a:rPr>
              <a:t>Створення</a:t>
            </a:r>
            <a:r>
              <a:rPr lang="uk-UA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uk-UA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00"/>
                </a:solidFill>
              </a:rPr>
              <a:t>Конструктор таблиць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3DFCBC-4E4D-4E7E-BCEE-2988F7BC6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26" y="1964325"/>
            <a:ext cx="11286037" cy="3900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9153331-86DB-4F3B-9B28-DDC8C5542155}"/>
              </a:ext>
            </a:extLst>
          </p:cNvPr>
          <p:cNvSpPr/>
          <p:nvPr/>
        </p:nvSpPr>
        <p:spPr>
          <a:xfrm>
            <a:off x="2509009" y="2510470"/>
            <a:ext cx="1400051" cy="564200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трілка вліво 20">
            <a:extLst>
              <a:ext uri="{FF2B5EF4-FFF2-40B4-BE49-F238E27FC236}">
                <a16:creationId xmlns:a16="http://schemas.microsoft.com/office/drawing/2014/main" id="{0071A416-B54C-4896-BAB5-547C15CC8410}"/>
              </a:ext>
            </a:extLst>
          </p:cNvPr>
          <p:cNvSpPr/>
          <p:nvPr/>
        </p:nvSpPr>
        <p:spPr>
          <a:xfrm rot="18900000">
            <a:off x="3086360" y="1900703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AA47F1C-2FEE-451F-B3CE-B24362640642}"/>
              </a:ext>
            </a:extLst>
          </p:cNvPr>
          <p:cNvSpPr/>
          <p:nvPr/>
        </p:nvSpPr>
        <p:spPr>
          <a:xfrm>
            <a:off x="2509009" y="3074670"/>
            <a:ext cx="1240031" cy="1172210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ілка вліво 20">
            <a:extLst>
              <a:ext uri="{FF2B5EF4-FFF2-40B4-BE49-F238E27FC236}">
                <a16:creationId xmlns:a16="http://schemas.microsoft.com/office/drawing/2014/main" id="{E9E82203-3E78-4DD8-98AF-1B4086A4CFBD}"/>
              </a:ext>
            </a:extLst>
          </p:cNvPr>
          <p:cNvSpPr/>
          <p:nvPr/>
        </p:nvSpPr>
        <p:spPr>
          <a:xfrm rot="18900000">
            <a:off x="3252986" y="2994975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>
                <a:solidFill>
                  <a:srgbClr val="FFFFFF"/>
                </a:solidFill>
                <a:latin typeface="Verdana"/>
              </a:rPr>
              <a:t>2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52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2956327" cy="440120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 обох випадках відкриється вікно таблиці в поданні </a:t>
            </a:r>
            <a:r>
              <a:rPr lang="uk-UA" sz="2800" b="1" i="1" kern="0" dirty="0">
                <a:solidFill>
                  <a:srgbClr val="FFFF00"/>
                </a:solidFill>
              </a:rPr>
              <a:t>Конструктор</a:t>
            </a:r>
            <a:r>
              <a:rPr lang="uk-UA" sz="2800" b="1" i="1" kern="0" dirty="0">
                <a:solidFill>
                  <a:srgbClr val="FFFFFF"/>
                </a:solidFill>
              </a:rPr>
              <a:t>, аналогічне наведеному на малюнку.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1828C0-FBFB-4BAD-9B6B-3A37C7709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132" y="1196762"/>
            <a:ext cx="8964860" cy="5036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5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8737695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верхній частині вікна є три стовпці: 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972BE77-6D23-41F2-B085-D36BDD715DA1}"/>
              </a:ext>
            </a:extLst>
          </p:cNvPr>
          <p:cNvSpPr/>
          <p:nvPr/>
        </p:nvSpPr>
        <p:spPr>
          <a:xfrm>
            <a:off x="69850" y="1801825"/>
            <a:ext cx="2801169" cy="79389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Ім'я поля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8A92140-CC69-4CA7-8CE2-A5ADCD77E902}"/>
              </a:ext>
            </a:extLst>
          </p:cNvPr>
          <p:cNvSpPr/>
          <p:nvPr/>
        </p:nvSpPr>
        <p:spPr>
          <a:xfrm>
            <a:off x="3007758" y="1801825"/>
            <a:ext cx="2801169" cy="79389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Тип даних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C71E8BC-501A-48BD-AC83-80BA7C5F0F7B}"/>
              </a:ext>
            </a:extLst>
          </p:cNvPr>
          <p:cNvSpPr/>
          <p:nvPr/>
        </p:nvSpPr>
        <p:spPr>
          <a:xfrm>
            <a:off x="5945666" y="1801825"/>
            <a:ext cx="2859721" cy="79389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Опис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3EAC44A-CB9A-4762-965F-097CEB3BE1F9}"/>
              </a:ext>
            </a:extLst>
          </p:cNvPr>
          <p:cNvSpPr/>
          <p:nvPr/>
        </p:nvSpPr>
        <p:spPr>
          <a:xfrm>
            <a:off x="69850" y="2677559"/>
            <a:ext cx="2801169" cy="209108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 err="1">
                <a:solidFill>
                  <a:srgbClr val="FFFFFF"/>
                </a:solidFill>
              </a:rPr>
              <a:t>Використо</a:t>
            </a:r>
            <a:r>
              <a:rPr lang="en-US" sz="2400" b="1" i="1" kern="0" dirty="0">
                <a:solidFill>
                  <a:srgbClr val="FFFFFF"/>
                </a:solidFill>
              </a:rPr>
              <a:t>-</a:t>
            </a:r>
            <a:r>
              <a:rPr lang="uk-UA" sz="2400" b="1" i="1" kern="0" dirty="0" err="1">
                <a:solidFill>
                  <a:srgbClr val="FFFFFF"/>
                </a:solidFill>
              </a:rPr>
              <a:t>вується</a:t>
            </a:r>
            <a:r>
              <a:rPr lang="uk-UA" sz="2400" b="1" i="1" kern="0" dirty="0">
                <a:solidFill>
                  <a:srgbClr val="FFFFFF"/>
                </a:solidFill>
              </a:rPr>
              <a:t> для введення імен полів.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E1854E-09B3-440F-8E95-D8BE29624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442" y="1196762"/>
            <a:ext cx="3173550" cy="5498725"/>
          </a:xfrm>
          <a:prstGeom prst="rect">
            <a:avLst/>
          </a:prstGeom>
        </p:spPr>
      </p:pic>
      <p:sp>
        <p:nvSpPr>
          <p:cNvPr id="11" name="Бульбашка прямої мови: прямокутна 10">
            <a:extLst>
              <a:ext uri="{FF2B5EF4-FFF2-40B4-BE49-F238E27FC236}">
                <a16:creationId xmlns:a16="http://schemas.microsoft.com/office/drawing/2014/main" id="{33C11ACA-2B95-40FC-A22D-3CEE072CD118}"/>
              </a:ext>
            </a:extLst>
          </p:cNvPr>
          <p:cNvSpPr/>
          <p:nvPr/>
        </p:nvSpPr>
        <p:spPr>
          <a:xfrm>
            <a:off x="3007758" y="2685736"/>
            <a:ext cx="5797629" cy="2082909"/>
          </a:xfrm>
          <a:prstGeom prst="wedgeRectCallout">
            <a:avLst>
              <a:gd name="adj1" fmla="val 53957"/>
              <a:gd name="adj2" fmla="val -4890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Для встановлення типу даних слід вибрати відповідне поле справа від імені поля та вибрати кнопку відкриття списку.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FE5C03-4BA9-4B11-9D6D-878E42517033}"/>
              </a:ext>
            </a:extLst>
          </p:cNvPr>
          <p:cNvSpPr txBox="1"/>
          <p:nvPr/>
        </p:nvSpPr>
        <p:spPr>
          <a:xfrm>
            <a:off x="72007" y="4876408"/>
            <a:ext cx="8737695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Відкриється список типів даних. Серед них необхідно вибрати потрібний.</a:t>
            </a:r>
          </a:p>
        </p:txBody>
      </p:sp>
    </p:spTree>
    <p:extLst>
      <p:ext uri="{BB962C8B-B14F-4D97-AF65-F5344CB8AC3E}">
        <p14:creationId xmlns:p14="http://schemas.microsoft.com/office/powerpoint/2010/main" val="333213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Після вибору типу даних поля можна змінити встановлені за замовчуванням чи встановити не встановлені значення властивостей цього типу даних у нижній частині вікна на вкладці </a:t>
            </a:r>
            <a:r>
              <a:rPr lang="uk-UA" sz="2800" b="1" i="1" kern="0" dirty="0">
                <a:solidFill>
                  <a:srgbClr val="FFFF00"/>
                </a:solidFill>
              </a:rPr>
              <a:t>Загальні</a:t>
            </a:r>
            <a:r>
              <a:rPr lang="uk-UA" sz="2800" b="1" i="1" kern="0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D8F4E5-F91B-4821-9C75-92F480A3F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387" y="3169961"/>
            <a:ext cx="8368555" cy="3217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13A8B5F-BCDF-430D-9A58-92398D8A74FA}"/>
              </a:ext>
            </a:extLst>
          </p:cNvPr>
          <p:cNvSpPr/>
          <p:nvPr/>
        </p:nvSpPr>
        <p:spPr>
          <a:xfrm>
            <a:off x="1592157" y="3166869"/>
            <a:ext cx="947843" cy="347207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трілка вліво 20">
            <a:extLst>
              <a:ext uri="{FF2B5EF4-FFF2-40B4-BE49-F238E27FC236}">
                <a16:creationId xmlns:a16="http://schemas.microsoft.com/office/drawing/2014/main" id="{93EFA094-40D4-4C1F-9D73-DAA0C0504026}"/>
              </a:ext>
            </a:extLst>
          </p:cNvPr>
          <p:cNvSpPr/>
          <p:nvPr/>
        </p:nvSpPr>
        <p:spPr>
          <a:xfrm rot="10800000">
            <a:off x="452306" y="3013833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43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Уміст цієї вкладки змінюється залежно від обраного типу даних. 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EAFF34A-5012-41FA-B8A6-FB3CFC461988}"/>
              </a:ext>
            </a:extLst>
          </p:cNvPr>
          <p:cNvSpPr/>
          <p:nvPr/>
        </p:nvSpPr>
        <p:spPr>
          <a:xfrm>
            <a:off x="69847" y="2248568"/>
            <a:ext cx="7196191" cy="335669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Так, для текстових даних основною властивістю, значення якої слід установити в полі </a:t>
            </a:r>
            <a:r>
              <a:rPr lang="uk-UA" sz="2800" b="1" i="1" kern="0" dirty="0">
                <a:solidFill>
                  <a:srgbClr val="FFFF00"/>
                </a:solidFill>
              </a:rPr>
              <a:t>Розмір поля</a:t>
            </a:r>
            <a:r>
              <a:rPr lang="uk-UA" sz="2800" b="1" i="1" kern="0" dirty="0">
                <a:solidFill>
                  <a:srgbClr val="FFFFFF"/>
                </a:solidFill>
              </a:rPr>
              <a:t>, є максимальна кількість символів, яку можна буде вводити в поле. 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80A3FB9-E019-4BB4-B04E-24808E366E33}"/>
              </a:ext>
            </a:extLst>
          </p:cNvPr>
          <p:cNvSpPr/>
          <p:nvPr/>
        </p:nvSpPr>
        <p:spPr>
          <a:xfrm>
            <a:off x="7393858" y="2248568"/>
            <a:ext cx="4728291" cy="335669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типу даних </a:t>
            </a:r>
            <a:r>
              <a:rPr lang="uk-UA" sz="2800" b="1" i="1" kern="0" dirty="0">
                <a:solidFill>
                  <a:srgbClr val="FFFF00"/>
                </a:solidFill>
              </a:rPr>
              <a:t>Число</a:t>
            </a:r>
            <a:r>
              <a:rPr lang="uk-UA" sz="2800" b="1" i="1" kern="0" dirty="0">
                <a:solidFill>
                  <a:srgbClr val="FFFFFF"/>
                </a:solidFill>
              </a:rPr>
              <a:t> у списку </a:t>
            </a:r>
            <a:r>
              <a:rPr lang="uk-UA" sz="2800" b="1" i="1" kern="0" dirty="0">
                <a:solidFill>
                  <a:srgbClr val="FFFF00"/>
                </a:solidFill>
              </a:rPr>
              <a:t>Розмір поля </a:t>
            </a:r>
            <a:r>
              <a:rPr lang="uk-UA" sz="2800" b="1" i="1" kern="0" dirty="0">
                <a:solidFill>
                  <a:srgbClr val="FFFFFF"/>
                </a:solidFill>
              </a:rPr>
              <a:t>обирається один з типів числових даних, розглянутих вище.</a:t>
            </a:r>
          </a:p>
        </p:txBody>
      </p:sp>
    </p:spTree>
    <p:extLst>
      <p:ext uri="{BB962C8B-B14F-4D97-AF65-F5344CB8AC3E}">
        <p14:creationId xmlns:p14="http://schemas.microsoft.com/office/powerpoint/2010/main" val="83641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Крім того, для більшості числових типів даних на вкладці </a:t>
            </a:r>
            <a:r>
              <a:rPr lang="uk-UA" sz="2800" b="1" i="1" kern="0" dirty="0">
                <a:solidFill>
                  <a:srgbClr val="FFFF00"/>
                </a:solidFill>
              </a:rPr>
              <a:t>Загальні</a:t>
            </a:r>
            <a:r>
              <a:rPr lang="uk-UA" sz="2800" b="1" i="1" kern="0" dirty="0">
                <a:solidFill>
                  <a:srgbClr val="FFFFFF"/>
                </a:solidFill>
              </a:rPr>
              <a:t> можна обрати у списку </a:t>
            </a:r>
            <a:r>
              <a:rPr lang="uk-UA" sz="2800" b="1" i="1" kern="0" dirty="0">
                <a:solidFill>
                  <a:srgbClr val="FFFF00"/>
                </a:solidFill>
              </a:rPr>
              <a:t>Формат</a:t>
            </a:r>
            <a:r>
              <a:rPr lang="uk-UA" sz="2800" b="1" i="1" kern="0" dirty="0">
                <a:solidFill>
                  <a:srgbClr val="FFFFFF"/>
                </a:solidFill>
              </a:rPr>
              <a:t> один з форматів відображення числа: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E0E151-A48B-46D2-9225-40367964E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04" y="2793444"/>
            <a:ext cx="10865191" cy="3430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CB170EE-2FBB-49FF-BB23-FB67E3A1B994}"/>
              </a:ext>
            </a:extLst>
          </p:cNvPr>
          <p:cNvSpPr/>
          <p:nvPr/>
        </p:nvSpPr>
        <p:spPr>
          <a:xfrm>
            <a:off x="3047144" y="3723641"/>
            <a:ext cx="2744056" cy="1792256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трілка вліво 20">
            <a:extLst>
              <a:ext uri="{FF2B5EF4-FFF2-40B4-BE49-F238E27FC236}">
                <a16:creationId xmlns:a16="http://schemas.microsoft.com/office/drawing/2014/main" id="{E212A6C1-0544-4BA4-B978-B1A090AC1AC9}"/>
              </a:ext>
            </a:extLst>
          </p:cNvPr>
          <p:cNvSpPr/>
          <p:nvPr/>
        </p:nvSpPr>
        <p:spPr>
          <a:xfrm rot="18900000">
            <a:off x="4363521" y="3048894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25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списку </a:t>
            </a:r>
            <a:r>
              <a:rPr lang="uk-UA" sz="2800" b="1" i="1" kern="0" dirty="0">
                <a:solidFill>
                  <a:srgbClr val="FFFF00"/>
                </a:solidFill>
              </a:rPr>
              <a:t>Кількість знаків після коми </a:t>
            </a:r>
            <a:r>
              <a:rPr lang="uk-UA" sz="2800" b="1" i="1" kern="0" dirty="0">
                <a:solidFill>
                  <a:srgbClr val="FFFFFF"/>
                </a:solidFill>
              </a:rPr>
              <a:t>можна вибрати потрібне значення цієї властивості числа.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F79845-5299-4686-88A1-DE6389085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54" y="2303255"/>
            <a:ext cx="10081291" cy="3960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915C252-BED1-4DF7-AA83-30751E87E443}"/>
              </a:ext>
            </a:extLst>
          </p:cNvPr>
          <p:cNvSpPr/>
          <p:nvPr/>
        </p:nvSpPr>
        <p:spPr>
          <a:xfrm>
            <a:off x="3322447" y="3429000"/>
            <a:ext cx="1446198" cy="2834299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трілка вліво 20">
            <a:extLst>
              <a:ext uri="{FF2B5EF4-FFF2-40B4-BE49-F238E27FC236}">
                <a16:creationId xmlns:a16="http://schemas.microsoft.com/office/drawing/2014/main" id="{202252B5-CEE2-498C-9E11-E7A6CC958869}"/>
              </a:ext>
            </a:extLst>
          </p:cNvPr>
          <p:cNvSpPr/>
          <p:nvPr/>
        </p:nvSpPr>
        <p:spPr>
          <a:xfrm rot="18900000">
            <a:off x="4309608" y="2849485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типів даних: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A5ABDF1-D207-4A18-98F2-B56DC1DA4B32}"/>
              </a:ext>
            </a:extLst>
          </p:cNvPr>
          <p:cNvSpPr/>
          <p:nvPr/>
        </p:nvSpPr>
        <p:spPr>
          <a:xfrm>
            <a:off x="67692" y="1829831"/>
            <a:ext cx="3973050" cy="108690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chemeClr val="bg1"/>
                </a:solidFill>
              </a:rPr>
              <a:t>Дата й час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D8EC80E-6873-41E7-8CCD-1DDBF9E56942}"/>
              </a:ext>
            </a:extLst>
          </p:cNvPr>
          <p:cNvSpPr/>
          <p:nvPr/>
        </p:nvSpPr>
        <p:spPr>
          <a:xfrm>
            <a:off x="4108394" y="1829831"/>
            <a:ext cx="3973050" cy="108690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chemeClr val="bg1"/>
                </a:solidFill>
              </a:rPr>
              <a:t>Так/</a:t>
            </a:r>
            <a:r>
              <a:rPr lang="uk-UA" sz="3200" b="1" i="1" kern="0" dirty="0" err="1">
                <a:solidFill>
                  <a:schemeClr val="bg1"/>
                </a:solidFill>
              </a:rPr>
              <a:t>Hi</a:t>
            </a:r>
            <a:endParaRPr lang="uk-UA" sz="3200" b="1" i="1" kern="0" dirty="0">
              <a:solidFill>
                <a:schemeClr val="bg1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5C9DFA3-6455-4514-9BE0-702C6AA29B6E}"/>
              </a:ext>
            </a:extLst>
          </p:cNvPr>
          <p:cNvSpPr/>
          <p:nvPr/>
        </p:nvSpPr>
        <p:spPr>
          <a:xfrm>
            <a:off x="8146942" y="1829831"/>
            <a:ext cx="3973050" cy="108690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chemeClr val="bg1"/>
                </a:solidFill>
              </a:rPr>
              <a:t>Грошова одиниця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97F6C3-1F30-489A-99BF-0037EF6F6F90}"/>
              </a:ext>
            </a:extLst>
          </p:cNvPr>
          <p:cNvSpPr txBox="1"/>
          <p:nvPr/>
        </p:nvSpPr>
        <p:spPr>
          <a:xfrm>
            <a:off x="67692" y="5153818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Можна обрати вид форматування. Ці види мають багато спільного з аналогічними форматами в табличному процесорі </a:t>
            </a:r>
            <a:r>
              <a:rPr lang="uk-UA" sz="2800" b="1" i="1" kern="0" dirty="0">
                <a:solidFill>
                  <a:srgbClr val="FFFF00"/>
                </a:solidFill>
              </a:rPr>
              <a:t>Excel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074" name="Picture 2" descr="calendar, date, event icon">
            <a:extLst>
              <a:ext uri="{FF2B5EF4-FFF2-40B4-BE49-F238E27FC236}">
                <a16:creationId xmlns:a16="http://schemas.microsoft.com/office/drawing/2014/main" id="{B864EB71-1EF7-4112-A0D3-0950F78F5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04" y="2980059"/>
            <a:ext cx="2085271" cy="20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 ÐµÐ·ÑÐ»ÑÑÐ°Ñ Ð¿Ð¾ÑÑÐºÑ Ð·Ð¾Ð±ÑÐ°Ð¶ÐµÐ½Ñ Ð·Ð° Ð·Ð°Ð¿Ð¸ÑÐ¾Ð¼ &quot;Yes No icon&quot;">
            <a:extLst>
              <a:ext uri="{FF2B5EF4-FFF2-40B4-BE49-F238E27FC236}">
                <a16:creationId xmlns:a16="http://schemas.microsoft.com/office/drawing/2014/main" id="{D226B118-49DA-4A9D-B834-DECE8127F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9" t="5371" r="8193" b="61004"/>
          <a:stretch/>
        </p:blipFill>
        <p:spPr bwMode="auto">
          <a:xfrm>
            <a:off x="3970250" y="3053496"/>
            <a:ext cx="4245025" cy="183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nalytics, chart, keynote, money icon">
            <a:extLst>
              <a:ext uri="{FF2B5EF4-FFF2-40B4-BE49-F238E27FC236}">
                <a16:creationId xmlns:a16="http://schemas.microsoft.com/office/drawing/2014/main" id="{507D9C88-50D2-4BE4-B0C2-3DDCCBF99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150" y="2980059"/>
            <a:ext cx="2085271" cy="20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60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2246769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Серед інших обмежень на значення, які можуть набувати дані, важливим є обмеження на обов'язковість заповнення певного поля під час уведення даних. Для цього в нижній частині вікна на вкладці </a:t>
            </a:r>
            <a:r>
              <a:rPr lang="uk-UA" sz="2800" b="1" i="1" kern="0" dirty="0">
                <a:solidFill>
                  <a:srgbClr val="FFFF00"/>
                </a:solidFill>
              </a:rPr>
              <a:t>Загальні</a:t>
            </a:r>
            <a:r>
              <a:rPr lang="uk-UA" sz="2800" b="1" i="1" kern="0" dirty="0">
                <a:solidFill>
                  <a:srgbClr val="FFFFFF"/>
                </a:solidFill>
              </a:rPr>
              <a:t> слід у списку </a:t>
            </a:r>
            <a:r>
              <a:rPr lang="uk-UA" sz="2800" b="1" i="1" kern="0" dirty="0">
                <a:solidFill>
                  <a:srgbClr val="FFFF00"/>
                </a:solidFill>
              </a:rPr>
              <a:t>Обов'язково</a:t>
            </a:r>
            <a:r>
              <a:rPr lang="uk-UA" sz="2800" b="1" i="1" kern="0" dirty="0">
                <a:solidFill>
                  <a:srgbClr val="FFFFFF"/>
                </a:solidFill>
              </a:rPr>
              <a:t> вибрати: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A6DE24-8454-4345-B241-21184053A793}"/>
              </a:ext>
            </a:extLst>
          </p:cNvPr>
          <p:cNvSpPr txBox="1"/>
          <p:nvPr/>
        </p:nvSpPr>
        <p:spPr>
          <a:xfrm>
            <a:off x="70929" y="3600616"/>
            <a:ext cx="4987672" cy="584775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rgbClr val="FFFFFF"/>
                </a:solidFill>
              </a:rPr>
              <a:t>Так</a:t>
            </a:r>
            <a:endParaRPr lang="uk-UA" sz="3200" b="1" i="1" kern="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68FFBC-C7F7-4DB3-9AC4-587B88DFC403}"/>
              </a:ext>
            </a:extLst>
          </p:cNvPr>
          <p:cNvSpPr txBox="1"/>
          <p:nvPr/>
        </p:nvSpPr>
        <p:spPr>
          <a:xfrm>
            <a:off x="7133398" y="3600616"/>
            <a:ext cx="4987672" cy="584775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rgbClr val="FFFFFF"/>
                </a:solidFill>
              </a:rPr>
              <a:t>Ні</a:t>
            </a:r>
            <a:endParaRPr lang="uk-UA" sz="3200" b="1" i="1" kern="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396627-7E78-4788-9347-A6E62A7AA5C6}"/>
              </a:ext>
            </a:extLst>
          </p:cNvPr>
          <p:cNvSpPr txBox="1"/>
          <p:nvPr/>
        </p:nvSpPr>
        <p:spPr>
          <a:xfrm>
            <a:off x="5171184" y="3600616"/>
            <a:ext cx="1849630" cy="584775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rgbClr val="FFFFFF"/>
                </a:solidFill>
              </a:rPr>
              <a:t>або</a:t>
            </a:r>
            <a:endParaRPr lang="uk-UA" sz="3200" b="1" i="1" kern="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4A6BF9-5C8F-415D-96DC-CA408CB9B6A9}"/>
              </a:ext>
            </a:extLst>
          </p:cNvPr>
          <p:cNvSpPr txBox="1"/>
          <p:nvPr/>
        </p:nvSpPr>
        <p:spPr>
          <a:xfrm>
            <a:off x="70928" y="4342475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Якщо встановлено </a:t>
            </a:r>
            <a:r>
              <a:rPr lang="uk-UA" sz="2800" b="1" i="1" kern="0" dirty="0">
                <a:solidFill>
                  <a:srgbClr val="FFFF00"/>
                </a:solidFill>
              </a:rPr>
              <a:t>Так</a:t>
            </a:r>
            <a:r>
              <a:rPr lang="uk-UA" sz="2800" b="1" i="1" kern="0" dirty="0">
                <a:solidFill>
                  <a:srgbClr val="FFFFFF"/>
                </a:solidFill>
              </a:rPr>
              <a:t>, то в подальшому дані з усього запису не будуть зберігатися, поки не буде заповнено зазначене поле. Таке значення є обов'язковим для ключових полів.</a:t>
            </a:r>
          </a:p>
        </p:txBody>
      </p:sp>
    </p:spTree>
    <p:extLst>
      <p:ext uri="{BB962C8B-B14F-4D97-AF65-F5344CB8AC3E}">
        <p14:creationId xmlns:p14="http://schemas.microsoft.com/office/powerpoint/2010/main" val="165297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Створення таблиць бази даних у поданні конструктор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A030C-D3AE-4801-83A3-71487A8CFDE6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встановлення ключового поля слід зробити поточним відповідне поле і: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FC58B87-BEAF-4008-A12A-65E07E3E41DD}"/>
              </a:ext>
            </a:extLst>
          </p:cNvPr>
          <p:cNvSpPr/>
          <p:nvPr/>
        </p:nvSpPr>
        <p:spPr>
          <a:xfrm>
            <a:off x="72008" y="2238375"/>
            <a:ext cx="5972332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виконати </a:t>
            </a:r>
            <a:r>
              <a:rPr lang="uk-UA" sz="2400" b="1" i="1" kern="0" dirty="0">
                <a:solidFill>
                  <a:srgbClr val="FFFF00"/>
                </a:solidFill>
              </a:rPr>
              <a:t>Конструктор</a:t>
            </a:r>
            <a:r>
              <a:rPr lang="uk-UA" sz="2400" b="1" i="1" kern="0" dirty="0">
                <a:solidFill>
                  <a:srgbClr val="FFFFFF"/>
                </a:solidFill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uk-UA" sz="2400" b="1" i="1" kern="0" dirty="0">
                <a:solidFill>
                  <a:srgbClr val="FFFFFF"/>
                </a:solidFill>
              </a:rPr>
              <a:t> </a:t>
            </a:r>
            <a:r>
              <a:rPr lang="uk-UA" sz="2400" b="1" i="1" kern="0" dirty="0">
                <a:solidFill>
                  <a:srgbClr val="FFFF00"/>
                </a:solidFill>
              </a:rPr>
              <a:t>Знаряддя</a:t>
            </a:r>
            <a:r>
              <a:rPr lang="uk-UA" sz="2400" b="1" i="1" kern="0" dirty="0">
                <a:solidFill>
                  <a:srgbClr val="FFFFFF"/>
                </a:solidFill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uk-UA" sz="2400" b="1" i="1" kern="0" dirty="0">
                <a:solidFill>
                  <a:srgbClr val="FFFFFF"/>
                </a:solidFill>
              </a:rPr>
              <a:t> </a:t>
            </a:r>
            <a:r>
              <a:rPr lang="uk-UA" sz="2400" b="1" i="1" kern="0" dirty="0">
                <a:solidFill>
                  <a:srgbClr val="FFFF00"/>
                </a:solidFill>
              </a:rPr>
              <a:t>Ключове поле</a:t>
            </a:r>
            <a:endParaRPr lang="uk-UA" sz="2600" b="1" i="1" kern="0" dirty="0">
              <a:solidFill>
                <a:srgbClr val="FFFFFF"/>
              </a:solidFill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FD5F6C3-B4C1-470D-B954-809AF0DD8AA5}"/>
              </a:ext>
            </a:extLst>
          </p:cNvPr>
          <p:cNvSpPr/>
          <p:nvPr/>
        </p:nvSpPr>
        <p:spPr>
          <a:xfrm>
            <a:off x="6151978" y="2238375"/>
            <a:ext cx="5972332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відкрити контекстне меню поля і у списку команд вибрати </a:t>
            </a:r>
            <a:r>
              <a:rPr lang="uk-UA" sz="2400" b="1" i="1" kern="0" dirty="0">
                <a:solidFill>
                  <a:srgbClr val="FFFF00"/>
                </a:solidFill>
              </a:rPr>
              <a:t>Ключове поле</a:t>
            </a:r>
            <a:endParaRPr lang="uk-UA" sz="2600" b="1" i="1" kern="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511C2D-5020-410C-9580-8DFE8F88778F}"/>
              </a:ext>
            </a:extLst>
          </p:cNvPr>
          <p:cNvSpPr txBox="1"/>
          <p:nvPr/>
        </p:nvSpPr>
        <p:spPr>
          <a:xfrm>
            <a:off x="72008" y="5661237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</a:t>
            </a:r>
            <a:r>
              <a:rPr lang="uk-UA" sz="2800" b="1" i="1" kern="0" dirty="0" err="1">
                <a:solidFill>
                  <a:srgbClr val="FFFFFF"/>
                </a:solidFill>
              </a:rPr>
              <a:t>відмінення</a:t>
            </a:r>
            <a:r>
              <a:rPr lang="uk-UA" sz="2800" b="1" i="1" kern="0" dirty="0">
                <a:solidFill>
                  <a:srgbClr val="FFFFFF"/>
                </a:solidFill>
              </a:rPr>
              <a:t> встановлення ключового поля слід ще раз повторити описані вище операції.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DAAAA7-01B5-44E9-9837-0A3726C26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922"/>
          <a:stretch/>
        </p:blipFill>
        <p:spPr>
          <a:xfrm>
            <a:off x="72009" y="3618541"/>
            <a:ext cx="5972332" cy="183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43A37A8-5812-41BD-BAEE-189970CAE7D3}"/>
              </a:ext>
            </a:extLst>
          </p:cNvPr>
          <p:cNvSpPr/>
          <p:nvPr/>
        </p:nvSpPr>
        <p:spPr>
          <a:xfrm>
            <a:off x="809075" y="4402734"/>
            <a:ext cx="688255" cy="874116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ілка вліво 20">
            <a:extLst>
              <a:ext uri="{FF2B5EF4-FFF2-40B4-BE49-F238E27FC236}">
                <a16:creationId xmlns:a16="http://schemas.microsoft.com/office/drawing/2014/main" id="{10974AEF-1E3E-429A-8711-3481EAB99559}"/>
              </a:ext>
            </a:extLst>
          </p:cNvPr>
          <p:cNvSpPr/>
          <p:nvPr/>
        </p:nvSpPr>
        <p:spPr>
          <a:xfrm rot="18900000">
            <a:off x="1106626" y="3930972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85F0295-BD84-4830-AD56-4180E299D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661" y="3618541"/>
            <a:ext cx="5972330" cy="1842947"/>
          </a:xfrm>
          <a:prstGeom prst="rect">
            <a:avLst/>
          </a:prstGeom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54FB769-6020-4C54-A5C0-4DDC8F615009}"/>
              </a:ext>
            </a:extLst>
          </p:cNvPr>
          <p:cNvSpPr/>
          <p:nvPr/>
        </p:nvSpPr>
        <p:spPr>
          <a:xfrm>
            <a:off x="6223000" y="4531360"/>
            <a:ext cx="1798320" cy="332106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4" name="Стрілка вліво 20">
            <a:extLst>
              <a:ext uri="{FF2B5EF4-FFF2-40B4-BE49-F238E27FC236}">
                <a16:creationId xmlns:a16="http://schemas.microsoft.com/office/drawing/2014/main" id="{57028BF6-3750-4C6F-AB66-7D58ACB91003}"/>
              </a:ext>
            </a:extLst>
          </p:cNvPr>
          <p:cNvSpPr/>
          <p:nvPr/>
        </p:nvSpPr>
        <p:spPr>
          <a:xfrm rot="18900000">
            <a:off x="6881143" y="3902964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78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rmAutofit/>
          </a:bodyPr>
          <a:lstStyle/>
          <a:p>
            <a:r>
              <a:rPr lang="uk-UA" dirty="0"/>
              <a:t>Дайте відповіді на запитання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Яка послідовність створення нових полів у Поданні таблиця?</a:t>
            </a:r>
          </a:p>
        </p:txBody>
      </p:sp>
      <p:pic>
        <p:nvPicPr>
          <p:cNvPr id="30" name="Picture 2" descr="http://nvip.com.ua/sites/default/files/imagecache/original_watermark/pictures/news/q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774" y="4780449"/>
            <a:ext cx="1663554" cy="20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0929" y="2246782"/>
            <a:ext cx="12050142" cy="9541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Які існують обмеження на використання символів в іменах полів?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850" y="3306567"/>
            <a:ext cx="12050142" cy="954107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Яка послідовність створення нових полів, визначення типів даних у поданні Конструктор?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17B8FD-57B0-4B9A-8578-022ECA15D7C9}"/>
              </a:ext>
            </a:extLst>
          </p:cNvPr>
          <p:cNvSpPr txBox="1"/>
          <p:nvPr/>
        </p:nvSpPr>
        <p:spPr>
          <a:xfrm>
            <a:off x="69850" y="4366352"/>
            <a:ext cx="12050142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Яке призначення об'єктів у поданні Конструктор?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041FF0-83CB-4EBF-9BC2-64C7A0406041}"/>
              </a:ext>
            </a:extLst>
          </p:cNvPr>
          <p:cNvSpPr txBox="1"/>
          <p:nvPr/>
        </p:nvSpPr>
        <p:spPr>
          <a:xfrm>
            <a:off x="70929" y="4996754"/>
            <a:ext cx="10454845" cy="954107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Що означає значення 25 в рядку Розмір поля </a:t>
            </a:r>
            <a:r>
              <a:rPr lang="uk-UA" sz="2800" b="1" i="1" kern="0" dirty="0" err="1">
                <a:solidFill>
                  <a:srgbClr val="FFFFFF"/>
                </a:solidFill>
              </a:rPr>
              <a:t>поля</a:t>
            </a:r>
            <a:r>
              <a:rPr lang="uk-UA" sz="2800" b="1" i="1" kern="0" dirty="0">
                <a:solidFill>
                  <a:srgbClr val="FFFFFF"/>
                </a:solidFill>
              </a:rPr>
              <a:t> з типом даних Текст?</a:t>
            </a:r>
          </a:p>
        </p:txBody>
      </p:sp>
    </p:spTree>
    <p:extLst>
      <p:ext uri="{BB962C8B-B14F-4D97-AF65-F5344CB8AC3E}">
        <p14:creationId xmlns:p14="http://schemas.microsoft.com/office/powerpoint/2010/main" val="219553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 animBg="1"/>
      <p:bldP spid="32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Домашнє завдання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003" y="1272160"/>
            <a:ext cx="4659624" cy="53478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69854" y="2133942"/>
            <a:ext cx="4663795" cy="1191816"/>
          </a:xfrm>
          <a:prstGeom prst="wedgeRoundRectCallout">
            <a:avLst>
              <a:gd name="adj1" fmla="val -59508"/>
              <a:gd name="adj2" fmla="val 126275"/>
              <a:gd name="adj3" fmla="val 16667"/>
            </a:avLst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Проаналізувати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§ </a:t>
            </a:r>
            <a:r>
              <a:rPr lang="ru-RU" sz="3200" i="1" kern="0" dirty="0">
                <a:solidFill>
                  <a:srgbClr val="FFFFFF"/>
                </a:solidFill>
                <a:latin typeface="Verdana"/>
              </a:rPr>
              <a:t>3</a:t>
            </a:r>
            <a:r>
              <a:rPr lang="uk-UA" sz="3200" i="1" kern="0" dirty="0">
                <a:solidFill>
                  <a:srgbClr val="FFFFFF"/>
                </a:solidFill>
                <a:latin typeface="Verdana"/>
              </a:rPr>
              <a:t>.3</a:t>
            </a:r>
            <a: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ст. </a:t>
            </a:r>
            <a:r>
              <a:rPr lang="uk-UA" sz="3200" i="1" kern="0" dirty="0">
                <a:solidFill>
                  <a:srgbClr val="FFFFFF"/>
                </a:solidFill>
                <a:latin typeface="Verdana"/>
              </a:rPr>
              <a:t>90-95</a:t>
            </a:r>
            <a:endParaRPr kumimoji="0" lang="uk-UA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3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Працюємо за комп’ютером</a:t>
            </a:r>
            <a:endParaRPr lang="uk-UA" sz="3600" dirty="0"/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</a:t>
            </a:r>
            <a:r>
              <a:rPr lang="ru-RU" sz="1200" kern="0" dirty="0">
                <a:solidFill>
                  <a:srgbClr val="000000"/>
                </a:solidFill>
                <a:latin typeface="Verdana" pitchFamily="34" charset="0"/>
              </a:rPr>
              <a:t>3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" y="1272160"/>
            <a:ext cx="4659624" cy="53478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89511" y="2133942"/>
            <a:ext cx="3233804" cy="1191816"/>
          </a:xfrm>
          <a:prstGeom prst="wedgeRoundRectCallout">
            <a:avLst>
              <a:gd name="adj1" fmla="val -62538"/>
              <a:gd name="adj2" fmla="val 181882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uk-UA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1" u="none" strike="noStrike" kern="0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</a:defRPr>
            </a:lvl1pPr>
          </a:lstStyle>
          <a:p>
            <a:pPr lvl="0">
              <a:defRPr/>
            </a:pPr>
            <a:r>
              <a:rPr lang="uk-UA" dirty="0"/>
              <a:t>Сторінка</a:t>
            </a:r>
          </a:p>
          <a:p>
            <a:pPr lvl="0">
              <a:defRPr/>
            </a:pPr>
            <a:r>
              <a:rPr lang="ru-RU" dirty="0"/>
              <a:t>92-94</a:t>
            </a:r>
            <a:endParaRPr lang="uk-UA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115" y="1177376"/>
            <a:ext cx="4839154" cy="5608513"/>
          </a:xfrm>
          <a:prstGeom prst="rect">
            <a:avLst/>
          </a:prstGeom>
        </p:spPr>
      </p:pic>
      <p:pic>
        <p:nvPicPr>
          <p:cNvPr id="7" name="Picture 2" descr="computer, programmer, scientist ico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5" b="14007"/>
          <a:stretch/>
        </p:blipFill>
        <p:spPr bwMode="auto">
          <a:xfrm>
            <a:off x="3631455" y="3726379"/>
            <a:ext cx="3851920" cy="26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9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5400" dirty="0"/>
              <a:t>Дякую за увагу!</a:t>
            </a:r>
          </a:p>
        </p:txBody>
      </p:sp>
      <p:sp>
        <p:nvSpPr>
          <p:cNvPr id="4" name="Підзаголовок 2"/>
          <p:cNvSpPr>
            <a:spLocks noGrp="1"/>
          </p:cNvSpPr>
          <p:nvPr>
            <p:ph type="subTitle" idx="4294967295"/>
          </p:nvPr>
        </p:nvSpPr>
        <p:spPr>
          <a:xfrm>
            <a:off x="5032382" y="3184362"/>
            <a:ext cx="7138989" cy="40341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uk-UA" sz="1600" b="1" dirty="0">
                <a:solidFill>
                  <a:srgbClr val="FFFFFF"/>
                </a:solidFill>
              </a:rPr>
              <a:t>За навчальною програмою 2017 року</a:t>
            </a:r>
          </a:p>
        </p:txBody>
      </p:sp>
      <p:sp>
        <p:nvSpPr>
          <p:cNvPr id="7" name="Округлена прямокутна виноска 5"/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41306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38</a:t>
            </a:r>
          </a:p>
        </p:txBody>
      </p:sp>
      <p:pic>
        <p:nvPicPr>
          <p:cNvPr id="5" name="Picture 2" descr="Ð ÐµÐ·ÑÐ»ÑÑÐ°Ñ Ð¿Ð¾ÑÑÐºÑ Ð·Ð¾Ð±ÑÐ°Ð¶ÐµÐ½Ñ Ð·Ð° Ð·Ð°Ð¿Ð¸ÑÐ¾Ð¼ &quot;Access new icon&quot;">
            <a:extLst>
              <a:ext uri="{FF2B5EF4-FFF2-40B4-BE49-F238E27FC236}">
                <a16:creationId xmlns:a16="http://schemas.microsoft.com/office/drawing/2014/main" id="{0D8B315E-C927-4EEF-9B37-5043E0334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014" y="3727938"/>
            <a:ext cx="2274998" cy="227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F49227-86F4-4C87-8642-9E1624096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74" r="100000">
                        <a14:foregroundMark x1="19905" y1="5485" x2="93839" y2="93249"/>
                        <a14:foregroundMark x1="77251" y1="14346" x2="91469" y2="76371"/>
                        <a14:foregroundMark x1="6635" y1="40084" x2="45498" y2="85232"/>
                        <a14:foregroundMark x1="36967" y1="5485" x2="73934" y2="55274"/>
                        <a14:foregroundMark x1="22275" y1="87764" x2="87204" y2="90717"/>
                        <a14:foregroundMark x1="54028" y1="54430" x2="54028" y2="873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6683" y="3611587"/>
            <a:ext cx="2201576" cy="2472862"/>
          </a:xfrm>
          <a:prstGeom prst="rect">
            <a:avLst/>
          </a:prstGeom>
        </p:spPr>
      </p:pic>
      <p:pic>
        <p:nvPicPr>
          <p:cNvPr id="10" name="Picture 2" descr="Ð ÐµÐ·ÑÐ»ÑÑÐ°Ñ Ð¿Ð¾ÑÑÐºÑ Ð·Ð¾Ð±ÑÐ°Ð¶ÐµÐ½Ñ Ð·Ð° Ð·Ð°Ð¿Ð¸ÑÐ¾Ð¼ &quot;edit icon&quot;">
            <a:extLst>
              <a:ext uri="{FF2B5EF4-FFF2-40B4-BE49-F238E27FC236}">
                <a16:creationId xmlns:a16="http://schemas.microsoft.com/office/drawing/2014/main" id="{CA49E9C5-40C9-46ED-846A-775A0141B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471" y="4168264"/>
            <a:ext cx="1940000" cy="19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49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Настроювані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61497</TotalTime>
  <Words>1167</Words>
  <Application>Microsoft Office PowerPoint</Application>
  <PresentationFormat>Широкий екран</PresentationFormat>
  <Paragraphs>134</Paragraphs>
  <Slides>27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27</vt:i4>
      </vt:variant>
    </vt:vector>
  </HeadingPairs>
  <TitlesOfParts>
    <vt:vector size="33" baseType="lpstr">
      <vt:lpstr>Arial</vt:lpstr>
      <vt:lpstr>Comic Sans MS</vt:lpstr>
      <vt:lpstr>Times New Roman</vt:lpstr>
      <vt:lpstr>Verdana</vt:lpstr>
      <vt:lpstr>Wingdings</vt:lpstr>
      <vt:lpstr>Тема Office</vt:lpstr>
      <vt:lpstr>Введення і редагування даних різних типів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даних з використанням подання таблиці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Створення таблиць бази даних у поданні конструктор</vt:lpstr>
      <vt:lpstr>Дайте відповіді на запитання</vt:lpstr>
      <vt:lpstr>Домашнє завдання</vt:lpstr>
      <vt:lpstr>Працюємо за комп’ютером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Мацаєнко Сергій</dc:creator>
  <cp:lastModifiedBy>Сергій Мацаєнко</cp:lastModifiedBy>
  <cp:revision>263</cp:revision>
  <dcterms:created xsi:type="dcterms:W3CDTF">2016-06-06T19:48:43Z</dcterms:created>
  <dcterms:modified xsi:type="dcterms:W3CDTF">2020-08-18T15:38:14Z</dcterms:modified>
</cp:coreProperties>
</file>