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1F55C65-CC7B-48A3-AFC9-56508912CA85}" type="datetimeFigureOut">
              <a:rPr lang="ru-RU" smtClean="0"/>
              <a:t>19.01.2019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825E4604-0405-4651-9684-EC94D66226C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463900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55C65-CC7B-48A3-AFC9-56508912CA85}" type="datetimeFigureOut">
              <a:rPr lang="ru-RU" smtClean="0"/>
              <a:t>19.01.2019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4604-0405-4651-9684-EC94D6622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828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55C65-CC7B-48A3-AFC9-56508912CA85}" type="datetimeFigureOut">
              <a:rPr lang="ru-RU" smtClean="0"/>
              <a:t>19.01.2019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4604-0405-4651-9684-EC94D66226C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78475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55C65-CC7B-48A3-AFC9-56508912CA85}" type="datetimeFigureOut">
              <a:rPr lang="ru-RU" smtClean="0"/>
              <a:t>19.01.2019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4604-0405-4651-9684-EC94D6622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381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55C65-CC7B-48A3-AFC9-56508912CA85}" type="datetimeFigureOut">
              <a:rPr lang="ru-RU" smtClean="0"/>
              <a:t>19.01.2019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4604-0405-4651-9684-EC94D6622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518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55C65-CC7B-48A3-AFC9-56508912CA85}" type="datetimeFigureOut">
              <a:rPr lang="ru-RU" smtClean="0"/>
              <a:t>19.01.2019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4604-0405-4651-9684-EC94D6622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358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55C65-CC7B-48A3-AFC9-56508912CA85}" type="datetimeFigureOut">
              <a:rPr lang="ru-RU" smtClean="0"/>
              <a:t>19.01.2019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4604-0405-4651-9684-EC94D6622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671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55C65-CC7B-48A3-AFC9-56508912CA85}" type="datetimeFigureOut">
              <a:rPr lang="ru-RU" smtClean="0"/>
              <a:t>19.01.2019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4604-0405-4651-9684-EC94D6622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244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55C65-CC7B-48A3-AFC9-56508912CA85}" type="datetimeFigureOut">
              <a:rPr lang="ru-RU" smtClean="0"/>
              <a:t>19.01.2019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4604-0405-4651-9684-EC94D6622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71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55C65-CC7B-48A3-AFC9-56508912CA85}" type="datetimeFigureOut">
              <a:rPr lang="ru-RU" smtClean="0"/>
              <a:t>19.01.2019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4604-0405-4651-9684-EC94D6622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694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55C65-CC7B-48A3-AFC9-56508912CA85}" type="datetimeFigureOut">
              <a:rPr lang="ru-RU" smtClean="0"/>
              <a:t>19.01.2019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4604-0405-4651-9684-EC94D6622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62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1F55C65-CC7B-48A3-AFC9-56508912CA85}" type="datetimeFigureOut">
              <a:rPr lang="ru-RU" smtClean="0"/>
              <a:t>19.01.2019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825E4604-0405-4651-9684-EC94D6622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12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685" y="2142409"/>
            <a:ext cx="10515600" cy="3794751"/>
          </a:xfrm>
        </p:spPr>
        <p:txBody>
          <a:bodyPr>
            <a:noAutofit/>
          </a:bodyPr>
          <a:lstStyle/>
          <a:p>
            <a:pPr algn="ctr"/>
            <a:r>
              <a:rPr lang="uk-UA" sz="7200" b="1" dirty="0" smtClean="0"/>
              <a:t>Заснування Української козацької держави – Війська Запорозького</a:t>
            </a:r>
            <a:r>
              <a:rPr lang="uk-UA" sz="5400" b="1" dirty="0" smtClean="0"/>
              <a:t/>
            </a:r>
            <a:br>
              <a:rPr lang="uk-UA" sz="5400" b="1" dirty="0" smtClean="0"/>
            </a:br>
            <a:r>
              <a:rPr lang="uk-UA" sz="3600" b="1" dirty="0" smtClean="0"/>
              <a:t>Неофіційна назва - Гетьманщина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660998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477" y="1846830"/>
            <a:ext cx="9692640" cy="1325562"/>
          </a:xfrm>
        </p:spPr>
        <p:txBody>
          <a:bodyPr>
            <a:noAutofit/>
          </a:bodyPr>
          <a:lstStyle/>
          <a:p>
            <a:pPr algn="ctr"/>
            <a:r>
              <a:rPr lang="uk-UA" sz="4800" dirty="0" smtClean="0"/>
              <a:t>В основі новоствореної держави була демократія та основні засади устрою</a:t>
            </a:r>
            <a:br>
              <a:rPr lang="uk-UA" sz="4800" dirty="0" smtClean="0"/>
            </a:br>
            <a:r>
              <a:rPr lang="uk-UA" sz="4800" dirty="0" smtClean="0"/>
              <a:t>Запорозької Січі </a:t>
            </a:r>
            <a:endParaRPr lang="ru-RU" sz="4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633" y="3172392"/>
            <a:ext cx="4818376" cy="361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5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4903" y="623338"/>
            <a:ext cx="9692640" cy="132556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5300" dirty="0" smtClean="0"/>
              <a:t>Столиця української козацької держави </a:t>
            </a:r>
            <a:r>
              <a:rPr lang="uk-UA" sz="5300" b="1" dirty="0" smtClean="0"/>
              <a:t>– місто Чигирин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3100" dirty="0" smtClean="0"/>
              <a:t>(сучасна Черкаська область)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510" y="2116963"/>
            <a:ext cx="6577364" cy="421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539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913" y="1099855"/>
            <a:ext cx="10496281" cy="132556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Державний герб </a:t>
            </a:r>
            <a:r>
              <a:rPr lang="uk-UA" dirty="0" smtClean="0"/>
              <a:t>– герб Війська Запорозького, на якому зображений козак із шаблею при боці й рушницею на лівому плечі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4722" y="2425417"/>
            <a:ext cx="4271694" cy="406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51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74265"/>
            <a:ext cx="5331854" cy="238259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smtClean="0"/>
              <a:t>Державний прапор </a:t>
            </a:r>
            <a:r>
              <a:rPr lang="uk-UA" sz="3600" dirty="0" smtClean="0"/>
              <a:t>– біле полотнище з червоним колом, посередині якого розміщений хрест, який обрамляють вісім золотих і дві червоні зірки, під хрестом зображений півмісяць, обернений догори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525" y="482101"/>
            <a:ext cx="3141816" cy="610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29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579" y="-355458"/>
            <a:ext cx="11140224" cy="2003953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Гетьманові належала </a:t>
            </a:r>
            <a:r>
              <a:rPr lang="uk-UA" b="1" i="1" dirty="0" smtClean="0"/>
              <a:t>вища військова, судова, та адміністративна влада</a:t>
            </a:r>
            <a:endParaRPr lang="ru-RU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1764205"/>
            <a:ext cx="9883731" cy="450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00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090930" y="103032"/>
            <a:ext cx="5705341" cy="1184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</a:rPr>
              <a:t>Гетьман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1395926" y="1371192"/>
            <a:ext cx="579549" cy="92727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675" y="1436812"/>
            <a:ext cx="615749" cy="9449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4258" y="1365570"/>
            <a:ext cx="615749" cy="94496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397385"/>
              </p:ext>
            </p:extLst>
          </p:nvPr>
        </p:nvGraphicFramePr>
        <p:xfrm>
          <a:off x="125926" y="2381774"/>
          <a:ext cx="3119550" cy="21996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59775"/>
                <a:gridCol w="155977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Старшинська рада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Генеральні старшини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полковники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b="1" i="1" dirty="0" smtClean="0"/>
                        <a:t>Вирішувала питання:</a:t>
                      </a:r>
                      <a:r>
                        <a:rPr lang="uk-UA" b="1" i="1" baseline="0" dirty="0" smtClean="0"/>
                        <a:t> </a:t>
                      </a:r>
                      <a:r>
                        <a:rPr lang="uk-UA" baseline="0" dirty="0" smtClean="0"/>
                        <a:t>військові, адміністративні, господарські, правові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296534"/>
              </p:ext>
            </p:extLst>
          </p:nvPr>
        </p:nvGraphicFramePr>
        <p:xfrm>
          <a:off x="4078309" y="2530698"/>
          <a:ext cx="3670479" cy="2199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7047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Генеральний уряд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Центральний уряд, складався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dirty="0" smtClean="0"/>
                        <a:t>з генеральної старшини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b="1" i="1" dirty="0" smtClean="0"/>
                        <a:t>Склад: </a:t>
                      </a:r>
                    </a:p>
                    <a:p>
                      <a:pPr algn="ctr"/>
                      <a:r>
                        <a:rPr lang="uk-UA" dirty="0" smtClean="0"/>
                        <a:t>генеральний писар, обозний, два осавули, хорунжий, бунчужний, судді,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baseline="0" dirty="0" err="1" smtClean="0"/>
                        <a:t>підскрабій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402143"/>
              </p:ext>
            </p:extLst>
          </p:nvPr>
        </p:nvGraphicFramePr>
        <p:xfrm>
          <a:off x="8285406" y="2388213"/>
          <a:ext cx="2893455" cy="12801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93455"/>
              </a:tblGrid>
              <a:tr h="27987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Рада при гетьманові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Дорадчий орган, складався з довірений осіб гетьмана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4378817" y="5143640"/>
            <a:ext cx="3129566" cy="36060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Полкові уряди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378817" y="5666703"/>
            <a:ext cx="3129566" cy="39924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Сотенні уряди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94220" y="6207617"/>
            <a:ext cx="3498759" cy="5602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Міські й сільські козацькі отамани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5793881" y="4743934"/>
            <a:ext cx="299436" cy="36826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822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90762"/>
            <a:ext cx="11217499" cy="572594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У 1649 р. </a:t>
            </a:r>
            <a:r>
              <a:rPr lang="ru-RU" i="1" dirty="0"/>
              <a:t>на </a:t>
            </a:r>
            <a:r>
              <a:rPr lang="ru-RU" i="1" dirty="0" err="1"/>
              <a:t>Лівобережжі</a:t>
            </a:r>
            <a:r>
              <a:rPr lang="ru-RU" i="1" dirty="0"/>
              <a:t> </a:t>
            </a:r>
            <a:r>
              <a:rPr lang="ru-RU" dirty="0" err="1"/>
              <a:t>існувало</a:t>
            </a:r>
            <a:r>
              <a:rPr lang="ru-RU" dirty="0"/>
              <a:t> </a:t>
            </a:r>
            <a:r>
              <a:rPr lang="ru-RU" b="1" dirty="0" err="1"/>
              <a:t>сім</a:t>
            </a:r>
            <a:r>
              <a:rPr lang="ru-RU" b="1" dirty="0"/>
              <a:t> </a:t>
            </a:r>
            <a:r>
              <a:rPr lang="ru-RU" b="1" dirty="0" err="1"/>
              <a:t>полків</a:t>
            </a:r>
            <a:r>
              <a:rPr lang="ru-RU" dirty="0"/>
              <a:t> (</a:t>
            </a:r>
            <a:r>
              <a:rPr lang="ru-RU" dirty="0" err="1"/>
              <a:t>Полтавський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Ніжинський</a:t>
            </a:r>
            <a:r>
              <a:rPr lang="ru-RU" dirty="0"/>
              <a:t>, </a:t>
            </a:r>
            <a:r>
              <a:rPr lang="ru-RU" dirty="0" err="1"/>
              <a:t>Чернігівський</a:t>
            </a:r>
            <a:r>
              <a:rPr lang="ru-RU" dirty="0"/>
              <a:t>, </a:t>
            </a:r>
            <a:r>
              <a:rPr lang="ru-RU" dirty="0" err="1"/>
              <a:t>Миргородський</a:t>
            </a:r>
            <a:r>
              <a:rPr lang="ru-RU" dirty="0"/>
              <a:t>, </a:t>
            </a:r>
            <a:r>
              <a:rPr lang="ru-RU" dirty="0" err="1"/>
              <a:t>Прилуцький</a:t>
            </a:r>
            <a:r>
              <a:rPr lang="ru-RU" dirty="0"/>
              <a:t>, </a:t>
            </a:r>
            <a:r>
              <a:rPr lang="ru-RU" dirty="0" err="1"/>
              <a:t>Переяславський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і </a:t>
            </a:r>
            <a:r>
              <a:rPr lang="ru-RU" dirty="0" err="1"/>
              <a:t>Кропивненський</a:t>
            </a:r>
            <a:r>
              <a:rPr lang="ru-RU" dirty="0"/>
              <a:t>), а </a:t>
            </a:r>
            <a:r>
              <a:rPr lang="ru-RU" i="1" dirty="0"/>
              <a:t>на </a:t>
            </a:r>
            <a:r>
              <a:rPr lang="ru-RU" i="1" dirty="0" err="1"/>
              <a:t>Правобережжі</a:t>
            </a:r>
            <a:r>
              <a:rPr lang="ru-RU" i="1" dirty="0"/>
              <a:t> </a:t>
            </a:r>
            <a:r>
              <a:rPr lang="ru-RU" dirty="0"/>
              <a:t>— </a:t>
            </a:r>
            <a:r>
              <a:rPr lang="ru-RU" b="1" dirty="0" err="1"/>
              <a:t>дев’ять</a:t>
            </a:r>
            <a:r>
              <a:rPr lang="ru-RU" dirty="0"/>
              <a:t> (</a:t>
            </a:r>
            <a:r>
              <a:rPr lang="ru-RU" dirty="0" err="1"/>
              <a:t>Київський</a:t>
            </a:r>
            <a:r>
              <a:rPr lang="ru-RU" dirty="0"/>
              <a:t>, </a:t>
            </a:r>
            <a:r>
              <a:rPr lang="ru-RU" dirty="0" err="1" smtClean="0"/>
              <a:t>Канівський</a:t>
            </a:r>
            <a:r>
              <a:rPr lang="ru-RU" dirty="0"/>
              <a:t>, </a:t>
            </a:r>
            <a:r>
              <a:rPr lang="ru-RU" dirty="0" err="1"/>
              <a:t>Білоцерківський</a:t>
            </a:r>
            <a:r>
              <a:rPr lang="ru-RU" dirty="0"/>
              <a:t>, </a:t>
            </a:r>
            <a:r>
              <a:rPr lang="ru-RU" dirty="0" err="1"/>
              <a:t>Уманський</a:t>
            </a:r>
            <a:r>
              <a:rPr lang="ru-RU" dirty="0"/>
              <a:t>, </a:t>
            </a:r>
            <a:r>
              <a:rPr lang="ru-RU" dirty="0" err="1"/>
              <a:t>Чигиринський</a:t>
            </a:r>
            <a:r>
              <a:rPr lang="ru-RU" dirty="0"/>
              <a:t>, </a:t>
            </a:r>
            <a:r>
              <a:rPr lang="ru-RU" dirty="0" err="1"/>
              <a:t>Черкаський</a:t>
            </a:r>
            <a:r>
              <a:rPr lang="ru-RU" dirty="0"/>
              <a:t>, </a:t>
            </a:r>
            <a:r>
              <a:rPr lang="ru-RU" dirty="0" err="1" smtClean="0"/>
              <a:t>Кальницький</a:t>
            </a:r>
            <a:r>
              <a:rPr lang="ru-RU" dirty="0"/>
              <a:t>, </a:t>
            </a:r>
            <a:r>
              <a:rPr lang="ru-RU" dirty="0" err="1"/>
              <a:t>Корсунський</a:t>
            </a:r>
            <a:r>
              <a:rPr lang="ru-RU" dirty="0"/>
              <a:t> і </a:t>
            </a:r>
            <a:r>
              <a:rPr lang="ru-RU" dirty="0" err="1"/>
              <a:t>Брацлавський</a:t>
            </a:r>
            <a:r>
              <a:rPr lang="ru-RU" dirty="0" smtClean="0"/>
              <a:t>).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err="1" smtClean="0"/>
              <a:t>Кількість</a:t>
            </a:r>
            <a:r>
              <a:rPr lang="ru-RU" i="1" dirty="0" smtClean="0"/>
              <a:t> </a:t>
            </a:r>
            <a:r>
              <a:rPr lang="ru-RU" i="1" dirty="0" err="1" smtClean="0"/>
              <a:t>полків</a:t>
            </a:r>
            <a:r>
              <a:rPr lang="ru-RU" i="1" dirty="0" smtClean="0"/>
              <a:t> </a:t>
            </a:r>
            <a:r>
              <a:rPr lang="ru-RU" i="1" dirty="0" err="1" smtClean="0"/>
              <a:t>постійно</a:t>
            </a:r>
            <a:r>
              <a:rPr lang="ru-RU" i="1" dirty="0" smtClean="0"/>
              <a:t> </a:t>
            </a:r>
            <a:r>
              <a:rPr lang="ru-RU" i="1" dirty="0" err="1" smtClean="0"/>
              <a:t>змінювалася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842831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126" y="299500"/>
            <a:ext cx="7976797" cy="621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12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471367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Українська армія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46973" y="1041635"/>
            <a:ext cx="1075386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/>
              <a:t>Українська</a:t>
            </a:r>
            <a:r>
              <a:rPr lang="ru-RU" sz="3200" dirty="0" smtClean="0"/>
              <a:t> </a:t>
            </a:r>
            <a:r>
              <a:rPr lang="ru-RU" sz="3200" dirty="0" err="1" smtClean="0"/>
              <a:t>армія</a:t>
            </a:r>
            <a:r>
              <a:rPr lang="ru-RU" sz="3200" dirty="0" smtClean="0"/>
              <a:t> – </a:t>
            </a:r>
            <a:r>
              <a:rPr lang="ru-RU" sz="3200" dirty="0" err="1" smtClean="0"/>
              <a:t>регулярне</a:t>
            </a:r>
            <a:r>
              <a:rPr lang="ru-RU" sz="3200" dirty="0" smtClean="0"/>
              <a:t> </a:t>
            </a:r>
            <a:r>
              <a:rPr lang="ru-RU" sz="3200" dirty="0" err="1" smtClean="0"/>
              <a:t>боєздатне</a:t>
            </a:r>
            <a:r>
              <a:rPr lang="ru-RU" sz="3200" dirty="0" smtClean="0"/>
              <a:t> </a:t>
            </a:r>
            <a:r>
              <a:rPr lang="ru-RU" sz="3200" dirty="0" err="1" smtClean="0"/>
              <a:t>військо</a:t>
            </a:r>
            <a:r>
              <a:rPr lang="ru-RU" sz="3200" dirty="0" smtClean="0"/>
              <a:t> в межах 40-60 тис. </a:t>
            </a:r>
            <a:r>
              <a:rPr lang="ru-RU" sz="3200" dirty="0" err="1" smtClean="0"/>
              <a:t>осіб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Склад </a:t>
            </a:r>
            <a:r>
              <a:rPr lang="ru-RU" sz="3200" dirty="0" err="1" smtClean="0"/>
              <a:t>війська</a:t>
            </a:r>
            <a:r>
              <a:rPr lang="ru-RU" sz="3200" dirty="0" smtClean="0"/>
              <a:t>: </a:t>
            </a:r>
            <a:r>
              <a:rPr lang="ru-RU" sz="3200" b="1" dirty="0" err="1" smtClean="0"/>
              <a:t>піхота</a:t>
            </a:r>
            <a:r>
              <a:rPr lang="ru-RU" sz="3200" dirty="0" smtClean="0"/>
              <a:t> – </a:t>
            </a:r>
            <a:r>
              <a:rPr lang="ru-RU" sz="3200" dirty="0" err="1" smtClean="0"/>
              <a:t>ударна</a:t>
            </a:r>
            <a:r>
              <a:rPr lang="ru-RU" sz="3200" dirty="0" smtClean="0"/>
              <a:t> сила, оснащена </a:t>
            </a:r>
            <a:r>
              <a:rPr lang="ru-RU" sz="3200" dirty="0" err="1" smtClean="0"/>
              <a:t>вогнепальною</a:t>
            </a:r>
            <a:r>
              <a:rPr lang="ru-RU" sz="3200" dirty="0" smtClean="0"/>
              <a:t> </a:t>
            </a:r>
            <a:r>
              <a:rPr lang="ru-RU" sz="3200" dirty="0" err="1" smtClean="0"/>
              <a:t>зброєю</a:t>
            </a:r>
            <a:r>
              <a:rPr lang="ru-RU" sz="3200" dirty="0" smtClean="0"/>
              <a:t>;</a:t>
            </a:r>
          </a:p>
          <a:p>
            <a:r>
              <a:rPr lang="ru-RU" sz="3200" b="1" dirty="0" smtClean="0"/>
              <a:t>                         </a:t>
            </a:r>
            <a:r>
              <a:rPr lang="ru-RU" sz="3200" b="1" dirty="0" err="1" smtClean="0"/>
              <a:t>кіннота</a:t>
            </a:r>
            <a:r>
              <a:rPr lang="ru-RU" sz="3200" b="1" dirty="0" smtClean="0"/>
              <a:t>;</a:t>
            </a:r>
          </a:p>
          <a:p>
            <a:r>
              <a:rPr lang="ru-RU" sz="3200" dirty="0" smtClean="0"/>
              <a:t>                          </a:t>
            </a:r>
            <a:r>
              <a:rPr lang="ru-RU" sz="3200" b="1" dirty="0" err="1" smtClean="0"/>
              <a:t>артилерія</a:t>
            </a:r>
            <a:r>
              <a:rPr lang="ru-RU" sz="3200" b="1" dirty="0" smtClean="0"/>
              <a:t>: </a:t>
            </a:r>
            <a:r>
              <a:rPr lang="ru-RU" sz="3200" dirty="0" err="1" smtClean="0"/>
              <a:t>важка</a:t>
            </a:r>
            <a:r>
              <a:rPr lang="ru-RU" sz="3200" dirty="0" smtClean="0"/>
              <a:t> </a:t>
            </a:r>
            <a:r>
              <a:rPr lang="ru-RU" sz="3200" dirty="0" err="1" smtClean="0"/>
              <a:t>польова</a:t>
            </a:r>
            <a:r>
              <a:rPr lang="ru-RU" sz="3200" dirty="0" smtClean="0"/>
              <a:t>; </a:t>
            </a:r>
            <a:r>
              <a:rPr lang="ru-RU" sz="3200" dirty="0" err="1" smtClean="0"/>
              <a:t>облогова</a:t>
            </a:r>
            <a:r>
              <a:rPr lang="ru-RU" sz="3200" dirty="0" smtClean="0"/>
              <a:t>; легка </a:t>
            </a:r>
            <a:r>
              <a:rPr lang="ru-RU" sz="3200" dirty="0" err="1" smtClean="0"/>
              <a:t>кінна</a:t>
            </a:r>
            <a:r>
              <a:rPr lang="ru-RU" sz="3200" dirty="0" smtClean="0"/>
              <a:t>;</a:t>
            </a:r>
          </a:p>
          <a:p>
            <a:r>
              <a:rPr lang="ru-RU" sz="3200" dirty="0" smtClean="0"/>
              <a:t>                          </a:t>
            </a:r>
            <a:r>
              <a:rPr lang="ru-RU" sz="3200" b="1" dirty="0" err="1" smtClean="0"/>
              <a:t>інші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військові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служби</a:t>
            </a:r>
            <a:r>
              <a:rPr lang="ru-RU" sz="3200" b="1" dirty="0" smtClean="0"/>
              <a:t>: </a:t>
            </a:r>
            <a:r>
              <a:rPr lang="ru-RU" sz="3200" dirty="0" err="1" smtClean="0"/>
              <a:t>розвідники</a:t>
            </a:r>
            <a:r>
              <a:rPr lang="ru-RU" sz="3200" dirty="0" smtClean="0"/>
              <a:t>; </a:t>
            </a:r>
            <a:r>
              <a:rPr lang="ru-RU" sz="3200" dirty="0" err="1" smtClean="0"/>
              <a:t>прикордонники</a:t>
            </a:r>
            <a:r>
              <a:rPr lang="ru-RU" sz="3200" dirty="0" smtClean="0"/>
              <a:t>; </a:t>
            </a:r>
            <a:r>
              <a:rPr lang="ru-RU" sz="3200" dirty="0" err="1" smtClean="0"/>
              <a:t>фортифікатори</a:t>
            </a:r>
            <a:r>
              <a:rPr lang="ru-RU" sz="3200" dirty="0" smtClean="0"/>
              <a:t>; </a:t>
            </a:r>
            <a:r>
              <a:rPr lang="ru-RU" sz="3200" dirty="0" err="1" smtClean="0"/>
              <a:t>санітари</a:t>
            </a:r>
            <a:r>
              <a:rPr lang="ru-RU" sz="3200" dirty="0" smtClean="0"/>
              <a:t>.</a:t>
            </a:r>
          </a:p>
          <a:p>
            <a:pPr algn="ctr"/>
            <a:endParaRPr lang="uk-UA" sz="2400" b="1" i="1" dirty="0" smtClean="0"/>
          </a:p>
          <a:p>
            <a:pPr algn="ctr"/>
            <a:r>
              <a:rPr lang="uk-UA" sz="2400" b="1" i="1" dirty="0" err="1" smtClean="0"/>
              <a:t>Полково</a:t>
            </a:r>
            <a:r>
              <a:rPr lang="uk-UA" sz="2400" b="1" i="1" dirty="0" smtClean="0"/>
              <a:t>-сотенна система.</a:t>
            </a:r>
            <a:endParaRPr lang="ru-RU" sz="2400" b="1" i="1" dirty="0" smtClean="0"/>
          </a:p>
          <a:p>
            <a:pPr algn="ctr"/>
            <a:r>
              <a:rPr lang="uk-UA" sz="2400" b="1" i="1" dirty="0" smtClean="0"/>
              <a:t>Виготовлення гармат у Ніжині.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4157420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995429"/>
              </p:ext>
            </p:extLst>
          </p:nvPr>
        </p:nvGraphicFramePr>
        <p:xfrm>
          <a:off x="244699" y="423452"/>
          <a:ext cx="5318975" cy="5960606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5318975"/>
              </a:tblGrid>
              <a:tr h="748526"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/>
                        <a:t>Фінансова система</a:t>
                      </a:r>
                      <a:endParaRPr lang="ru-RU" sz="3600" dirty="0"/>
                    </a:p>
                  </a:txBody>
                  <a:tcPr/>
                </a:tc>
              </a:tr>
              <a:tr h="3623157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err="1" smtClean="0"/>
                        <a:t>Основними</a:t>
                      </a:r>
                      <a:r>
                        <a:rPr lang="ru-RU" sz="2800" b="1" dirty="0" smtClean="0"/>
                        <a:t> </a:t>
                      </a:r>
                      <a:r>
                        <a:rPr lang="ru-RU" sz="2800" b="1" dirty="0" err="1" smtClean="0"/>
                        <a:t>джерелами</a:t>
                      </a:r>
                      <a:r>
                        <a:rPr lang="ru-RU" sz="2800" b="1" dirty="0" smtClean="0"/>
                        <a:t> </a:t>
                      </a:r>
                      <a:r>
                        <a:rPr lang="ru-RU" sz="2800" b="1" dirty="0" err="1" smtClean="0"/>
                        <a:t>поповнення</a:t>
                      </a:r>
                      <a:r>
                        <a:rPr lang="ru-RU" sz="2800" b="1" dirty="0" smtClean="0"/>
                        <a:t> </a:t>
                      </a:r>
                      <a:r>
                        <a:rPr lang="ru-RU" sz="2800" b="1" dirty="0" err="1" smtClean="0"/>
                        <a:t>державної</a:t>
                      </a:r>
                      <a:r>
                        <a:rPr lang="ru-RU" sz="2800" b="1" dirty="0" smtClean="0"/>
                        <a:t> </a:t>
                      </a:r>
                      <a:r>
                        <a:rPr lang="ru-RU" sz="2800" b="1" dirty="0" err="1" smtClean="0"/>
                        <a:t>скарбниці</a:t>
                      </a:r>
                      <a:endParaRPr lang="ru-RU" sz="2800" b="1" dirty="0" smtClean="0"/>
                    </a:p>
                    <a:p>
                      <a:pPr algn="ctr"/>
                      <a:r>
                        <a:rPr lang="ru-RU" sz="2800" b="1" dirty="0" smtClean="0"/>
                        <a:t>стали </a:t>
                      </a:r>
                      <a:r>
                        <a:rPr lang="ru-RU" sz="2800" b="1" dirty="0" err="1" smtClean="0"/>
                        <a:t>податки</a:t>
                      </a:r>
                      <a:r>
                        <a:rPr lang="ru-RU" sz="2800" b="1" dirty="0" smtClean="0"/>
                        <a:t>, </a:t>
                      </a:r>
                      <a:r>
                        <a:rPr lang="ru-RU" sz="2800" b="1" dirty="0" err="1" smtClean="0"/>
                        <a:t>порубіжні</a:t>
                      </a:r>
                      <a:r>
                        <a:rPr lang="ru-RU" sz="2800" b="1" dirty="0" smtClean="0"/>
                        <a:t> </a:t>
                      </a:r>
                      <a:r>
                        <a:rPr lang="ru-RU" sz="2800" b="1" dirty="0" err="1" smtClean="0"/>
                        <a:t>торгові</a:t>
                      </a:r>
                      <a:r>
                        <a:rPr lang="ru-RU" sz="2800" b="1" dirty="0" smtClean="0"/>
                        <a:t> </a:t>
                      </a:r>
                      <a:r>
                        <a:rPr lang="ru-RU" sz="2800" b="1" dirty="0" err="1" smtClean="0"/>
                        <a:t>мита</a:t>
                      </a:r>
                      <a:r>
                        <a:rPr lang="ru-RU" sz="2800" b="1" dirty="0" smtClean="0"/>
                        <a:t>, доходи </a:t>
                      </a:r>
                      <a:r>
                        <a:rPr lang="ru-RU" sz="2800" b="1" dirty="0" err="1" smtClean="0"/>
                        <a:t>від</a:t>
                      </a:r>
                      <a:r>
                        <a:rPr lang="ru-RU" sz="2800" b="1" dirty="0" smtClean="0"/>
                        <a:t> </a:t>
                      </a:r>
                      <a:r>
                        <a:rPr lang="ru-RU" sz="2800" b="1" dirty="0" err="1" smtClean="0"/>
                        <a:t>промислів</a:t>
                      </a:r>
                      <a:r>
                        <a:rPr lang="ru-RU" sz="2800" b="1" dirty="0" smtClean="0"/>
                        <a:t> та </a:t>
                      </a:r>
                      <a:r>
                        <a:rPr lang="ru-RU" sz="2800" b="1" dirty="0" err="1" smtClean="0"/>
                        <a:t>із</a:t>
                      </a:r>
                      <a:endParaRPr lang="ru-RU" sz="2800" b="1" dirty="0" smtClean="0"/>
                    </a:p>
                    <a:p>
                      <a:pPr algn="ctr"/>
                      <a:r>
                        <a:rPr lang="ru-RU" sz="2800" b="1" dirty="0" smtClean="0"/>
                        <a:t>земельного фонду. Так, </a:t>
                      </a:r>
                      <a:r>
                        <a:rPr lang="ru-RU" sz="2800" b="1" dirty="0" err="1" smtClean="0"/>
                        <a:t>установлювалися</a:t>
                      </a:r>
                      <a:r>
                        <a:rPr lang="ru-RU" sz="2800" b="1" dirty="0" smtClean="0"/>
                        <a:t> </a:t>
                      </a:r>
                      <a:r>
                        <a:rPr lang="ru-RU" sz="2800" b="1" dirty="0" err="1" smtClean="0"/>
                        <a:t>податки</a:t>
                      </a:r>
                      <a:r>
                        <a:rPr lang="ru-RU" sz="2800" b="1" dirty="0" smtClean="0"/>
                        <a:t> з </a:t>
                      </a:r>
                      <a:r>
                        <a:rPr lang="ru-RU" sz="2800" b="1" dirty="0" err="1" smtClean="0"/>
                        <a:t>млинів</a:t>
                      </a:r>
                      <a:r>
                        <a:rPr lang="ru-RU" sz="2800" b="1" dirty="0" smtClean="0"/>
                        <a:t>, за </a:t>
                      </a:r>
                      <a:r>
                        <a:rPr lang="ru-RU" sz="2800" b="1" dirty="0" err="1" smtClean="0"/>
                        <a:t>ви</a:t>
                      </a:r>
                      <a:r>
                        <a:rPr lang="ru-RU" sz="2800" b="1" dirty="0" smtClean="0"/>
                        <a:t>-</a:t>
                      </a:r>
                    </a:p>
                    <a:p>
                      <a:pPr algn="ctr"/>
                      <a:r>
                        <a:rPr lang="ru-RU" sz="2800" b="1" dirty="0" err="1" smtClean="0"/>
                        <a:t>робництво</a:t>
                      </a:r>
                      <a:r>
                        <a:rPr lang="ru-RU" sz="2800" b="1" dirty="0" smtClean="0"/>
                        <a:t> та продаж </a:t>
                      </a:r>
                      <a:r>
                        <a:rPr lang="ru-RU" sz="2800" b="1" dirty="0" err="1" smtClean="0"/>
                        <a:t>горілки</a:t>
                      </a:r>
                      <a:r>
                        <a:rPr lang="ru-RU" sz="2800" b="1" dirty="0" smtClean="0"/>
                        <a:t>, </a:t>
                      </a:r>
                      <a:r>
                        <a:rPr lang="ru-RU" sz="2800" b="1" dirty="0" err="1" smtClean="0"/>
                        <a:t>збори</a:t>
                      </a:r>
                      <a:r>
                        <a:rPr lang="ru-RU" sz="2800" b="1" dirty="0" smtClean="0"/>
                        <a:t> з </a:t>
                      </a:r>
                      <a:r>
                        <a:rPr lang="ru-RU" sz="2800" b="1" dirty="0" err="1" smtClean="0"/>
                        <a:t>торгів</a:t>
                      </a:r>
                      <a:r>
                        <a:rPr lang="ru-RU" sz="2800" b="1" dirty="0" smtClean="0"/>
                        <a:t> і </a:t>
                      </a:r>
                      <a:r>
                        <a:rPr lang="ru-RU" sz="2800" b="1" dirty="0" err="1" smtClean="0"/>
                        <a:t>ярмарків</a:t>
                      </a:r>
                      <a:r>
                        <a:rPr lang="ru-RU" sz="2800" b="1" dirty="0" smtClean="0"/>
                        <a:t> </a:t>
                      </a:r>
                      <a:r>
                        <a:rPr lang="ru-RU" sz="2800" b="1" dirty="0" err="1" smtClean="0"/>
                        <a:t>тощо</a:t>
                      </a:r>
                      <a:r>
                        <a:rPr lang="ru-RU" sz="2800" b="1" dirty="0" smtClean="0"/>
                        <a:t>.</a:t>
                      </a:r>
                      <a:endParaRPr lang="ru-RU" sz="28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979775"/>
              </p:ext>
            </p:extLst>
          </p:nvPr>
        </p:nvGraphicFramePr>
        <p:xfrm>
          <a:off x="5705342" y="421901"/>
          <a:ext cx="5486400" cy="5962157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5486400"/>
              </a:tblGrid>
              <a:tr h="744410"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/>
                        <a:t>Судова система</a:t>
                      </a:r>
                      <a:endParaRPr lang="ru-RU" sz="3600" dirty="0"/>
                    </a:p>
                  </a:txBody>
                  <a:tcPr/>
                </a:tc>
              </a:tr>
              <a:tr h="521774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 smtClean="0"/>
                        <a:t>Існувала</a:t>
                      </a:r>
                      <a:r>
                        <a:rPr lang="ru-RU" sz="2400" b="1" dirty="0" smtClean="0"/>
                        <a:t> </a:t>
                      </a:r>
                      <a:r>
                        <a:rPr lang="ru-RU" sz="2400" b="1" dirty="0" err="1" smtClean="0"/>
                        <a:t>власна</a:t>
                      </a:r>
                      <a:r>
                        <a:rPr lang="ru-RU" sz="2400" b="1" dirty="0" smtClean="0"/>
                        <a:t> система</a:t>
                      </a:r>
                    </a:p>
                    <a:p>
                      <a:pPr algn="ctr"/>
                      <a:r>
                        <a:rPr lang="ru-RU" sz="2400" b="1" dirty="0" err="1" smtClean="0"/>
                        <a:t>судочинства</a:t>
                      </a:r>
                      <a:r>
                        <a:rPr lang="ru-RU" sz="2400" b="1" dirty="0" smtClean="0"/>
                        <a:t>. </a:t>
                      </a:r>
                      <a:r>
                        <a:rPr lang="ru-RU" sz="2400" b="1" dirty="0" err="1" smtClean="0"/>
                        <a:t>Під</a:t>
                      </a:r>
                      <a:r>
                        <a:rPr lang="ru-RU" sz="2400" b="1" dirty="0" smtClean="0"/>
                        <a:t> час </a:t>
                      </a:r>
                      <a:r>
                        <a:rPr lang="ru-RU" sz="2400" b="1" dirty="0" err="1" smtClean="0"/>
                        <a:t>війни</a:t>
                      </a:r>
                      <a:r>
                        <a:rPr lang="ru-RU" sz="2400" b="1" dirty="0" smtClean="0"/>
                        <a:t> </a:t>
                      </a:r>
                      <a:r>
                        <a:rPr lang="ru-RU" sz="2400" b="1" dirty="0" err="1" smtClean="0"/>
                        <a:t>було</a:t>
                      </a:r>
                      <a:r>
                        <a:rPr lang="ru-RU" sz="2400" b="1" dirty="0" smtClean="0"/>
                        <a:t> </a:t>
                      </a:r>
                      <a:r>
                        <a:rPr lang="ru-RU" sz="2400" b="1" dirty="0" err="1" smtClean="0"/>
                        <a:t>знищено</a:t>
                      </a:r>
                      <a:r>
                        <a:rPr lang="ru-RU" sz="2400" b="1" dirty="0" smtClean="0"/>
                        <a:t> </a:t>
                      </a:r>
                      <a:r>
                        <a:rPr lang="ru-RU" sz="2400" b="1" dirty="0" err="1" smtClean="0"/>
                        <a:t>всі</a:t>
                      </a:r>
                      <a:r>
                        <a:rPr lang="ru-RU" sz="2400" b="1" dirty="0" smtClean="0"/>
                        <a:t> </a:t>
                      </a:r>
                      <a:r>
                        <a:rPr lang="ru-RU" sz="2400" b="1" dirty="0" err="1" smtClean="0"/>
                        <a:t>станові</a:t>
                      </a:r>
                      <a:r>
                        <a:rPr lang="ru-RU" sz="2400" b="1" dirty="0" smtClean="0"/>
                        <a:t> (</a:t>
                      </a:r>
                      <a:r>
                        <a:rPr lang="ru-RU" sz="2400" b="1" dirty="0" err="1" smtClean="0"/>
                        <a:t>гродські</a:t>
                      </a:r>
                      <a:r>
                        <a:rPr lang="ru-RU" sz="2400" b="1" dirty="0" smtClean="0"/>
                        <a:t>, </a:t>
                      </a:r>
                      <a:r>
                        <a:rPr lang="ru-RU" sz="2400" b="1" dirty="0" err="1" smtClean="0"/>
                        <a:t>земські</a:t>
                      </a:r>
                      <a:r>
                        <a:rPr lang="ru-RU" sz="2400" b="1" dirty="0" smtClean="0"/>
                        <a:t> й </a:t>
                      </a:r>
                      <a:r>
                        <a:rPr lang="ru-RU" sz="2400" b="1" dirty="0" err="1" smtClean="0"/>
                        <a:t>підкоморські</a:t>
                      </a:r>
                      <a:r>
                        <a:rPr lang="ru-RU" sz="2400" b="1" dirty="0" smtClean="0"/>
                        <a:t>) суди і створено </a:t>
                      </a:r>
                      <a:r>
                        <a:rPr lang="ru-RU" sz="2400" b="1" dirty="0" err="1" smtClean="0"/>
                        <a:t>Генеральний</a:t>
                      </a:r>
                      <a:r>
                        <a:rPr lang="ru-RU" sz="2400" b="1" dirty="0" smtClean="0"/>
                        <a:t> </a:t>
                      </a:r>
                      <a:r>
                        <a:rPr lang="ru-RU" sz="2400" b="1" dirty="0" err="1" smtClean="0"/>
                        <a:t>військовий</a:t>
                      </a:r>
                      <a:r>
                        <a:rPr lang="ru-RU" sz="2400" b="1" dirty="0" smtClean="0"/>
                        <a:t> суд,</a:t>
                      </a:r>
                    </a:p>
                    <a:p>
                      <a:pPr algn="ctr"/>
                      <a:r>
                        <a:rPr lang="ru-RU" sz="2400" b="1" dirty="0" err="1" smtClean="0"/>
                        <a:t>полкові</a:t>
                      </a:r>
                      <a:r>
                        <a:rPr lang="ru-RU" sz="2400" b="1" dirty="0" smtClean="0"/>
                        <a:t> та </a:t>
                      </a:r>
                      <a:r>
                        <a:rPr lang="ru-RU" sz="2400" b="1" dirty="0" err="1" smtClean="0"/>
                        <a:t>сотенні</a:t>
                      </a:r>
                      <a:r>
                        <a:rPr lang="ru-RU" sz="2400" b="1" dirty="0" smtClean="0"/>
                        <a:t> суди. </a:t>
                      </a:r>
                      <a:r>
                        <a:rPr lang="ru-RU" sz="2400" b="1" dirty="0" err="1" smtClean="0"/>
                        <a:t>Козацьким</a:t>
                      </a:r>
                      <a:r>
                        <a:rPr lang="ru-RU" sz="2400" b="1" dirty="0" smtClean="0"/>
                        <a:t> судам </a:t>
                      </a:r>
                      <a:r>
                        <a:rPr lang="ru-RU" sz="2400" b="1" dirty="0" err="1" smtClean="0"/>
                        <a:t>підлягали</a:t>
                      </a:r>
                      <a:r>
                        <a:rPr lang="ru-RU" sz="2400" b="1" dirty="0" smtClean="0"/>
                        <a:t> не </a:t>
                      </a:r>
                      <a:r>
                        <a:rPr lang="ru-RU" sz="2400" b="1" dirty="0" err="1" smtClean="0"/>
                        <a:t>лише</a:t>
                      </a:r>
                      <a:r>
                        <a:rPr lang="ru-RU" sz="2400" b="1" dirty="0" smtClean="0"/>
                        <a:t> </a:t>
                      </a:r>
                      <a:r>
                        <a:rPr lang="ru-RU" sz="2400" b="1" dirty="0" err="1" smtClean="0"/>
                        <a:t>козаки</a:t>
                      </a:r>
                      <a:r>
                        <a:rPr lang="ru-RU" sz="2400" b="1" dirty="0" smtClean="0"/>
                        <a:t>, але й </a:t>
                      </a:r>
                      <a:r>
                        <a:rPr lang="ru-RU" sz="2400" b="1" dirty="0" err="1" smtClean="0"/>
                        <a:t>шляхтичі</a:t>
                      </a:r>
                      <a:r>
                        <a:rPr lang="ru-RU" sz="2400" b="1" dirty="0" smtClean="0"/>
                        <a:t>, </a:t>
                      </a:r>
                      <a:r>
                        <a:rPr lang="ru-RU" sz="2400" b="1" dirty="0" err="1" smtClean="0"/>
                        <a:t>міщани</a:t>
                      </a:r>
                      <a:r>
                        <a:rPr lang="ru-RU" sz="2400" b="1" dirty="0" smtClean="0"/>
                        <a:t> та </a:t>
                      </a:r>
                      <a:r>
                        <a:rPr lang="ru-RU" sz="2400" b="1" dirty="0" err="1" smtClean="0"/>
                        <a:t>селяни</a:t>
                      </a:r>
                      <a:r>
                        <a:rPr lang="ru-RU" sz="2400" b="1" dirty="0" smtClean="0"/>
                        <a:t>, особливо за </a:t>
                      </a:r>
                      <a:r>
                        <a:rPr lang="ru-RU" sz="2400" b="1" dirty="0" err="1" smtClean="0"/>
                        <a:t>тяжкі</a:t>
                      </a:r>
                      <a:r>
                        <a:rPr lang="ru-RU" sz="2400" b="1" dirty="0" smtClean="0"/>
                        <a:t> </a:t>
                      </a:r>
                      <a:r>
                        <a:rPr lang="ru-RU" sz="2400" b="1" dirty="0" err="1" smtClean="0"/>
                        <a:t>злочини</a:t>
                      </a:r>
                      <a:endParaRPr lang="ru-RU" sz="2400" b="1" dirty="0" smtClean="0"/>
                    </a:p>
                    <a:p>
                      <a:pPr algn="ctr"/>
                      <a:r>
                        <a:rPr lang="ru-RU" sz="2400" b="1" dirty="0" smtClean="0"/>
                        <a:t>(</a:t>
                      </a:r>
                      <a:r>
                        <a:rPr lang="ru-RU" sz="2400" b="1" dirty="0" err="1" smtClean="0"/>
                        <a:t>убивства</a:t>
                      </a:r>
                      <a:r>
                        <a:rPr lang="ru-RU" sz="2400" b="1" dirty="0" smtClean="0"/>
                        <a:t>, </a:t>
                      </a:r>
                      <a:r>
                        <a:rPr lang="ru-RU" sz="2400" b="1" dirty="0" err="1" smtClean="0"/>
                        <a:t>розбій</a:t>
                      </a:r>
                      <a:r>
                        <a:rPr lang="ru-RU" sz="2400" b="1" dirty="0" smtClean="0"/>
                        <a:t> </a:t>
                      </a:r>
                      <a:r>
                        <a:rPr lang="ru-RU" sz="2400" b="1" dirty="0" err="1" smtClean="0"/>
                        <a:t>тощо</a:t>
                      </a:r>
                      <a:r>
                        <a:rPr lang="ru-RU" sz="2400" b="1" dirty="0" smtClean="0"/>
                        <a:t>).</a:t>
                      </a:r>
                      <a:endParaRPr lang="ru-RU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6891984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53</TotalTime>
  <Words>321</Words>
  <Application>Microsoft Office PowerPoint</Application>
  <PresentationFormat>Широкоэкранный</PresentationFormat>
  <Paragraphs>40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Century Schoolbook</vt:lpstr>
      <vt:lpstr>Wingdings 2</vt:lpstr>
      <vt:lpstr>View</vt:lpstr>
      <vt:lpstr>Заснування Української козацької держави – Війська Запорозького Неофіційна назва - Гетьманщина</vt:lpstr>
      <vt:lpstr>В основі новоствореної держави була демократія та основні засади устрою Запорозької Січі </vt:lpstr>
      <vt:lpstr>Столиця української козацької держави – місто Чигирин (сучасна Черкаська область)</vt:lpstr>
      <vt:lpstr>Державний герб – герб Війська Запорозького, на якому зображений козак із шаблею при боці й рушницею на лівому плечі</vt:lpstr>
      <vt:lpstr>Державний прапор – біле полотнище з червоним колом, посередині якого розміщений хрест, який обрамляють вісім золотих і дві червоні зірки, під хрестом зображений півмісяць, обернений догори</vt:lpstr>
      <vt:lpstr>Гетьманові належала вища військова, судова, та адміністративна влада</vt:lpstr>
      <vt:lpstr>Презентация PowerPoint</vt:lpstr>
      <vt:lpstr>У 1649 р. на Лівобережжі існувало сім полків (Полтавський, Ніжинський, Чернігівський, Миргородський, Прилуцький, Переяславський і Кропивненський), а на Правобережжі — дев’ять (Київський, Канівський, Білоцерківський, Уманський, Чигиринський, Черкаський, Кальницький, Корсунський і Брацлавський).  Кількість полків постійно змінювалася.</vt:lpstr>
      <vt:lpstr>Презентация PowerPoint</vt:lpstr>
      <vt:lpstr>Українська армія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Заснування Української козацької держави – Війська Запорозького Неофіційна назва - Гетьманщина</dc:title>
  <dc:creator>Anastasiia</dc:creator>
  <cp:lastModifiedBy>Anastasiia</cp:lastModifiedBy>
  <cp:revision>10</cp:revision>
  <dcterms:created xsi:type="dcterms:W3CDTF">2019-01-19T14:31:46Z</dcterms:created>
  <dcterms:modified xsi:type="dcterms:W3CDTF">2019-01-19T15:24:55Z</dcterms:modified>
</cp:coreProperties>
</file>